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155"/>
  </p:notesMasterIdLst>
  <p:handoutMasterIdLst>
    <p:handoutMasterId r:id="rId156"/>
  </p:handoutMasterIdLst>
  <p:sldIdLst>
    <p:sldId id="256" r:id="rId2"/>
    <p:sldId id="615" r:id="rId3"/>
    <p:sldId id="616" r:id="rId4"/>
    <p:sldId id="617" r:id="rId5"/>
    <p:sldId id="618" r:id="rId6"/>
    <p:sldId id="641" r:id="rId7"/>
    <p:sldId id="642" r:id="rId8"/>
    <p:sldId id="614" r:id="rId9"/>
    <p:sldId id="505" r:id="rId10"/>
    <p:sldId id="506" r:id="rId11"/>
    <p:sldId id="507" r:id="rId12"/>
    <p:sldId id="470" r:id="rId13"/>
    <p:sldId id="612" r:id="rId14"/>
    <p:sldId id="613" r:id="rId15"/>
    <p:sldId id="508" r:id="rId16"/>
    <p:sldId id="694" r:id="rId17"/>
    <p:sldId id="629" r:id="rId18"/>
    <p:sldId id="643" r:id="rId19"/>
    <p:sldId id="645" r:id="rId20"/>
    <p:sldId id="644" r:id="rId21"/>
    <p:sldId id="646" r:id="rId22"/>
    <p:sldId id="647" r:id="rId23"/>
    <p:sldId id="695" r:id="rId24"/>
    <p:sldId id="682" r:id="rId25"/>
    <p:sldId id="683" r:id="rId26"/>
    <p:sldId id="628" r:id="rId27"/>
    <p:sldId id="692" r:id="rId28"/>
    <p:sldId id="686" r:id="rId29"/>
    <p:sldId id="661" r:id="rId30"/>
    <p:sldId id="662" r:id="rId31"/>
    <p:sldId id="663" r:id="rId32"/>
    <p:sldId id="684" r:id="rId33"/>
    <p:sldId id="648" r:id="rId34"/>
    <p:sldId id="693" r:id="rId35"/>
    <p:sldId id="649" r:id="rId36"/>
    <p:sldId id="650" r:id="rId37"/>
    <p:sldId id="681" r:id="rId38"/>
    <p:sldId id="700" r:id="rId39"/>
    <p:sldId id="685" r:id="rId40"/>
    <p:sldId id="392" r:id="rId41"/>
    <p:sldId id="559" r:id="rId42"/>
    <p:sldId id="510" r:id="rId43"/>
    <p:sldId id="511" r:id="rId44"/>
    <p:sldId id="435" r:id="rId45"/>
    <p:sldId id="395" r:id="rId46"/>
    <p:sldId id="436" r:id="rId47"/>
    <p:sldId id="437" r:id="rId48"/>
    <p:sldId id="513" r:id="rId49"/>
    <p:sldId id="680" r:id="rId50"/>
    <p:sldId id="561" r:id="rId51"/>
    <p:sldId id="563" r:id="rId52"/>
    <p:sldId id="562" r:id="rId53"/>
    <p:sldId id="678" r:id="rId54"/>
    <p:sldId id="679" r:id="rId55"/>
    <p:sldId id="524" r:id="rId56"/>
    <p:sldId id="523" r:id="rId57"/>
    <p:sldId id="651" r:id="rId58"/>
    <p:sldId id="514" r:id="rId59"/>
    <p:sldId id="515" r:id="rId60"/>
    <p:sldId id="516" r:id="rId61"/>
    <p:sldId id="517" r:id="rId62"/>
    <p:sldId id="518" r:id="rId63"/>
    <p:sldId id="519" r:id="rId64"/>
    <p:sldId id="490" r:id="rId65"/>
    <p:sldId id="492" r:id="rId66"/>
    <p:sldId id="493" r:id="rId67"/>
    <p:sldId id="494" r:id="rId68"/>
    <p:sldId id="482" r:id="rId69"/>
    <p:sldId id="483" r:id="rId70"/>
    <p:sldId id="484" r:id="rId71"/>
    <p:sldId id="705" r:id="rId72"/>
    <p:sldId id="499" r:id="rId73"/>
    <p:sldId id="503" r:id="rId74"/>
    <p:sldId id="486" r:id="rId75"/>
    <p:sldId id="536" r:id="rId76"/>
    <p:sldId id="489" r:id="rId77"/>
    <p:sldId id="543" r:id="rId78"/>
    <p:sldId id="540" r:id="rId79"/>
    <p:sldId id="539" r:id="rId80"/>
    <p:sldId id="538" r:id="rId81"/>
    <p:sldId id="521" r:id="rId82"/>
    <p:sldId id="544" r:id="rId83"/>
    <p:sldId id="668" r:id="rId84"/>
    <p:sldId id="669" r:id="rId85"/>
    <p:sldId id="670" r:id="rId86"/>
    <p:sldId id="707" r:id="rId87"/>
    <p:sldId id="708" r:id="rId88"/>
    <p:sldId id="688" r:id="rId89"/>
    <p:sldId id="652" r:id="rId90"/>
    <p:sldId id="655" r:id="rId91"/>
    <p:sldId id="654" r:id="rId92"/>
    <p:sldId id="604" r:id="rId93"/>
    <p:sldId id="445" r:id="rId94"/>
    <p:sldId id="520" r:id="rId95"/>
    <p:sldId id="697" r:id="rId96"/>
    <p:sldId id="698" r:id="rId97"/>
    <p:sldId id="452" r:id="rId98"/>
    <p:sldId id="691" r:id="rId99"/>
    <p:sldId id="696" r:id="rId100"/>
    <p:sldId id="690" r:id="rId101"/>
    <p:sldId id="699" r:id="rId102"/>
    <p:sldId id="620" r:id="rId103"/>
    <p:sldId id="621" r:id="rId104"/>
    <p:sldId id="671" r:id="rId105"/>
    <p:sldId id="451" r:id="rId106"/>
    <p:sldId id="454" r:id="rId107"/>
    <p:sldId id="446" r:id="rId108"/>
    <p:sldId id="450" r:id="rId109"/>
    <p:sldId id="462" r:id="rId110"/>
    <p:sldId id="463" r:id="rId111"/>
    <p:sldId id="453" r:id="rId112"/>
    <p:sldId id="447" r:id="rId113"/>
    <p:sldId id="448" r:id="rId114"/>
    <p:sldId id="568" r:id="rId115"/>
    <p:sldId id="468" r:id="rId116"/>
    <p:sldId id="465" r:id="rId117"/>
    <p:sldId id="703" r:id="rId118"/>
    <p:sldId id="466" r:id="rId119"/>
    <p:sldId id="556" r:id="rId120"/>
    <p:sldId id="557" r:id="rId121"/>
    <p:sldId id="558" r:id="rId122"/>
    <p:sldId id="701" r:id="rId123"/>
    <p:sldId id="702" r:id="rId124"/>
    <p:sldId id="664" r:id="rId125"/>
    <p:sldId id="529" r:id="rId126"/>
    <p:sldId id="545" r:id="rId127"/>
    <p:sldId id="553" r:id="rId128"/>
    <p:sldId id="528" r:id="rId129"/>
    <p:sldId id="549" r:id="rId130"/>
    <p:sldId id="550" r:id="rId131"/>
    <p:sldId id="546" r:id="rId132"/>
    <p:sldId id="555" r:id="rId133"/>
    <p:sldId id="607" r:id="rId134"/>
    <p:sldId id="564" r:id="rId135"/>
    <p:sldId id="566" r:id="rId136"/>
    <p:sldId id="567" r:id="rId137"/>
    <p:sldId id="542" r:id="rId138"/>
    <p:sldId id="653" r:id="rId139"/>
    <p:sldId id="547" r:id="rId140"/>
    <p:sldId id="631" r:id="rId141"/>
    <p:sldId id="632" r:id="rId142"/>
    <p:sldId id="633" r:id="rId143"/>
    <p:sldId id="638" r:id="rId144"/>
    <p:sldId id="639" r:id="rId145"/>
    <p:sldId id="689" r:id="rId146"/>
    <p:sldId id="665" r:id="rId147"/>
    <p:sldId id="666" r:id="rId148"/>
    <p:sldId id="709" r:id="rId149"/>
    <p:sldId id="706" r:id="rId150"/>
    <p:sldId id="675" r:id="rId151"/>
    <p:sldId id="710" r:id="rId152"/>
    <p:sldId id="704" r:id="rId153"/>
    <p:sldId id="548" r:id="rId154"/>
  </p:sldIdLst>
  <p:sldSz cx="9144000" cy="6858000" type="screen4x3"/>
  <p:notesSz cx="7099300" cy="10234613"/>
  <p:defaultTextStyle>
    <a:defPPr>
      <a:defRPr lang="en-GB"/>
    </a:defPPr>
    <a:lvl1pPr algn="l"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FF66"/>
    <a:srgbClr val="FF0000"/>
    <a:srgbClr val="009900"/>
    <a:srgbClr val="66FF33"/>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9" autoAdjust="0"/>
    <p:restoredTop sz="99476" autoAdjust="0"/>
  </p:normalViewPr>
  <p:slideViewPr>
    <p:cSldViewPr snapToGrid="0">
      <p:cViewPr>
        <p:scale>
          <a:sx n="75" d="100"/>
          <a:sy n="75" d="100"/>
        </p:scale>
        <p:origin x="-438" y="-78"/>
      </p:cViewPr>
      <p:guideLst>
        <p:guide orient="horz" pos="215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02"/>
    </p:cViewPr>
  </p:sorterViewPr>
  <p:notesViewPr>
    <p:cSldViewPr snapToGrid="0">
      <p:cViewPr varScale="1">
        <p:scale>
          <a:sx n="79" d="100"/>
          <a:sy n="79" d="100"/>
        </p:scale>
        <p:origin x="-2430" y="-102"/>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3715" tIns="46857" rIns="93715" bIns="46857" numCol="1" anchor="t" anchorCtr="0" compatLnSpc="1">
            <a:prstTxWarp prst="textNoShape">
              <a:avLst/>
            </a:prstTxWarp>
          </a:bodyPr>
          <a:lstStyle>
            <a:lvl1pPr defTabSz="938213">
              <a:defRPr sz="1300">
                <a:effectLst/>
              </a:defRPr>
            </a:lvl1pPr>
          </a:lstStyle>
          <a:p>
            <a:endParaRPr lang="en-US"/>
          </a:p>
        </p:txBody>
      </p:sp>
      <p:sp>
        <p:nvSpPr>
          <p:cNvPr id="5734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3715" tIns="46857" rIns="93715" bIns="46857" numCol="1" anchor="t" anchorCtr="0" compatLnSpc="1">
            <a:prstTxWarp prst="textNoShape">
              <a:avLst/>
            </a:prstTxWarp>
          </a:bodyPr>
          <a:lstStyle>
            <a:lvl1pPr algn="r" defTabSz="938213">
              <a:defRPr sz="1300">
                <a:effectLst/>
              </a:defRPr>
            </a:lvl1pPr>
          </a:lstStyle>
          <a:p>
            <a:endParaRPr lang="en-US"/>
          </a:p>
        </p:txBody>
      </p:sp>
      <p:sp>
        <p:nvSpPr>
          <p:cNvPr id="5734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3715" tIns="46857" rIns="93715" bIns="46857" numCol="1" anchor="b" anchorCtr="0" compatLnSpc="1">
            <a:prstTxWarp prst="textNoShape">
              <a:avLst/>
            </a:prstTxWarp>
          </a:bodyPr>
          <a:lstStyle>
            <a:lvl1pPr defTabSz="938213">
              <a:defRPr sz="1300">
                <a:effectLst/>
              </a:defRPr>
            </a:lvl1pPr>
          </a:lstStyle>
          <a:p>
            <a:endParaRPr lang="en-US"/>
          </a:p>
        </p:txBody>
      </p:sp>
      <p:sp>
        <p:nvSpPr>
          <p:cNvPr id="5734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3715" tIns="46857" rIns="93715" bIns="46857" numCol="1" anchor="b" anchorCtr="0" compatLnSpc="1">
            <a:prstTxWarp prst="textNoShape">
              <a:avLst/>
            </a:prstTxWarp>
          </a:bodyPr>
          <a:lstStyle>
            <a:lvl1pPr algn="r" defTabSz="938213">
              <a:defRPr sz="1300">
                <a:effectLst/>
              </a:defRPr>
            </a:lvl1pPr>
          </a:lstStyle>
          <a:p>
            <a:fld id="{10ABA54E-9E16-4DE1-BE3E-27A755BF66A1}"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76575" cy="509588"/>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defTabSz="989013">
              <a:defRPr sz="1400">
                <a:effectLst/>
              </a:defRPr>
            </a:lvl1pPr>
          </a:lstStyle>
          <a:p>
            <a:endParaRPr lang="en-US"/>
          </a:p>
        </p:txBody>
      </p:sp>
      <p:sp>
        <p:nvSpPr>
          <p:cNvPr id="30723" name="Rectangle 3"/>
          <p:cNvSpPr>
            <a:spLocks noGrp="1" noChangeArrowheads="1"/>
          </p:cNvSpPr>
          <p:nvPr>
            <p:ph type="dt" idx="1"/>
          </p:nvPr>
        </p:nvSpPr>
        <p:spPr bwMode="auto">
          <a:xfrm>
            <a:off x="4021138" y="0"/>
            <a:ext cx="3076575" cy="509588"/>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lvl1pPr algn="r" defTabSz="989013">
              <a:defRPr sz="1400">
                <a:effectLst/>
              </a:defRPr>
            </a:lvl1pPr>
          </a:lstStyle>
          <a:p>
            <a:endParaRPr lang="en-US"/>
          </a:p>
        </p:txBody>
      </p:sp>
      <p:sp>
        <p:nvSpPr>
          <p:cNvPr id="30724" name="Rectangle 4"/>
          <p:cNvSpPr>
            <a:spLocks noGrp="1" noRot="1" noChangeAspect="1" noChangeArrowheads="1" noTextEdit="1"/>
          </p:cNvSpPr>
          <p:nvPr>
            <p:ph type="sldImg" idx="2"/>
          </p:nvPr>
        </p:nvSpPr>
        <p:spPr bwMode="auto">
          <a:xfrm>
            <a:off x="992188" y="769938"/>
            <a:ext cx="5118100" cy="3836987"/>
          </a:xfrm>
          <a:prstGeom prst="rect">
            <a:avLst/>
          </a:prstGeom>
          <a:noFill/>
          <a:ln w="9525">
            <a:solidFill>
              <a:srgbClr val="000000"/>
            </a:solidFill>
            <a:miter lim="800000"/>
            <a:headEnd/>
            <a:tailEnd/>
          </a:ln>
          <a:effectLst/>
        </p:spPr>
      </p:sp>
      <p:sp>
        <p:nvSpPr>
          <p:cNvPr id="30725" name="Rectangle 5"/>
          <p:cNvSpPr>
            <a:spLocks noGrp="1" noChangeArrowheads="1"/>
          </p:cNvSpPr>
          <p:nvPr>
            <p:ph type="body" sz="quarter" idx="3"/>
          </p:nvPr>
        </p:nvSpPr>
        <p:spPr bwMode="auto">
          <a:xfrm>
            <a:off x="709613" y="4859338"/>
            <a:ext cx="5680075" cy="4605337"/>
          </a:xfrm>
          <a:prstGeom prst="rect">
            <a:avLst/>
          </a:prstGeom>
          <a:noFill/>
          <a:ln w="9525">
            <a:noFill/>
            <a:miter lim="800000"/>
            <a:headEnd/>
            <a:tailEnd/>
          </a:ln>
          <a:effectLst/>
        </p:spPr>
        <p:txBody>
          <a:bodyPr vert="horz" wrap="square" lIns="99066" tIns="49533" rIns="99066" bIns="495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6" name="Rectangle 6"/>
          <p:cNvSpPr>
            <a:spLocks noGrp="1" noChangeArrowheads="1"/>
          </p:cNvSpPr>
          <p:nvPr>
            <p:ph type="ftr" sz="quarter" idx="4"/>
          </p:nvPr>
        </p:nvSpPr>
        <p:spPr bwMode="auto">
          <a:xfrm>
            <a:off x="0" y="9723438"/>
            <a:ext cx="3076575" cy="509587"/>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defTabSz="989013">
              <a:defRPr sz="1400">
                <a:effectLst/>
              </a:defRPr>
            </a:lvl1pPr>
          </a:lstStyle>
          <a:p>
            <a:endParaRPr lang="en-US"/>
          </a:p>
        </p:txBody>
      </p:sp>
      <p:sp>
        <p:nvSpPr>
          <p:cNvPr id="30727" name="Rectangle 7"/>
          <p:cNvSpPr>
            <a:spLocks noGrp="1" noChangeArrowheads="1"/>
          </p:cNvSpPr>
          <p:nvPr>
            <p:ph type="sldNum" sz="quarter" idx="5"/>
          </p:nvPr>
        </p:nvSpPr>
        <p:spPr bwMode="auto">
          <a:xfrm>
            <a:off x="4021138" y="9723438"/>
            <a:ext cx="3076575" cy="509587"/>
          </a:xfrm>
          <a:prstGeom prst="rect">
            <a:avLst/>
          </a:prstGeom>
          <a:noFill/>
          <a:ln w="9525">
            <a:noFill/>
            <a:miter lim="800000"/>
            <a:headEnd/>
            <a:tailEnd/>
          </a:ln>
          <a:effectLst/>
        </p:spPr>
        <p:txBody>
          <a:bodyPr vert="horz" wrap="square" lIns="99066" tIns="49533" rIns="99066" bIns="49533" numCol="1" anchor="b" anchorCtr="0" compatLnSpc="1">
            <a:prstTxWarp prst="textNoShape">
              <a:avLst/>
            </a:prstTxWarp>
          </a:bodyPr>
          <a:lstStyle>
            <a:lvl1pPr algn="r" defTabSz="989013">
              <a:defRPr sz="1400">
                <a:effectLst/>
              </a:defRPr>
            </a:lvl1pPr>
          </a:lstStyle>
          <a:p>
            <a:fld id="{83BAF749-AD03-49E5-B8F7-9C7E9784680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AF392-0E5B-4BCF-81FF-54CA60620E60}" type="slidenum">
              <a:rPr lang="en-US"/>
              <a:pPr/>
              <a:t>1</a:t>
            </a:fld>
            <a:endParaRPr lang="en-US"/>
          </a:p>
        </p:txBody>
      </p:sp>
      <p:sp>
        <p:nvSpPr>
          <p:cNvPr id="336898" name="Rectangle 2"/>
          <p:cNvSpPr>
            <a:spLocks noGrp="1" noRot="1" noChangeAspect="1" noChangeArrowheads="1" noTextEdit="1"/>
          </p:cNvSpPr>
          <p:nvPr>
            <p:ph type="sldImg"/>
          </p:nvPr>
        </p:nvSpPr>
        <p:spPr>
          <a:xfrm>
            <a:off x="993775" y="769938"/>
            <a:ext cx="5114925" cy="3836987"/>
          </a:xfrm>
          <a:ln/>
        </p:spPr>
      </p:sp>
      <p:sp>
        <p:nvSpPr>
          <p:cNvPr id="33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AFC3AF7-726C-4651-8E91-3A0CF2714054}" type="slidenum">
              <a:rPr lang="en-GB">
                <a:latin typeface="Arial" charset="0"/>
              </a:rPr>
              <a:pPr/>
              <a:t>83</a:t>
            </a:fld>
            <a:endParaRPr lang="en-GB">
              <a:latin typeface="Arial" charset="0"/>
            </a:endParaRPr>
          </a:p>
        </p:txBody>
      </p:sp>
      <p:sp>
        <p:nvSpPr>
          <p:cNvPr id="151555" name="Rectangle 2"/>
          <p:cNvSpPr>
            <a:spLocks noGrp="1" noRot="1" noChangeAspect="1" noChangeArrowheads="1" noTextEdit="1"/>
          </p:cNvSpPr>
          <p:nvPr>
            <p:ph type="sldImg"/>
          </p:nvPr>
        </p:nvSpPr>
        <p:spPr>
          <a:xfrm>
            <a:off x="992188" y="769938"/>
            <a:ext cx="5114925" cy="3836987"/>
          </a:xfrm>
          <a:ln/>
        </p:spPr>
      </p:sp>
      <p:sp>
        <p:nvSpPr>
          <p:cNvPr id="151556" name="Rectangle 3"/>
          <p:cNvSpPr>
            <a:spLocks noGrp="1" noChangeArrowheads="1"/>
          </p:cNvSpPr>
          <p:nvPr>
            <p:ph type="body" idx="1"/>
          </p:nvPr>
        </p:nvSpPr>
        <p:spPr>
          <a:xfrm>
            <a:off x="709930" y="4859665"/>
            <a:ext cx="5679440" cy="4605576"/>
          </a:xfrm>
          <a:noFill/>
          <a:ln/>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0E95BEA2-8953-4866-BE89-AD83F2E1C8ED}" type="slidenum">
              <a:rPr lang="en-GB">
                <a:latin typeface="Arial" charset="0"/>
              </a:rPr>
              <a:pPr/>
              <a:t>84</a:t>
            </a:fld>
            <a:endParaRPr lang="en-GB">
              <a:latin typeface="Arial" charset="0"/>
            </a:endParaRPr>
          </a:p>
        </p:txBody>
      </p:sp>
      <p:sp>
        <p:nvSpPr>
          <p:cNvPr id="152579" name="Rectangle 2"/>
          <p:cNvSpPr>
            <a:spLocks noGrp="1" noRot="1" noChangeAspect="1" noChangeArrowheads="1" noTextEdit="1"/>
          </p:cNvSpPr>
          <p:nvPr>
            <p:ph type="sldImg"/>
          </p:nvPr>
        </p:nvSpPr>
        <p:spPr>
          <a:xfrm>
            <a:off x="992188" y="769938"/>
            <a:ext cx="5114925" cy="3836987"/>
          </a:xfrm>
          <a:ln/>
        </p:spPr>
      </p:sp>
      <p:sp>
        <p:nvSpPr>
          <p:cNvPr id="152580" name="Rectangle 3"/>
          <p:cNvSpPr>
            <a:spLocks noGrp="1" noChangeArrowheads="1"/>
          </p:cNvSpPr>
          <p:nvPr>
            <p:ph type="body" idx="1"/>
          </p:nvPr>
        </p:nvSpPr>
        <p:spPr>
          <a:xfrm>
            <a:off x="709930" y="4859665"/>
            <a:ext cx="5679440" cy="4605576"/>
          </a:xfrm>
          <a:noFill/>
          <a:ln/>
        </p:spPr>
        <p:txBody>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7D5D227-04C7-4E6F-BBB9-A9A6EC93DEBB}" type="slidenum">
              <a:rPr lang="en-GB">
                <a:latin typeface="Arial" charset="0"/>
              </a:rPr>
              <a:pPr/>
              <a:t>85</a:t>
            </a:fld>
            <a:endParaRPr lang="en-GB">
              <a:latin typeface="Arial" charset="0"/>
            </a:endParaRPr>
          </a:p>
        </p:txBody>
      </p:sp>
      <p:sp>
        <p:nvSpPr>
          <p:cNvPr id="153603" name="Rectangle 2"/>
          <p:cNvSpPr>
            <a:spLocks noGrp="1" noRot="1" noChangeAspect="1" noChangeArrowheads="1" noTextEdit="1"/>
          </p:cNvSpPr>
          <p:nvPr>
            <p:ph type="sldImg"/>
          </p:nvPr>
        </p:nvSpPr>
        <p:spPr>
          <a:xfrm>
            <a:off x="992188" y="769938"/>
            <a:ext cx="5114925" cy="3836987"/>
          </a:xfrm>
          <a:ln/>
        </p:spPr>
      </p:sp>
      <p:sp>
        <p:nvSpPr>
          <p:cNvPr id="153604" name="Rectangle 3"/>
          <p:cNvSpPr>
            <a:spLocks noGrp="1" noChangeArrowheads="1"/>
          </p:cNvSpPr>
          <p:nvPr>
            <p:ph type="body" idx="1"/>
          </p:nvPr>
        </p:nvSpPr>
        <p:spPr>
          <a:xfrm>
            <a:off x="709930" y="4859665"/>
            <a:ext cx="5679440" cy="4605576"/>
          </a:xfrm>
          <a:noFill/>
          <a:ln/>
        </p:spPr>
        <p:txBody>
          <a:bodyPr/>
          <a:lstStyle/>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CE9F1-2740-4D03-BDE8-7AD01C109F76}" type="slidenum">
              <a:rPr lang="en-US"/>
              <a:pPr/>
              <a:t>90</a:t>
            </a:fld>
            <a:endParaRPr lang="en-US"/>
          </a:p>
        </p:txBody>
      </p:sp>
      <p:sp>
        <p:nvSpPr>
          <p:cNvPr id="360450" name="Rectangle 2"/>
          <p:cNvSpPr>
            <a:spLocks noGrp="1" noRot="1" noChangeAspect="1" noChangeArrowheads="1" noTextEdit="1"/>
          </p:cNvSpPr>
          <p:nvPr>
            <p:ph type="sldImg"/>
          </p:nvPr>
        </p:nvSpPr>
        <p:spPr>
          <a:xfrm>
            <a:off x="993775" y="768350"/>
            <a:ext cx="5114925" cy="3836988"/>
          </a:xfrm>
          <a:ln/>
        </p:spPr>
      </p:sp>
      <p:sp>
        <p:nvSpPr>
          <p:cNvPr id="360451" name="Rectangle 3"/>
          <p:cNvSpPr>
            <a:spLocks noGrp="1" noChangeArrowheads="1"/>
          </p:cNvSpPr>
          <p:nvPr>
            <p:ph type="body" idx="1"/>
          </p:nvPr>
        </p:nvSpPr>
        <p:spPr>
          <a:xfrm>
            <a:off x="946150" y="4860925"/>
            <a:ext cx="5207000" cy="460533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2EAEB-D768-48FB-B90D-F417099EFFFA}" type="slidenum">
              <a:rPr lang="en-US"/>
              <a:pPr/>
              <a:t>91</a:t>
            </a:fld>
            <a:endParaRPr lang="en-US"/>
          </a:p>
        </p:txBody>
      </p:sp>
      <p:sp>
        <p:nvSpPr>
          <p:cNvPr id="486402" name="Rectangle 2"/>
          <p:cNvSpPr>
            <a:spLocks noGrp="1" noRot="1" noChangeAspect="1" noChangeArrowheads="1" noTextEdit="1"/>
          </p:cNvSpPr>
          <p:nvPr>
            <p:ph type="sldImg"/>
          </p:nvPr>
        </p:nvSpPr>
        <p:spPr>
          <a:xfrm>
            <a:off x="993775" y="768350"/>
            <a:ext cx="5114925" cy="3836988"/>
          </a:xfrm>
          <a:ln/>
        </p:spPr>
      </p:sp>
      <p:sp>
        <p:nvSpPr>
          <p:cNvPr id="486403" name="Rectangle 3"/>
          <p:cNvSpPr>
            <a:spLocks noGrp="1" noChangeArrowheads="1"/>
          </p:cNvSpPr>
          <p:nvPr>
            <p:ph type="body" idx="1"/>
          </p:nvPr>
        </p:nvSpPr>
        <p:spPr>
          <a:xfrm>
            <a:off x="946150" y="4860925"/>
            <a:ext cx="5207000" cy="4605338"/>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E28B9E-C43A-4BE7-B32D-8DF5A5AC77D4}" type="slidenum">
              <a:rPr lang="en-US"/>
              <a:pPr/>
              <a:t>97</a:t>
            </a:fld>
            <a:endParaRPr lang="en-US"/>
          </a:p>
        </p:txBody>
      </p:sp>
      <p:sp>
        <p:nvSpPr>
          <p:cNvPr id="346114" name="Rectangle 2"/>
          <p:cNvSpPr>
            <a:spLocks noGrp="1" noRot="1" noChangeAspect="1" noChangeArrowheads="1" noTextEdit="1"/>
          </p:cNvSpPr>
          <p:nvPr>
            <p:ph type="sldImg"/>
          </p:nvPr>
        </p:nvSpPr>
        <p:spPr>
          <a:xfrm>
            <a:off x="993775" y="769938"/>
            <a:ext cx="5114925" cy="3836987"/>
          </a:xfrm>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6C64A6F-177F-4863-8DD8-D674AA8E20DC}" type="slidenum">
              <a:rPr lang="en-GB" smtClean="0"/>
              <a:pPr/>
              <a:t>100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6C38A-A579-4D96-8451-A22361C71059}" type="slidenum">
              <a:rPr lang="en-US"/>
              <a:pPr/>
              <a:t>115</a:t>
            </a:fld>
            <a:endParaRPr lang="en-US"/>
          </a:p>
        </p:txBody>
      </p:sp>
      <p:sp>
        <p:nvSpPr>
          <p:cNvPr id="350210" name="Rectangle 2"/>
          <p:cNvSpPr>
            <a:spLocks noGrp="1" noRot="1" noChangeAspect="1" noChangeArrowheads="1" noTextEdit="1"/>
          </p:cNvSpPr>
          <p:nvPr>
            <p:ph type="sldImg"/>
          </p:nvPr>
        </p:nvSpPr>
        <p:spPr>
          <a:xfrm>
            <a:off x="993775" y="769938"/>
            <a:ext cx="5114925" cy="3836987"/>
          </a:xfrm>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55DE3-66B3-45F6-93FE-1AA942A6E3AA}" type="slidenum">
              <a:rPr lang="en-US"/>
              <a:pPr/>
              <a:t>116</a:t>
            </a:fld>
            <a:endParaRPr lang="en-US"/>
          </a:p>
        </p:txBody>
      </p:sp>
      <p:sp>
        <p:nvSpPr>
          <p:cNvPr id="337922" name="Rectangle 2"/>
          <p:cNvSpPr>
            <a:spLocks noGrp="1" noRot="1" noChangeAspect="1" noChangeArrowheads="1" noTextEdit="1"/>
          </p:cNvSpPr>
          <p:nvPr>
            <p:ph type="sldImg"/>
          </p:nvPr>
        </p:nvSpPr>
        <p:spPr>
          <a:xfrm>
            <a:off x="993775" y="769938"/>
            <a:ext cx="5114925" cy="3836987"/>
          </a:xfrm>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86093-E1DD-42F8-A1C5-1F3AD1FA9A3B}" type="slidenum">
              <a:rPr lang="en-US"/>
              <a:pPr/>
              <a:t>118</a:t>
            </a:fld>
            <a:endParaRPr lang="en-US"/>
          </a:p>
        </p:txBody>
      </p:sp>
      <p:sp>
        <p:nvSpPr>
          <p:cNvPr id="347138" name="Rectangle 2"/>
          <p:cNvSpPr>
            <a:spLocks noGrp="1" noRot="1" noChangeAspect="1" noChangeArrowheads="1" noTextEdit="1"/>
          </p:cNvSpPr>
          <p:nvPr>
            <p:ph type="sldImg"/>
          </p:nvPr>
        </p:nvSpPr>
        <p:spPr>
          <a:xfrm>
            <a:off x="993775" y="769938"/>
            <a:ext cx="5114925" cy="3836987"/>
          </a:xfrm>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EFE72-BC05-4490-898B-7BEEEF1CC195}" type="slidenum">
              <a:rPr lang="en-US"/>
              <a:pPr/>
              <a:t>12</a:t>
            </a:fld>
            <a:endParaRPr lang="en-US"/>
          </a:p>
        </p:txBody>
      </p:sp>
      <p:sp>
        <p:nvSpPr>
          <p:cNvPr id="358402" name="Rectangle 2"/>
          <p:cNvSpPr>
            <a:spLocks noGrp="1" noRot="1" noChangeAspect="1" noChangeArrowheads="1" noTextEdit="1"/>
          </p:cNvSpPr>
          <p:nvPr>
            <p:ph type="sldImg"/>
          </p:nvPr>
        </p:nvSpPr>
        <p:spPr>
          <a:xfrm>
            <a:off x="993775" y="768350"/>
            <a:ext cx="5114925" cy="3836988"/>
          </a:xfrm>
          <a:ln/>
        </p:spPr>
      </p:sp>
      <p:sp>
        <p:nvSpPr>
          <p:cNvPr id="358403" name="Rectangle 3"/>
          <p:cNvSpPr>
            <a:spLocks noGrp="1" noChangeArrowheads="1"/>
          </p:cNvSpPr>
          <p:nvPr>
            <p:ph type="body" idx="1"/>
          </p:nvPr>
        </p:nvSpPr>
        <p:spPr>
          <a:xfrm>
            <a:off x="946150" y="4860925"/>
            <a:ext cx="5207000" cy="4605338"/>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682D5-7554-4044-ACD2-D245F0CE7646}" type="slidenum">
              <a:rPr lang="en-US"/>
              <a:pPr/>
              <a:t>153</a:t>
            </a:fld>
            <a:endParaRPr lang="en-US"/>
          </a:p>
        </p:txBody>
      </p:sp>
      <p:sp>
        <p:nvSpPr>
          <p:cNvPr id="468994" name="Rectangle 2"/>
          <p:cNvSpPr>
            <a:spLocks noGrp="1" noRot="1" noChangeAspect="1" noChangeArrowheads="1" noTextEdit="1"/>
          </p:cNvSpPr>
          <p:nvPr>
            <p:ph type="sldImg"/>
          </p:nvPr>
        </p:nvSpPr>
        <p:spPr>
          <a:xfrm>
            <a:off x="993775" y="769938"/>
            <a:ext cx="5114925" cy="3836987"/>
          </a:xfrm>
          <a:ln/>
        </p:spPr>
      </p:sp>
      <p:sp>
        <p:nvSpPr>
          <p:cNvPr id="46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028F56-FCB8-4C53-A026-8A8DBAAD3410}" type="slidenum">
              <a:rPr lang="en-US"/>
              <a:pPr/>
              <a:t>35</a:t>
            </a:fld>
            <a:endParaRPr lang="en-US"/>
          </a:p>
        </p:txBody>
      </p:sp>
      <p:sp>
        <p:nvSpPr>
          <p:cNvPr id="394242" name="Rectangle 2"/>
          <p:cNvSpPr>
            <a:spLocks noGrp="1" noRot="1" noChangeAspect="1" noChangeArrowheads="1" noTextEdit="1"/>
          </p:cNvSpPr>
          <p:nvPr>
            <p:ph type="sldImg"/>
          </p:nvPr>
        </p:nvSpPr>
        <p:spPr>
          <a:xfrm>
            <a:off x="993775" y="769938"/>
            <a:ext cx="5114925" cy="3836987"/>
          </a:xfrm>
          <a:ln/>
        </p:spPr>
      </p:sp>
      <p:sp>
        <p:nvSpPr>
          <p:cNvPr id="394243" name="Rectangle 3"/>
          <p:cNvSpPr>
            <a:spLocks noGrp="1" noChangeArrowheads="1"/>
          </p:cNvSpPr>
          <p:nvPr>
            <p:ph type="body" idx="1"/>
          </p:nvPr>
        </p:nvSpPr>
        <p:spPr>
          <a:xfrm>
            <a:off x="946150" y="4859338"/>
            <a:ext cx="5207000" cy="460533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4EF97-553F-42D9-B54B-416025E16259}" type="slidenum">
              <a:rPr lang="en-US"/>
              <a:pPr/>
              <a:t>36</a:t>
            </a:fld>
            <a:endParaRPr lang="en-US"/>
          </a:p>
        </p:txBody>
      </p:sp>
      <p:sp>
        <p:nvSpPr>
          <p:cNvPr id="396290" name="Rectangle 2"/>
          <p:cNvSpPr>
            <a:spLocks noGrp="1" noRot="1" noChangeAspect="1" noChangeArrowheads="1" noTextEdit="1"/>
          </p:cNvSpPr>
          <p:nvPr>
            <p:ph type="sldImg"/>
          </p:nvPr>
        </p:nvSpPr>
        <p:spPr>
          <a:xfrm>
            <a:off x="993775" y="769938"/>
            <a:ext cx="5114925" cy="3836987"/>
          </a:xfrm>
          <a:ln/>
        </p:spPr>
      </p:sp>
      <p:sp>
        <p:nvSpPr>
          <p:cNvPr id="396291" name="Rectangle 3"/>
          <p:cNvSpPr>
            <a:spLocks noGrp="1" noChangeArrowheads="1"/>
          </p:cNvSpPr>
          <p:nvPr>
            <p:ph type="body" idx="1"/>
          </p:nvPr>
        </p:nvSpPr>
        <p:spPr>
          <a:xfrm>
            <a:off x="946150" y="4859338"/>
            <a:ext cx="5207000" cy="460533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4EED19-C0F8-4824-BE9C-184E52AA896A}" type="slidenum">
              <a:rPr lang="en-US"/>
              <a:pPr/>
              <a:t>40</a:t>
            </a:fld>
            <a:endParaRPr lang="en-US"/>
          </a:p>
        </p:txBody>
      </p:sp>
      <p:sp>
        <p:nvSpPr>
          <p:cNvPr id="344066" name="Rectangle 2"/>
          <p:cNvSpPr>
            <a:spLocks noGrp="1" noRot="1" noChangeAspect="1" noChangeArrowheads="1" noTextEdit="1"/>
          </p:cNvSpPr>
          <p:nvPr>
            <p:ph type="sldImg"/>
          </p:nvPr>
        </p:nvSpPr>
        <p:spPr>
          <a:xfrm>
            <a:off x="993775" y="769938"/>
            <a:ext cx="5114925" cy="3836987"/>
          </a:xfrm>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2ADAC-09F4-441D-B001-31BE4D5BB611}" type="slidenum">
              <a:rPr lang="en-US"/>
              <a:pPr/>
              <a:t>44</a:t>
            </a:fld>
            <a:endParaRPr lang="en-US"/>
          </a:p>
        </p:txBody>
      </p:sp>
      <p:sp>
        <p:nvSpPr>
          <p:cNvPr id="345090" name="Rectangle 2"/>
          <p:cNvSpPr>
            <a:spLocks noGrp="1" noRot="1" noChangeAspect="1" noChangeArrowheads="1" noTextEdit="1"/>
          </p:cNvSpPr>
          <p:nvPr>
            <p:ph type="sldImg"/>
          </p:nvPr>
        </p:nvSpPr>
        <p:spPr>
          <a:xfrm>
            <a:off x="993775" y="769938"/>
            <a:ext cx="5114925" cy="3836987"/>
          </a:xfrm>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F88EC-4474-41D7-A9EC-8BA50872CE1D}" type="slidenum">
              <a:rPr lang="en-US"/>
              <a:pPr/>
              <a:t>74</a:t>
            </a:fld>
            <a:endParaRPr lang="en-US"/>
          </a:p>
        </p:txBody>
      </p:sp>
      <p:sp>
        <p:nvSpPr>
          <p:cNvPr id="381954" name="Rectangle 2"/>
          <p:cNvSpPr>
            <a:spLocks noGrp="1" noRot="1" noChangeAspect="1" noChangeArrowheads="1" noTextEdit="1"/>
          </p:cNvSpPr>
          <p:nvPr>
            <p:ph type="sldImg"/>
          </p:nvPr>
        </p:nvSpPr>
        <p:spPr>
          <a:xfrm>
            <a:off x="993775" y="768350"/>
            <a:ext cx="5114925" cy="3836988"/>
          </a:xfrm>
          <a:ln/>
        </p:spPr>
      </p:sp>
      <p:sp>
        <p:nvSpPr>
          <p:cNvPr id="381955" name="Rectangle 3"/>
          <p:cNvSpPr>
            <a:spLocks noGrp="1" noChangeArrowheads="1"/>
          </p:cNvSpPr>
          <p:nvPr>
            <p:ph type="body" idx="1"/>
          </p:nvPr>
        </p:nvSpPr>
        <p:spPr>
          <a:xfrm>
            <a:off x="946150" y="4860925"/>
            <a:ext cx="5207000" cy="4605338"/>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DA4CF-310E-4588-953D-50429994537C}" type="slidenum">
              <a:rPr lang="en-US"/>
              <a:pPr/>
              <a:t>80</a:t>
            </a:fld>
            <a:endParaRPr lang="en-US"/>
          </a:p>
        </p:txBody>
      </p:sp>
      <p:sp>
        <p:nvSpPr>
          <p:cNvPr id="453634" name="Rectangle 2"/>
          <p:cNvSpPr>
            <a:spLocks noGrp="1" noRot="1" noChangeAspect="1" noChangeArrowheads="1" noTextEdit="1"/>
          </p:cNvSpPr>
          <p:nvPr>
            <p:ph type="sldImg"/>
          </p:nvPr>
        </p:nvSpPr>
        <p:spPr>
          <a:xfrm>
            <a:off x="993775" y="769938"/>
            <a:ext cx="5114925" cy="3836987"/>
          </a:xfrm>
          <a:ln/>
        </p:spPr>
      </p:sp>
      <p:sp>
        <p:nvSpPr>
          <p:cNvPr id="453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FEBFB-78C0-4297-801C-575F70B48846}" type="slidenum">
              <a:rPr lang="en-US"/>
              <a:pPr/>
              <a:t>81</a:t>
            </a:fld>
            <a:endParaRPr lang="en-US"/>
          </a:p>
        </p:txBody>
      </p:sp>
      <p:sp>
        <p:nvSpPr>
          <p:cNvPr id="425986" name="Rectangle 2"/>
          <p:cNvSpPr>
            <a:spLocks noGrp="1" noRot="1" noChangeAspect="1" noChangeArrowheads="1" noTextEdit="1"/>
          </p:cNvSpPr>
          <p:nvPr>
            <p:ph type="sldImg"/>
          </p:nvPr>
        </p:nvSpPr>
        <p:spPr>
          <a:xfrm>
            <a:off x="993775" y="769938"/>
            <a:ext cx="5114925" cy="3836987"/>
          </a:xfrm>
          <a:ln/>
        </p:spPr>
      </p:sp>
      <p:sp>
        <p:nvSpPr>
          <p:cNvPr id="4259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286000"/>
            <a:ext cx="7772400" cy="1143000"/>
          </a:xfrm>
        </p:spPr>
        <p:txBody>
          <a:bodyPr/>
          <a:lstStyle>
            <a:lvl1pPr>
              <a:defRPr sz="3600">
                <a:latin typeface="Westwood LET" pitchFamily="2" charset="0"/>
              </a:defRPr>
            </a:lvl1pPr>
          </a:lstStyle>
          <a:p>
            <a:r>
              <a:rPr lang="en-US"/>
              <a:t>Click to edit Master title style</a:t>
            </a:r>
          </a:p>
        </p:txBody>
      </p:sp>
      <p:sp>
        <p:nvSpPr>
          <p:cNvPr id="286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8676" name="Rectangle 4"/>
          <p:cNvSpPr>
            <a:spLocks noGrp="1" noChangeArrowheads="1"/>
          </p:cNvSpPr>
          <p:nvPr>
            <p:ph type="ftr" sz="quarter" idx="3"/>
          </p:nvPr>
        </p:nvSpPr>
        <p:spPr>
          <a:xfrm>
            <a:off x="2476500" y="6388100"/>
            <a:ext cx="3703638" cy="304800"/>
          </a:xfrm>
        </p:spPr>
        <p:txBody>
          <a:bodyPr/>
          <a:lstStyle>
            <a:lvl1pPr>
              <a:defRPr/>
            </a:lvl1pPr>
          </a:lstStyle>
          <a:p>
            <a:r>
              <a:rPr lang="en-GB" smtClean="0"/>
              <a:t>Itchen Valley ARC 11th June 2010</a:t>
            </a:r>
            <a:endParaRPr lang="en-US"/>
          </a:p>
        </p:txBody>
      </p:sp>
      <p:sp>
        <p:nvSpPr>
          <p:cNvPr id="28677" name="Rectangle 5"/>
          <p:cNvSpPr>
            <a:spLocks noGrp="1" noChangeArrowheads="1"/>
          </p:cNvSpPr>
          <p:nvPr>
            <p:ph type="sldNum" sz="quarter" idx="4"/>
          </p:nvPr>
        </p:nvSpPr>
        <p:spPr>
          <a:xfrm>
            <a:off x="6553200" y="6400800"/>
            <a:ext cx="1905000" cy="304800"/>
          </a:xfrm>
        </p:spPr>
        <p:txBody>
          <a:bodyPr/>
          <a:lstStyle>
            <a:lvl1pPr>
              <a:defRPr/>
            </a:lvl1pPr>
          </a:lstStyle>
          <a:p>
            <a:fld id="{B0AFF56E-BF1C-4F0E-BFC0-A132ABF4C1D5}" type="slidenum">
              <a:rPr lang="en-US"/>
              <a:pPr/>
              <a:t>‹#›</a:t>
            </a:fld>
            <a:endParaRPr lang="en-US"/>
          </a:p>
        </p:txBody>
      </p:sp>
      <p:sp>
        <p:nvSpPr>
          <p:cNvPr id="28678" name="WordArt 6"/>
          <p:cNvSpPr>
            <a:spLocks noChangeArrowheads="1" noChangeShapeType="1" noTextEdit="1"/>
          </p:cNvSpPr>
          <p:nvPr/>
        </p:nvSpPr>
        <p:spPr bwMode="auto">
          <a:xfrm>
            <a:off x="107950" y="6562725"/>
            <a:ext cx="1047750" cy="250825"/>
          </a:xfrm>
          <a:prstGeom prst="rect">
            <a:avLst/>
          </a:prstGeom>
        </p:spPr>
        <p:txBody>
          <a:bodyPr wrap="none" fromWordArt="1">
            <a:prstTxWarp prst="textPlain">
              <a:avLst>
                <a:gd name="adj" fmla="val 50000"/>
              </a:avLst>
            </a:prstTxWarp>
          </a:bodyPr>
          <a:lstStyle/>
          <a:p>
            <a:r>
              <a:rPr lang="en-GB" sz="2800" kern="10">
                <a:ln w="12700">
                  <a:solidFill>
                    <a:schemeClr val="tx1"/>
                  </a:solidFill>
                  <a:round/>
                  <a:headEnd/>
                  <a:tailEnd/>
                </a:ln>
                <a:gradFill rotWithShape="0">
                  <a:gsLst>
                    <a:gs pos="0">
                      <a:srgbClr val="FF3399"/>
                    </a:gs>
                    <a:gs pos="25000">
                      <a:srgbClr val="FF6633"/>
                    </a:gs>
                    <a:gs pos="50000">
                      <a:srgbClr val="FFFF00"/>
                    </a:gs>
                    <a:gs pos="75000">
                      <a:srgbClr val="01A78F"/>
                    </a:gs>
                    <a:gs pos="100000">
                      <a:srgbClr val="3366FF"/>
                    </a:gs>
                  </a:gsLst>
                  <a:lin ang="5400000" scaled="1"/>
                </a:gradFill>
                <a:effectLst>
                  <a:outerShdw dist="35921" dir="2700000" sy="50000" kx="2115830" algn="bl" rotWithShape="0">
                    <a:srgbClr val="C0C0C0"/>
                  </a:outerShdw>
                </a:effectLst>
                <a:latin typeface="Westwood LET"/>
              </a:rPr>
              <a:t>G3LHZ</a:t>
            </a:r>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lvl1pPr>
              <a:defRPr/>
            </a:lvl1pPr>
          </a:lstStyle>
          <a:p>
            <a:fld id="{7D2A63A0-25D5-40BC-99A7-E5D3BAA5BEDF}"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2286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lvl1pPr>
              <a:defRPr/>
            </a:lvl1pPr>
          </a:lstStyle>
          <a:p>
            <a:fld id="{D95ADC18-7AAC-44D8-A2EA-D1AE958AF96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9906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7338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a:xfrm>
            <a:off x="2419350" y="6508750"/>
            <a:ext cx="3790950" cy="349250"/>
          </a:xfrm>
        </p:spPr>
        <p:txBody>
          <a:bodyPr/>
          <a:lstStyle>
            <a:lvl1pPr>
              <a:defRPr/>
            </a:lvl1pPr>
          </a:lstStyle>
          <a:p>
            <a:r>
              <a:rPr lang="en-GB" smtClean="0"/>
              <a:t>Itchen Valley ARC 11th June 2010</a:t>
            </a:r>
            <a:endParaRPr lang="en-US"/>
          </a:p>
        </p:txBody>
      </p:sp>
      <p:sp>
        <p:nvSpPr>
          <p:cNvPr id="7" name="Slide Number Placeholder 6"/>
          <p:cNvSpPr>
            <a:spLocks noGrp="1"/>
          </p:cNvSpPr>
          <p:nvPr>
            <p:ph type="sldNum" sz="quarter" idx="11"/>
          </p:nvPr>
        </p:nvSpPr>
        <p:spPr>
          <a:xfrm>
            <a:off x="6553200" y="6477000"/>
            <a:ext cx="1905000" cy="228600"/>
          </a:xfrm>
        </p:spPr>
        <p:txBody>
          <a:bodyPr/>
          <a:lstStyle>
            <a:lvl1pPr>
              <a:defRPr/>
            </a:lvl1pPr>
          </a:lstStyle>
          <a:p>
            <a:fld id="{E117042E-D496-4481-BBE7-F69CA82F4897}"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9906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7338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a:xfrm>
            <a:off x="2419350" y="6508750"/>
            <a:ext cx="3790950" cy="349250"/>
          </a:xfrm>
        </p:spPr>
        <p:txBody>
          <a:bodyPr/>
          <a:lstStyle>
            <a:lvl1pPr>
              <a:defRPr/>
            </a:lvl1pPr>
          </a:lstStyle>
          <a:p>
            <a:r>
              <a:rPr lang="en-GB" smtClean="0"/>
              <a:t>Itchen Valley ARC 11th June 2010</a:t>
            </a:r>
            <a:endParaRPr lang="en-US"/>
          </a:p>
        </p:txBody>
      </p:sp>
      <p:sp>
        <p:nvSpPr>
          <p:cNvPr id="7" name="Slide Number Placeholder 6"/>
          <p:cNvSpPr>
            <a:spLocks noGrp="1"/>
          </p:cNvSpPr>
          <p:nvPr>
            <p:ph type="sldNum" sz="quarter" idx="11"/>
          </p:nvPr>
        </p:nvSpPr>
        <p:spPr>
          <a:xfrm>
            <a:off x="6553200" y="6477000"/>
            <a:ext cx="1905000" cy="228600"/>
          </a:xfrm>
        </p:spPr>
        <p:txBody>
          <a:bodyPr/>
          <a:lstStyle>
            <a:lvl1pPr>
              <a:defRPr/>
            </a:lvl1pPr>
          </a:lstStyle>
          <a:p>
            <a:fld id="{D07743EE-2B21-4CA3-AB20-EEA57999C89B}"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2419350" y="6508750"/>
            <a:ext cx="3790950" cy="349250"/>
          </a:xfrm>
        </p:spPr>
        <p:txBody>
          <a:bodyPr/>
          <a:lstStyle>
            <a:lvl1pPr>
              <a:defRPr/>
            </a:lvl1pPr>
          </a:lstStyle>
          <a:p>
            <a:r>
              <a:rPr lang="en-GB" smtClean="0"/>
              <a:t>Itchen Valley ARC 11th June 2010</a:t>
            </a:r>
            <a:endParaRPr lang="en-US"/>
          </a:p>
        </p:txBody>
      </p:sp>
      <p:sp>
        <p:nvSpPr>
          <p:cNvPr id="6" name="Slide Number Placeholder 5"/>
          <p:cNvSpPr>
            <a:spLocks noGrp="1"/>
          </p:cNvSpPr>
          <p:nvPr>
            <p:ph type="sldNum" sz="quarter" idx="11"/>
          </p:nvPr>
        </p:nvSpPr>
        <p:spPr>
          <a:xfrm>
            <a:off x="6553200" y="6477000"/>
            <a:ext cx="1905000" cy="228600"/>
          </a:xfrm>
        </p:spPr>
        <p:txBody>
          <a:bodyPr/>
          <a:lstStyle>
            <a:lvl1pPr>
              <a:defRPr/>
            </a:lvl1pPr>
          </a:lstStyle>
          <a:p>
            <a:fld id="{56B0FB90-8457-41C9-A57E-614DDE91B37C}"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6096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9906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9906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37338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733800"/>
            <a:ext cx="38100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a:xfrm>
            <a:off x="2419350" y="6508750"/>
            <a:ext cx="3790950" cy="349250"/>
          </a:xfrm>
        </p:spPr>
        <p:txBody>
          <a:bodyPr/>
          <a:lstStyle>
            <a:lvl1pPr>
              <a:defRPr/>
            </a:lvl1pPr>
          </a:lstStyle>
          <a:p>
            <a:r>
              <a:rPr lang="en-GB" smtClean="0"/>
              <a:t>Itchen Valley ARC 11th June 2010</a:t>
            </a:r>
            <a:endParaRPr lang="en-US"/>
          </a:p>
        </p:txBody>
      </p:sp>
      <p:sp>
        <p:nvSpPr>
          <p:cNvPr id="8" name="Slide Number Placeholder 7"/>
          <p:cNvSpPr>
            <a:spLocks noGrp="1"/>
          </p:cNvSpPr>
          <p:nvPr>
            <p:ph type="sldNum" sz="quarter" idx="11"/>
          </p:nvPr>
        </p:nvSpPr>
        <p:spPr>
          <a:xfrm>
            <a:off x="6553200" y="6477000"/>
            <a:ext cx="1905000" cy="228600"/>
          </a:xfrm>
        </p:spPr>
        <p:txBody>
          <a:bodyPr/>
          <a:lstStyle>
            <a:lvl1pPr>
              <a:defRPr/>
            </a:lvl1pPr>
          </a:lstStyle>
          <a:p>
            <a:fld id="{CB6F36A3-AC6F-4730-B4AD-96B6984EF7E5}"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990600"/>
            <a:ext cx="7772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85800" y="3733800"/>
            <a:ext cx="7772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2419350" y="6508750"/>
            <a:ext cx="3790950" cy="349250"/>
          </a:xfrm>
        </p:spPr>
        <p:txBody>
          <a:bodyPr/>
          <a:lstStyle>
            <a:lvl1pPr>
              <a:defRPr/>
            </a:lvl1pPr>
          </a:lstStyle>
          <a:p>
            <a:r>
              <a:rPr lang="en-GB" smtClean="0"/>
              <a:t>Itchen Valley ARC 11th June 2010</a:t>
            </a:r>
            <a:endParaRPr lang="en-US"/>
          </a:p>
        </p:txBody>
      </p:sp>
      <p:sp>
        <p:nvSpPr>
          <p:cNvPr id="6" name="Slide Number Placeholder 5"/>
          <p:cNvSpPr>
            <a:spLocks noGrp="1"/>
          </p:cNvSpPr>
          <p:nvPr>
            <p:ph type="sldNum" sz="quarter" idx="11"/>
          </p:nvPr>
        </p:nvSpPr>
        <p:spPr>
          <a:xfrm>
            <a:off x="6553200" y="6477000"/>
            <a:ext cx="1905000" cy="228600"/>
          </a:xfrm>
        </p:spPr>
        <p:txBody>
          <a:bodyPr/>
          <a:lstStyle>
            <a:lvl1pPr>
              <a:defRPr/>
            </a:lvl1pPr>
          </a:lstStyle>
          <a:p>
            <a:fld id="{BDB46C03-3A25-4EAB-B717-70717BBA55A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a:lvl1p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lvl1pPr>
              <a:defRPr/>
            </a:lvl1pPr>
          </a:lstStyle>
          <a:p>
            <a:fld id="{5487AE81-648A-4E4C-B2FF-660D693A99FE}"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lvl1pPr>
              <a:defRPr/>
            </a:lvl1pPr>
          </a:lstStyle>
          <a:p>
            <a:fld id="{6785EAFB-89A7-42D4-9A18-F074D4982245}"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lvl1pPr>
              <a:defRPr/>
            </a:lvl1pPr>
          </a:lstStyle>
          <a:p>
            <a:fld id="{82CD487C-6B31-4EFF-B98D-964163458D7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en-GB" smtClean="0"/>
              <a:t>Itchen Valley ARC 11th June 2010</a:t>
            </a:r>
            <a:endParaRPr lang="en-US"/>
          </a:p>
        </p:txBody>
      </p:sp>
      <p:sp>
        <p:nvSpPr>
          <p:cNvPr id="8" name="Slide Number Placeholder 7"/>
          <p:cNvSpPr>
            <a:spLocks noGrp="1"/>
          </p:cNvSpPr>
          <p:nvPr>
            <p:ph type="sldNum" sz="quarter" idx="11"/>
          </p:nvPr>
        </p:nvSpPr>
        <p:spPr/>
        <p:txBody>
          <a:bodyPr/>
          <a:lstStyle>
            <a:lvl1pPr>
              <a:defRPr/>
            </a:lvl1pPr>
          </a:lstStyle>
          <a:p>
            <a:fld id="{133C437B-B065-4864-A7C7-E4B2FE36B8EF}"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lvl1pPr>
              <a:defRPr/>
            </a:lvl1pPr>
          </a:lstStyle>
          <a:p>
            <a:fld id="{B1E4E6EF-28E2-4E3F-A9BD-69FD3AAD899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smtClean="0"/>
              <a:t>Itchen Valley ARC 11th June 2010</a:t>
            </a:r>
            <a:endParaRPr lang="en-US"/>
          </a:p>
        </p:txBody>
      </p:sp>
      <p:sp>
        <p:nvSpPr>
          <p:cNvPr id="3" name="Slide Number Placeholder 2"/>
          <p:cNvSpPr>
            <a:spLocks noGrp="1"/>
          </p:cNvSpPr>
          <p:nvPr>
            <p:ph type="sldNum" sz="quarter" idx="11"/>
          </p:nvPr>
        </p:nvSpPr>
        <p:spPr/>
        <p:txBody>
          <a:bodyPr/>
          <a:lstStyle>
            <a:lvl1pPr>
              <a:defRPr/>
            </a:lvl1pPr>
          </a:lstStyle>
          <a:p>
            <a:fld id="{5FD00D7D-C189-4B62-B80A-98C9E40DCE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lvl1pPr>
              <a:defRPr/>
            </a:lvl1pPr>
          </a:lstStyle>
          <a:p>
            <a:fld id="{ADB23DF3-B727-481B-82DC-EC70ADB4F2B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lvl1pPr>
              <a:defRPr/>
            </a:lvl1pPr>
          </a:lstStyle>
          <a:p>
            <a:fld id="{0E997DD6-3057-4A2D-B417-C9BA1B2604D3}"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ftr" sz="quarter" idx="3"/>
          </p:nvPr>
        </p:nvSpPr>
        <p:spPr bwMode="auto">
          <a:xfrm>
            <a:off x="2419350" y="6508750"/>
            <a:ext cx="3790950" cy="349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r>
              <a:rPr lang="en-GB" smtClean="0"/>
              <a:t>Itchen Valley ARC 11th June 2010</a:t>
            </a:r>
            <a:endParaRPr lang="en-US"/>
          </a:p>
        </p:txBody>
      </p:sp>
      <p:sp>
        <p:nvSpPr>
          <p:cNvPr id="27653" name="Rectangle 5"/>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fld id="{6F20BE9E-B6C3-4C93-A055-C3EB0781AD30}" type="slidenum">
              <a:rPr lang="en-US"/>
              <a:pPr/>
              <a:t>‹#›</a:t>
            </a:fld>
            <a:endParaRPr lang="en-US"/>
          </a:p>
        </p:txBody>
      </p:sp>
      <p:sp>
        <p:nvSpPr>
          <p:cNvPr id="27654" name="WordArt 6"/>
          <p:cNvSpPr>
            <a:spLocks noChangeArrowheads="1" noChangeShapeType="1" noTextEdit="1"/>
          </p:cNvSpPr>
          <p:nvPr/>
        </p:nvSpPr>
        <p:spPr bwMode="auto">
          <a:xfrm>
            <a:off x="34925" y="6554788"/>
            <a:ext cx="1047750" cy="258762"/>
          </a:xfrm>
          <a:prstGeom prst="rect">
            <a:avLst/>
          </a:prstGeom>
        </p:spPr>
        <p:txBody>
          <a:bodyPr wrap="none" fromWordArt="1">
            <a:prstTxWarp prst="textPlain">
              <a:avLst>
                <a:gd name="adj" fmla="val 50000"/>
              </a:avLst>
            </a:prstTxWarp>
          </a:bodyPr>
          <a:lstStyle/>
          <a:p>
            <a:r>
              <a:rPr lang="en-GB" sz="2800" kern="1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outerShdw>
                </a:effectLst>
                <a:latin typeface="Westwood LET"/>
              </a:rPr>
              <a:t>G3LHZ</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0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wmf"/><Relationship Id="rId4" Type="http://schemas.openxmlformats.org/officeDocument/2006/relationships/image" Target="../media/image92.emf"/></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MJU\Videos\2%20Loop%20Demo.wmv" TargetMode="External"/><Relationship Id="rId1" Type="http://schemas.openxmlformats.org/officeDocument/2006/relationships/video" Target="file:///C:\Users\MJU\Videos\Loop%20Demo%201_0001.wm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ramseyelectronics.com/largepic.asp?image=LPA1"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ftr" sz="quarter" idx="3"/>
          </p:nvPr>
        </p:nvSpPr>
        <p:spPr/>
        <p:txBody>
          <a:bodyPr/>
          <a:lstStyle/>
          <a:p>
            <a:r>
              <a:rPr lang="en-GB" smtClean="0"/>
              <a:t>Itchen Valley ARC 11th June 2010</a:t>
            </a:r>
            <a:endParaRPr lang="en-US" dirty="0"/>
          </a:p>
        </p:txBody>
      </p:sp>
      <p:sp>
        <p:nvSpPr>
          <p:cNvPr id="5" name="Rectangle 5"/>
          <p:cNvSpPr>
            <a:spLocks noGrp="1" noChangeArrowheads="1"/>
          </p:cNvSpPr>
          <p:nvPr>
            <p:ph type="sldNum" sz="quarter" idx="4"/>
          </p:nvPr>
        </p:nvSpPr>
        <p:spPr/>
        <p:txBody>
          <a:bodyPr/>
          <a:lstStyle/>
          <a:p>
            <a:fld id="{D5364F62-1204-46FF-A1E4-855D59B3B796}" type="slidenum">
              <a:rPr lang="en-US"/>
              <a:pPr/>
              <a:t>1</a:t>
            </a:fld>
            <a:endParaRPr lang="en-US"/>
          </a:p>
        </p:txBody>
      </p:sp>
      <p:sp>
        <p:nvSpPr>
          <p:cNvPr id="2052" name="Rectangle 4"/>
          <p:cNvSpPr>
            <a:spLocks noGrp="1" noChangeArrowheads="1"/>
          </p:cNvSpPr>
          <p:nvPr>
            <p:ph type="ctrTitle"/>
          </p:nvPr>
        </p:nvSpPr>
        <p:spPr>
          <a:xfrm>
            <a:off x="711200" y="1885950"/>
            <a:ext cx="7556500" cy="1790700"/>
          </a:xfrm>
        </p:spPr>
        <p:txBody>
          <a:bodyPr/>
          <a:lstStyle/>
          <a:p>
            <a:r>
              <a:rPr lang="en-GB" sz="4400" dirty="0" smtClean="0">
                <a:solidFill>
                  <a:schemeClr val="accent2"/>
                </a:solidFill>
                <a:latin typeface="Times New Roman" pitchFamily="18" charset="0"/>
                <a:cs typeface="Times New Roman" pitchFamily="18" charset="0"/>
              </a:rPr>
              <a:t>Loops </a:t>
            </a:r>
            <a:r>
              <a:rPr lang="en-GB" sz="4400" dirty="0" smtClean="0">
                <a:solidFill>
                  <a:schemeClr val="accent2"/>
                </a:solidFill>
                <a:latin typeface="Times New Roman" pitchFamily="18" charset="0"/>
                <a:cs typeface="Times New Roman" pitchFamily="18" charset="0"/>
              </a:rPr>
              <a:t>and how antennas </a:t>
            </a:r>
            <a:r>
              <a:rPr lang="en-GB" sz="4400" dirty="0" smtClean="0">
                <a:solidFill>
                  <a:schemeClr val="accent2"/>
                </a:solidFill>
                <a:latin typeface="Times New Roman" pitchFamily="18" charset="0"/>
                <a:cs typeface="Times New Roman" pitchFamily="18" charset="0"/>
              </a:rPr>
              <a:t>(</a:t>
            </a:r>
            <a:r>
              <a:rPr lang="en-GB" sz="4400" dirty="0" smtClean="0">
                <a:solidFill>
                  <a:schemeClr val="accent2"/>
                </a:solidFill>
                <a:latin typeface="Times New Roman" pitchFamily="18" charset="0"/>
                <a:cs typeface="Times New Roman" pitchFamily="18" charset="0"/>
              </a:rPr>
              <a:t>aerials </a:t>
            </a:r>
            <a:r>
              <a:rPr lang="en-GB" sz="4400" dirty="0" smtClean="0">
                <a:solidFill>
                  <a:schemeClr val="accent2"/>
                </a:solidFill>
                <a:latin typeface="Times New Roman" pitchFamily="18" charset="0"/>
                <a:cs typeface="Times New Roman" pitchFamily="18" charset="0"/>
              </a:rPr>
              <a:t>) really work</a:t>
            </a:r>
            <a:endParaRPr lang="en-GB" sz="4400" dirty="0">
              <a:solidFill>
                <a:schemeClr val="accent2"/>
              </a:solidFill>
              <a:latin typeface="Times New Roman" pitchFamily="18" charset="0"/>
              <a:cs typeface="Times New Roman" pitchFamily="18" charset="0"/>
            </a:endParaRPr>
          </a:p>
        </p:txBody>
      </p:sp>
      <p:sp>
        <p:nvSpPr>
          <p:cNvPr id="2053" name="Rectangle 5"/>
          <p:cNvSpPr>
            <a:spLocks noGrp="1" noChangeArrowheads="1"/>
          </p:cNvSpPr>
          <p:nvPr>
            <p:ph type="subTitle" idx="1"/>
          </p:nvPr>
        </p:nvSpPr>
        <p:spPr>
          <a:xfrm>
            <a:off x="1082675" y="4092575"/>
            <a:ext cx="6629400" cy="1016000"/>
          </a:xfrm>
        </p:spPr>
        <p:txBody>
          <a:bodyPr/>
          <a:lstStyle/>
          <a:p>
            <a:r>
              <a:rPr lang="en-GB" sz="2800"/>
              <a:t>By Professor Mike Underhill - G3LHZ</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31B7A54-98FC-4E7E-A5C6-16F2CE128B67}" type="slidenum">
              <a:rPr lang="en-US"/>
              <a:pPr/>
              <a:t>10</a:t>
            </a:fld>
            <a:endParaRPr lang="en-US"/>
          </a:p>
        </p:txBody>
      </p:sp>
      <p:sp>
        <p:nvSpPr>
          <p:cNvPr id="408578" name="Rectangle 2"/>
          <p:cNvSpPr>
            <a:spLocks noGrp="1" noChangeArrowheads="1"/>
          </p:cNvSpPr>
          <p:nvPr>
            <p:ph type="title"/>
          </p:nvPr>
        </p:nvSpPr>
        <p:spPr/>
        <p:txBody>
          <a:bodyPr/>
          <a:lstStyle/>
          <a:p>
            <a:r>
              <a:rPr lang="en-GB" sz="3600"/>
              <a:t>Heuristics – what is it? – 3</a:t>
            </a:r>
          </a:p>
        </p:txBody>
      </p:sp>
      <p:sp>
        <p:nvSpPr>
          <p:cNvPr id="408579" name="Rectangle 3"/>
          <p:cNvSpPr>
            <a:spLocks noGrp="1" noChangeArrowheads="1"/>
          </p:cNvSpPr>
          <p:nvPr>
            <p:ph type="body" idx="1"/>
          </p:nvPr>
        </p:nvSpPr>
        <p:spPr>
          <a:xfrm>
            <a:off x="304800" y="990600"/>
            <a:ext cx="8153400" cy="5397500"/>
          </a:xfrm>
        </p:spPr>
        <p:txBody>
          <a:bodyPr/>
          <a:lstStyle/>
          <a:p>
            <a:r>
              <a:rPr lang="en-GB" dirty="0"/>
              <a:t>In summary, ‘Heuristics  is </a:t>
            </a:r>
            <a:r>
              <a:rPr lang="en-GB" b="1" dirty="0"/>
              <a:t>The Paradigm of Experimental Science</a:t>
            </a:r>
            <a:r>
              <a:rPr lang="en-GB" dirty="0"/>
              <a:t>’ </a:t>
            </a:r>
          </a:p>
          <a:p>
            <a:pPr lvl="1"/>
            <a:r>
              <a:rPr lang="en-GB" dirty="0"/>
              <a:t>It is theory and understanding from experiment and observations.  </a:t>
            </a:r>
          </a:p>
          <a:p>
            <a:pPr lvl="1"/>
            <a:r>
              <a:rPr lang="en-GB" dirty="0"/>
              <a:t>It is the way to do research and to achieve understanding </a:t>
            </a:r>
          </a:p>
          <a:p>
            <a:r>
              <a:rPr lang="en-GB" b="1" dirty="0"/>
              <a:t>For antennas and propagation:  </a:t>
            </a:r>
          </a:p>
          <a:p>
            <a:pPr lvl="1"/>
            <a:r>
              <a:rPr lang="en-GB" dirty="0"/>
              <a:t>It is the way to explore propagation modes, old and new  </a:t>
            </a:r>
          </a:p>
          <a:p>
            <a:pPr lvl="1"/>
            <a:r>
              <a:rPr lang="en-GB" dirty="0"/>
              <a:t>It is the way to invent new antennas</a:t>
            </a:r>
          </a:p>
          <a:p>
            <a:r>
              <a:rPr lang="en-GB" dirty="0"/>
              <a:t> </a:t>
            </a:r>
            <a:r>
              <a:rPr lang="en-GB" b="1" i="1" dirty="0"/>
              <a:t>It is what radio amateurs do! </a:t>
            </a:r>
            <a:r>
              <a:rPr lang="en-GB" i="1" dirty="0"/>
              <a:t>– </a:t>
            </a:r>
            <a:r>
              <a:rPr lang="en-GB" b="1" i="1" dirty="0"/>
              <a:t>  </a:t>
            </a:r>
          </a:p>
          <a:p>
            <a:pPr lvl="1"/>
            <a:r>
              <a:rPr lang="en-GB" dirty="0"/>
              <a:t>When a signal report is given or received</a:t>
            </a:r>
          </a:p>
          <a:p>
            <a:pPr lvl="1"/>
            <a:r>
              <a:rPr lang="en-GB" dirty="0"/>
              <a:t>When signal reports are compared in a regular net</a:t>
            </a:r>
          </a:p>
          <a:p>
            <a:pPr lvl="1"/>
            <a:r>
              <a:rPr lang="en-GB" dirty="0"/>
              <a:t>When a comparison A/B antenna test is made</a:t>
            </a:r>
          </a:p>
          <a:p>
            <a:pPr lvl="1"/>
            <a:r>
              <a:rPr lang="en-GB" dirty="0"/>
              <a:t>As an intrinsic part of any contest </a:t>
            </a:r>
          </a:p>
          <a:p>
            <a:pPr lvl="1"/>
            <a:r>
              <a:rPr lang="en-GB" dirty="0"/>
              <a:t>When antenna impedance Q or bandwidth is measured  </a:t>
            </a:r>
          </a:p>
          <a:p>
            <a:pPr lvl="1"/>
            <a:r>
              <a:rPr lang="en-GB" dirty="0"/>
              <a:t>When antenna efficiency is measured</a:t>
            </a:r>
          </a:p>
          <a:p>
            <a:pPr lvl="1"/>
            <a:r>
              <a:rPr lang="en-GB" dirty="0"/>
              <a:t>When an antenna pattern, or front-to-back ratio, is measured</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561138"/>
            <a:ext cx="2133600" cy="160337"/>
          </a:xfrm>
          <a:prstGeom prst="rect">
            <a:avLst/>
          </a:prstGeom>
        </p:spPr>
        <p:txBody>
          <a:bodyPr/>
          <a:lstStyle/>
          <a:p>
            <a:fld id="{A458B30A-37B9-4CEF-AFA1-805EB985880C}" type="slidenum">
              <a:rPr lang="en-GB"/>
              <a:pPr/>
              <a:t>100</a:t>
            </a:fld>
            <a:endParaRPr lang="en-GB"/>
          </a:p>
        </p:txBody>
      </p:sp>
      <p:sp>
        <p:nvSpPr>
          <p:cNvPr id="302085" name="Rectangle 5"/>
          <p:cNvSpPr>
            <a:spLocks noGrp="1" noChangeArrowheads="1"/>
          </p:cNvSpPr>
          <p:nvPr>
            <p:ph type="title"/>
          </p:nvPr>
        </p:nvSpPr>
        <p:spPr/>
        <p:txBody>
          <a:bodyPr/>
          <a:lstStyle/>
          <a:p>
            <a:r>
              <a:rPr lang="en-GB" b="1"/>
              <a:t>4:1 Wideband Balun Transformer</a:t>
            </a:r>
          </a:p>
        </p:txBody>
      </p:sp>
      <p:pic>
        <p:nvPicPr>
          <p:cNvPr id="302084" name="Picture 4" descr="CE1F927E"/>
          <p:cNvPicPr>
            <a:picLocks noGrp="1" noChangeAspect="1" noChangeArrowheads="1"/>
          </p:cNvPicPr>
          <p:nvPr>
            <p:ph idx="1"/>
          </p:nvPr>
        </p:nvPicPr>
        <p:blipFill>
          <a:blip r:embed="rId3" cstate="screen"/>
          <a:srcRect/>
          <a:stretch>
            <a:fillRect/>
          </a:stretch>
        </p:blipFill>
        <p:spPr>
          <a:xfrm>
            <a:off x="0" y="1125538"/>
            <a:ext cx="8243888" cy="5115605"/>
          </a:xfrm>
          <a:noFill/>
          <a:ln/>
        </p:spPr>
      </p:pic>
      <p:sp>
        <p:nvSpPr>
          <p:cNvPr id="6" name="Footer Placeholder 5"/>
          <p:cNvSpPr>
            <a:spLocks noGrp="1"/>
          </p:cNvSpPr>
          <p:nvPr>
            <p:ph type="ftr" sz="quarter" idx="11"/>
          </p:nvPr>
        </p:nvSpPr>
        <p:spPr>
          <a:xfrm>
            <a:off x="2989943" y="6560457"/>
            <a:ext cx="2772227" cy="297543"/>
          </a:xfrm>
        </p:spPr>
        <p:txBody>
          <a:bodyPr/>
          <a:lstStyle/>
          <a:p>
            <a:r>
              <a:rPr lang="en-GB" dirty="0" smtClean="0"/>
              <a:t>Itchen Valley ARC 11th June 2010</a:t>
            </a:r>
            <a:endParaRPr lang="en-GB"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46A1548-BEA2-43BD-B07A-EB1FD504CE71}" type="slidenum">
              <a:rPr lang="en-US"/>
              <a:pPr/>
              <a:t>101</a:t>
            </a:fld>
            <a:endParaRPr lang="en-US"/>
          </a:p>
        </p:txBody>
      </p:sp>
      <p:sp>
        <p:nvSpPr>
          <p:cNvPr id="572418" name="Rectangle 2"/>
          <p:cNvSpPr>
            <a:spLocks noGrp="1" noChangeArrowheads="1"/>
          </p:cNvSpPr>
          <p:nvPr>
            <p:ph type="title"/>
          </p:nvPr>
        </p:nvSpPr>
        <p:spPr>
          <a:xfrm>
            <a:off x="685800" y="228600"/>
            <a:ext cx="7772400" cy="1055688"/>
          </a:xfrm>
        </p:spPr>
        <p:txBody>
          <a:bodyPr/>
          <a:lstStyle/>
          <a:p>
            <a:r>
              <a:rPr lang="en-GB"/>
              <a:t>Antennas Using Metal Roofs and Fences</a:t>
            </a:r>
            <a:br>
              <a:rPr lang="en-GB"/>
            </a:br>
            <a:r>
              <a:rPr lang="en-GB"/>
              <a:t>(in Adelaide, Australia)</a:t>
            </a:r>
          </a:p>
        </p:txBody>
      </p:sp>
      <p:sp>
        <p:nvSpPr>
          <p:cNvPr id="572419" name="Rectangle 3"/>
          <p:cNvSpPr>
            <a:spLocks noGrp="1" noChangeArrowheads="1"/>
          </p:cNvSpPr>
          <p:nvPr>
            <p:ph type="body" idx="1"/>
          </p:nvPr>
        </p:nvSpPr>
        <p:spPr>
          <a:xfrm>
            <a:off x="685800" y="1579563"/>
            <a:ext cx="7772400" cy="4745037"/>
          </a:xfrm>
        </p:spPr>
        <p:txBody>
          <a:bodyPr/>
          <a:lstStyle/>
          <a:p>
            <a:r>
              <a:rPr lang="en-GB"/>
              <a:t>In the Adelaide area and in many parts of South and Central Australia corrugated metal roofs and fences are very evident. What effects these have on small antennas was one of the questions after my small antennas talk to AHARS on 4th Feb 2008.  </a:t>
            </a:r>
          </a:p>
          <a:p>
            <a:r>
              <a:rPr lang="en-GB"/>
              <a:t>How to achieve good performance on 160m and 80m  in a small town lot was another question. </a:t>
            </a:r>
          </a:p>
          <a:p>
            <a:r>
              <a:rPr lang="en-GB"/>
              <a:t>My first reaction was that iron and steel in the antenna environment can be seriously bad news for small antennas.  </a:t>
            </a:r>
          </a:p>
          <a:p>
            <a:r>
              <a:rPr lang="en-GB"/>
              <a:t>But this is only true close to a mag-loop where the magnetic fields are strong.  It is only the magnetic fields that couple into the high permeability and high loss of iron and steel. </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0"/>
          </p:nvPr>
        </p:nvSpPr>
        <p:spPr/>
        <p:txBody>
          <a:bodyPr/>
          <a:lstStyle/>
          <a:p>
            <a:r>
              <a:rPr lang="en-GB" smtClean="0"/>
              <a:t>Itchen Valley ARC 11th June 2010</a:t>
            </a:r>
            <a:endParaRPr lang="en-US"/>
          </a:p>
        </p:txBody>
      </p:sp>
      <p:sp>
        <p:nvSpPr>
          <p:cNvPr id="22" name="Slide Number Placeholder 5"/>
          <p:cNvSpPr>
            <a:spLocks noGrp="1"/>
          </p:cNvSpPr>
          <p:nvPr>
            <p:ph type="sldNum" sz="quarter" idx="11"/>
          </p:nvPr>
        </p:nvSpPr>
        <p:spPr/>
        <p:txBody>
          <a:bodyPr/>
          <a:lstStyle/>
          <a:p>
            <a:fld id="{93ED398C-3924-42A1-A1C0-544AD6402534}" type="slidenum">
              <a:rPr lang="en-US"/>
              <a:pPr/>
              <a:t>102</a:t>
            </a:fld>
            <a:endParaRPr lang="en-US"/>
          </a:p>
        </p:txBody>
      </p:sp>
      <p:sp>
        <p:nvSpPr>
          <p:cNvPr id="570370" name="Rectangle 2"/>
          <p:cNvSpPr>
            <a:spLocks noGrp="1" noChangeArrowheads="1"/>
          </p:cNvSpPr>
          <p:nvPr>
            <p:ph type="title"/>
          </p:nvPr>
        </p:nvSpPr>
        <p:spPr>
          <a:xfrm>
            <a:off x="179388" y="0"/>
            <a:ext cx="8480425" cy="609600"/>
          </a:xfrm>
        </p:spPr>
        <p:txBody>
          <a:bodyPr/>
          <a:lstStyle/>
          <a:p>
            <a:r>
              <a:rPr lang="en-GB" sz="2400"/>
              <a:t>‘Adelaide’  Feb  2008 Update on (G3LHZ)  Mini-Midi Loop –1.</a:t>
            </a:r>
          </a:p>
        </p:txBody>
      </p:sp>
      <p:sp>
        <p:nvSpPr>
          <p:cNvPr id="570371" name="Rectangle 3"/>
          <p:cNvSpPr>
            <a:spLocks noGrp="1" noChangeArrowheads="1"/>
          </p:cNvSpPr>
          <p:nvPr>
            <p:ph type="body" sz="half" idx="1"/>
          </p:nvPr>
        </p:nvSpPr>
        <p:spPr>
          <a:xfrm>
            <a:off x="147638" y="5657850"/>
            <a:ext cx="8701087" cy="777875"/>
          </a:xfrm>
        </p:spPr>
        <p:txBody>
          <a:bodyPr/>
          <a:lstStyle/>
          <a:p>
            <a:pPr marL="185738" indent="-185738" algn="ctr"/>
            <a:r>
              <a:rPr lang="en-GB" sz="1800" b="1"/>
              <a:t>Figure1  Connection for vertically-polarised DX operation.  Fence is a counterpoise for the roof considered as a patch antenna.</a:t>
            </a:r>
          </a:p>
        </p:txBody>
      </p:sp>
      <p:grpSp>
        <p:nvGrpSpPr>
          <p:cNvPr id="570372" name="Group 4"/>
          <p:cNvGrpSpPr>
            <a:grpSpLocks/>
          </p:cNvGrpSpPr>
          <p:nvPr/>
        </p:nvGrpSpPr>
        <p:grpSpPr bwMode="auto">
          <a:xfrm>
            <a:off x="1165225" y="884238"/>
            <a:ext cx="5989638" cy="4210050"/>
            <a:chOff x="3243" y="2596"/>
            <a:chExt cx="5001" cy="3580"/>
          </a:xfrm>
        </p:grpSpPr>
        <p:grpSp>
          <p:nvGrpSpPr>
            <p:cNvPr id="570373" name="Group 5"/>
            <p:cNvGrpSpPr>
              <a:grpSpLocks/>
            </p:cNvGrpSpPr>
            <p:nvPr/>
          </p:nvGrpSpPr>
          <p:grpSpPr bwMode="auto">
            <a:xfrm>
              <a:off x="3243" y="2596"/>
              <a:ext cx="5001" cy="3580"/>
              <a:chOff x="3243" y="2554"/>
              <a:chExt cx="4096" cy="2729"/>
            </a:xfrm>
          </p:grpSpPr>
          <p:sp>
            <p:nvSpPr>
              <p:cNvPr id="570374" name="Rectangle 6"/>
              <p:cNvSpPr>
                <a:spLocks noChangeArrowheads="1"/>
              </p:cNvSpPr>
              <p:nvPr/>
            </p:nvSpPr>
            <p:spPr bwMode="auto">
              <a:xfrm>
                <a:off x="4398" y="3640"/>
                <a:ext cx="1893" cy="733"/>
              </a:xfrm>
              <a:prstGeom prst="rect">
                <a:avLst/>
              </a:prstGeom>
              <a:solidFill>
                <a:srgbClr val="FFFFFF"/>
              </a:solidFill>
              <a:ln w="9525">
                <a:solidFill>
                  <a:srgbClr val="000000"/>
                </a:solidFill>
                <a:miter lim="800000"/>
                <a:headEnd/>
                <a:tailEnd/>
              </a:ln>
            </p:spPr>
            <p:txBody>
              <a:bodyPr/>
              <a:lstStyle/>
              <a:p>
                <a:endParaRPr lang="en-GB"/>
              </a:p>
            </p:txBody>
          </p:sp>
          <p:sp>
            <p:nvSpPr>
              <p:cNvPr id="570375" name="Rectangle 7"/>
              <p:cNvSpPr>
                <a:spLocks noChangeArrowheads="1"/>
              </p:cNvSpPr>
              <p:nvPr/>
            </p:nvSpPr>
            <p:spPr bwMode="auto">
              <a:xfrm>
                <a:off x="5462" y="4630"/>
                <a:ext cx="1545" cy="611"/>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0376" name="Line 8"/>
              <p:cNvSpPr>
                <a:spLocks noChangeShapeType="1"/>
              </p:cNvSpPr>
              <p:nvPr/>
            </p:nvSpPr>
            <p:spPr bwMode="auto">
              <a:xfrm>
                <a:off x="4398" y="2598"/>
                <a:ext cx="0" cy="540"/>
              </a:xfrm>
              <a:prstGeom prst="line">
                <a:avLst/>
              </a:prstGeom>
              <a:noFill/>
              <a:ln w="9525">
                <a:solidFill>
                  <a:srgbClr val="000000"/>
                </a:solidFill>
                <a:round/>
                <a:headEnd/>
                <a:tailEnd/>
              </a:ln>
            </p:spPr>
            <p:txBody>
              <a:bodyPr/>
              <a:lstStyle/>
              <a:p>
                <a:endParaRPr lang="en-GB"/>
              </a:p>
            </p:txBody>
          </p:sp>
          <p:sp>
            <p:nvSpPr>
              <p:cNvPr id="570377" name="Rectangle 9"/>
              <p:cNvSpPr>
                <a:spLocks noChangeArrowheads="1"/>
              </p:cNvSpPr>
              <p:nvPr/>
            </p:nvSpPr>
            <p:spPr bwMode="auto">
              <a:xfrm>
                <a:off x="3585" y="2598"/>
                <a:ext cx="3754" cy="586"/>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0378" name="AutoShape 10"/>
              <p:cNvSpPr>
                <a:spLocks noChangeArrowheads="1"/>
              </p:cNvSpPr>
              <p:nvPr/>
            </p:nvSpPr>
            <p:spPr bwMode="auto">
              <a:xfrm rot="16754070" flipH="1" flipV="1">
                <a:off x="5823" y="3885"/>
                <a:ext cx="2687" cy="110"/>
              </a:xfrm>
              <a:prstGeom prst="parallelogram">
                <a:avLst>
                  <a:gd name="adj" fmla="val 610682"/>
                </a:avLst>
              </a:prstGeom>
              <a:solidFill>
                <a:srgbClr val="FFFF00"/>
              </a:solidFill>
              <a:ln w="9525" algn="ctr">
                <a:solidFill>
                  <a:srgbClr val="000000"/>
                </a:solidFill>
                <a:miter lim="800000"/>
                <a:headEnd/>
                <a:tailEnd/>
              </a:ln>
              <a:effectLst/>
            </p:spPr>
            <p:txBody>
              <a:bodyPr/>
              <a:lstStyle/>
              <a:p>
                <a:endParaRPr lang="en-GB"/>
              </a:p>
            </p:txBody>
          </p:sp>
          <p:sp>
            <p:nvSpPr>
              <p:cNvPr id="570379" name="AutoShape 11"/>
              <p:cNvSpPr>
                <a:spLocks noChangeArrowheads="1"/>
              </p:cNvSpPr>
              <p:nvPr/>
            </p:nvSpPr>
            <p:spPr bwMode="auto">
              <a:xfrm rot="16816567" flipH="1" flipV="1">
                <a:off x="2077" y="3843"/>
                <a:ext cx="2687" cy="110"/>
              </a:xfrm>
              <a:prstGeom prst="parallelogram">
                <a:avLst>
                  <a:gd name="adj" fmla="val 610682"/>
                </a:avLst>
              </a:prstGeom>
              <a:solidFill>
                <a:srgbClr val="FFFF00"/>
              </a:solidFill>
              <a:ln w="9525" algn="ctr">
                <a:solidFill>
                  <a:srgbClr val="000000"/>
                </a:solidFill>
                <a:miter lim="800000"/>
                <a:headEnd/>
                <a:tailEnd/>
              </a:ln>
              <a:effectLst/>
            </p:spPr>
            <p:txBody>
              <a:bodyPr/>
              <a:lstStyle/>
              <a:p>
                <a:endParaRPr lang="en-GB"/>
              </a:p>
            </p:txBody>
          </p:sp>
          <p:sp>
            <p:nvSpPr>
              <p:cNvPr id="570380" name="Rectangle 12"/>
              <p:cNvSpPr>
                <a:spLocks noChangeArrowheads="1"/>
              </p:cNvSpPr>
              <p:nvPr/>
            </p:nvSpPr>
            <p:spPr bwMode="auto">
              <a:xfrm>
                <a:off x="3243" y="4607"/>
                <a:ext cx="1440" cy="634"/>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0381" name="AutoShape 13"/>
              <p:cNvSpPr>
                <a:spLocks noChangeArrowheads="1"/>
              </p:cNvSpPr>
              <p:nvPr/>
            </p:nvSpPr>
            <p:spPr bwMode="auto">
              <a:xfrm>
                <a:off x="4151" y="2976"/>
                <a:ext cx="2373" cy="664"/>
              </a:xfrm>
              <a:prstGeom prst="triangle">
                <a:avLst>
                  <a:gd name="adj" fmla="val 50000"/>
                </a:avLst>
              </a:prstGeom>
              <a:solidFill>
                <a:srgbClr val="33CCCC"/>
              </a:solidFill>
              <a:ln w="9525">
                <a:solidFill>
                  <a:srgbClr val="000000"/>
                </a:solidFill>
                <a:miter lim="800000"/>
                <a:headEnd/>
                <a:tailEnd/>
              </a:ln>
            </p:spPr>
            <p:txBody>
              <a:bodyPr/>
              <a:lstStyle/>
              <a:p>
                <a:endParaRPr lang="en-GB"/>
              </a:p>
            </p:txBody>
          </p:sp>
        </p:grpSp>
        <p:sp>
          <p:nvSpPr>
            <p:cNvPr id="570382" name="Oval 14"/>
            <p:cNvSpPr>
              <a:spLocks noChangeArrowheads="1"/>
            </p:cNvSpPr>
            <p:nvPr/>
          </p:nvSpPr>
          <p:spPr bwMode="auto">
            <a:xfrm>
              <a:off x="3668" y="4486"/>
              <a:ext cx="684" cy="689"/>
            </a:xfrm>
            <a:prstGeom prst="ellipse">
              <a:avLst/>
            </a:prstGeom>
            <a:solidFill>
              <a:srgbClr val="FFFFFF"/>
            </a:solidFill>
            <a:ln w="19050">
              <a:solidFill>
                <a:srgbClr val="000000"/>
              </a:solidFill>
              <a:round/>
              <a:headEnd/>
              <a:tailEnd/>
            </a:ln>
          </p:spPr>
          <p:txBody>
            <a:bodyPr/>
            <a:lstStyle/>
            <a:p>
              <a:endParaRPr lang="en-GB"/>
            </a:p>
          </p:txBody>
        </p:sp>
        <p:grpSp>
          <p:nvGrpSpPr>
            <p:cNvPr id="570383" name="Group 15"/>
            <p:cNvGrpSpPr>
              <a:grpSpLocks/>
            </p:cNvGrpSpPr>
            <p:nvPr/>
          </p:nvGrpSpPr>
          <p:grpSpPr bwMode="auto">
            <a:xfrm>
              <a:off x="3910" y="4274"/>
              <a:ext cx="282" cy="291"/>
              <a:chOff x="4824" y="6051"/>
              <a:chExt cx="231" cy="222"/>
            </a:xfrm>
          </p:grpSpPr>
          <p:sp>
            <p:nvSpPr>
              <p:cNvPr id="570384" name="Line 16"/>
              <p:cNvSpPr>
                <a:spLocks noChangeShapeType="1"/>
              </p:cNvSpPr>
              <p:nvPr/>
            </p:nvSpPr>
            <p:spPr bwMode="auto">
              <a:xfrm flipV="1">
                <a:off x="4874" y="6141"/>
                <a:ext cx="1" cy="129"/>
              </a:xfrm>
              <a:prstGeom prst="line">
                <a:avLst/>
              </a:prstGeom>
              <a:noFill/>
              <a:ln w="9525">
                <a:solidFill>
                  <a:srgbClr val="000000"/>
                </a:solidFill>
                <a:round/>
                <a:headEnd/>
                <a:tailEnd/>
              </a:ln>
            </p:spPr>
            <p:txBody>
              <a:bodyPr/>
              <a:lstStyle/>
              <a:p>
                <a:endParaRPr lang="en-GB"/>
              </a:p>
            </p:txBody>
          </p:sp>
          <p:sp>
            <p:nvSpPr>
              <p:cNvPr id="570385" name="Line 17"/>
              <p:cNvSpPr>
                <a:spLocks noChangeShapeType="1"/>
              </p:cNvSpPr>
              <p:nvPr/>
            </p:nvSpPr>
            <p:spPr bwMode="auto">
              <a:xfrm flipV="1">
                <a:off x="4916" y="6141"/>
                <a:ext cx="1" cy="129"/>
              </a:xfrm>
              <a:prstGeom prst="line">
                <a:avLst/>
              </a:prstGeom>
              <a:noFill/>
              <a:ln w="9525">
                <a:solidFill>
                  <a:srgbClr val="000000"/>
                </a:solidFill>
                <a:round/>
                <a:headEnd/>
                <a:tailEnd/>
              </a:ln>
            </p:spPr>
            <p:txBody>
              <a:bodyPr/>
              <a:lstStyle/>
              <a:p>
                <a:endParaRPr lang="en-GB"/>
              </a:p>
            </p:txBody>
          </p:sp>
          <p:sp>
            <p:nvSpPr>
              <p:cNvPr id="570386" name="Line 18"/>
              <p:cNvSpPr>
                <a:spLocks noChangeShapeType="1"/>
              </p:cNvSpPr>
              <p:nvPr/>
            </p:nvSpPr>
            <p:spPr bwMode="auto">
              <a:xfrm flipV="1">
                <a:off x="4824" y="6051"/>
                <a:ext cx="231" cy="222"/>
              </a:xfrm>
              <a:prstGeom prst="line">
                <a:avLst/>
              </a:prstGeom>
              <a:noFill/>
              <a:ln w="6350">
                <a:solidFill>
                  <a:srgbClr val="000000"/>
                </a:solidFill>
                <a:round/>
                <a:headEnd/>
                <a:tailEnd type="arrow" w="sm" len="sm"/>
              </a:ln>
            </p:spPr>
            <p:txBody>
              <a:bodyPr/>
              <a:lstStyle/>
              <a:p>
                <a:endParaRPr lang="en-GB"/>
              </a:p>
            </p:txBody>
          </p:sp>
        </p:grpSp>
        <p:sp>
          <p:nvSpPr>
            <p:cNvPr id="570387" name="Freeform 19"/>
            <p:cNvSpPr>
              <a:spLocks/>
            </p:cNvSpPr>
            <p:nvPr/>
          </p:nvSpPr>
          <p:spPr bwMode="auto">
            <a:xfrm>
              <a:off x="4201" y="3966"/>
              <a:ext cx="275" cy="587"/>
            </a:xfrm>
            <a:custGeom>
              <a:avLst/>
              <a:gdLst/>
              <a:ahLst/>
              <a:cxnLst>
                <a:cxn ang="0">
                  <a:pos x="225" y="0"/>
                </a:cxn>
                <a:cxn ang="0">
                  <a:pos x="210" y="195"/>
                </a:cxn>
                <a:cxn ang="0">
                  <a:pos x="135" y="247"/>
                </a:cxn>
                <a:cxn ang="0">
                  <a:pos x="52" y="360"/>
                </a:cxn>
                <a:cxn ang="0">
                  <a:pos x="22" y="405"/>
                </a:cxn>
                <a:cxn ang="0">
                  <a:pos x="0" y="420"/>
                </a:cxn>
              </a:cxnLst>
              <a:rect l="0" t="0" r="r" b="b"/>
              <a:pathLst>
                <a:path w="225" h="420">
                  <a:moveTo>
                    <a:pt x="225" y="0"/>
                  </a:moveTo>
                  <a:cubicBezTo>
                    <a:pt x="220" y="65"/>
                    <a:pt x="219" y="130"/>
                    <a:pt x="210" y="195"/>
                  </a:cubicBezTo>
                  <a:cubicBezTo>
                    <a:pt x="206" y="225"/>
                    <a:pt x="135" y="247"/>
                    <a:pt x="135" y="247"/>
                  </a:cubicBezTo>
                  <a:cubicBezTo>
                    <a:pt x="108" y="287"/>
                    <a:pt x="81" y="323"/>
                    <a:pt x="52" y="360"/>
                  </a:cubicBezTo>
                  <a:cubicBezTo>
                    <a:pt x="41" y="374"/>
                    <a:pt x="32" y="390"/>
                    <a:pt x="22" y="405"/>
                  </a:cubicBezTo>
                  <a:cubicBezTo>
                    <a:pt x="17" y="412"/>
                    <a:pt x="0" y="420"/>
                    <a:pt x="0" y="420"/>
                  </a:cubicBezTo>
                </a:path>
              </a:pathLst>
            </a:custGeom>
            <a:noFill/>
            <a:ln w="9525">
              <a:solidFill>
                <a:srgbClr val="000000"/>
              </a:solidFill>
              <a:round/>
              <a:headEnd type="none" w="med" len="med"/>
              <a:tailEnd type="triangle" w="med" len="med"/>
            </a:ln>
          </p:spPr>
          <p:txBody>
            <a:bodyPr/>
            <a:lstStyle/>
            <a:p>
              <a:endParaRPr lang="en-GB"/>
            </a:p>
          </p:txBody>
        </p:sp>
        <p:sp>
          <p:nvSpPr>
            <p:cNvPr id="570388" name="Freeform 20"/>
            <p:cNvSpPr>
              <a:spLocks/>
            </p:cNvSpPr>
            <p:nvPr/>
          </p:nvSpPr>
          <p:spPr bwMode="auto">
            <a:xfrm>
              <a:off x="3385" y="4384"/>
              <a:ext cx="356" cy="232"/>
            </a:xfrm>
            <a:custGeom>
              <a:avLst/>
              <a:gdLst/>
              <a:ahLst/>
              <a:cxnLst>
                <a:cxn ang="0">
                  <a:pos x="0" y="52"/>
                </a:cxn>
                <a:cxn ang="0">
                  <a:pos x="15" y="30"/>
                </a:cxn>
                <a:cxn ang="0">
                  <a:pos x="105" y="0"/>
                </a:cxn>
                <a:cxn ang="0">
                  <a:pos x="150" y="7"/>
                </a:cxn>
                <a:cxn ang="0">
                  <a:pos x="187" y="52"/>
                </a:cxn>
                <a:cxn ang="0">
                  <a:pos x="232" y="67"/>
                </a:cxn>
                <a:cxn ang="0">
                  <a:pos x="240" y="90"/>
                </a:cxn>
                <a:cxn ang="0">
                  <a:pos x="255" y="112"/>
                </a:cxn>
                <a:cxn ang="0">
                  <a:pos x="270" y="172"/>
                </a:cxn>
                <a:cxn ang="0">
                  <a:pos x="292" y="172"/>
                </a:cxn>
              </a:cxnLst>
              <a:rect l="0" t="0" r="r" b="b"/>
              <a:pathLst>
                <a:path w="292" h="177">
                  <a:moveTo>
                    <a:pt x="0" y="52"/>
                  </a:moveTo>
                  <a:cubicBezTo>
                    <a:pt x="5" y="45"/>
                    <a:pt x="7" y="34"/>
                    <a:pt x="15" y="30"/>
                  </a:cubicBezTo>
                  <a:cubicBezTo>
                    <a:pt x="43" y="16"/>
                    <a:pt x="105" y="0"/>
                    <a:pt x="105" y="0"/>
                  </a:cubicBezTo>
                  <a:cubicBezTo>
                    <a:pt x="120" y="2"/>
                    <a:pt x="136" y="0"/>
                    <a:pt x="150" y="7"/>
                  </a:cubicBezTo>
                  <a:cubicBezTo>
                    <a:pt x="167" y="16"/>
                    <a:pt x="170" y="43"/>
                    <a:pt x="187" y="52"/>
                  </a:cubicBezTo>
                  <a:cubicBezTo>
                    <a:pt x="201" y="60"/>
                    <a:pt x="232" y="67"/>
                    <a:pt x="232" y="67"/>
                  </a:cubicBezTo>
                  <a:cubicBezTo>
                    <a:pt x="235" y="75"/>
                    <a:pt x="236" y="83"/>
                    <a:pt x="240" y="90"/>
                  </a:cubicBezTo>
                  <a:cubicBezTo>
                    <a:pt x="244" y="98"/>
                    <a:pt x="252" y="104"/>
                    <a:pt x="255" y="112"/>
                  </a:cubicBezTo>
                  <a:cubicBezTo>
                    <a:pt x="256" y="115"/>
                    <a:pt x="268" y="170"/>
                    <a:pt x="270" y="172"/>
                  </a:cubicBezTo>
                  <a:cubicBezTo>
                    <a:pt x="275" y="177"/>
                    <a:pt x="285" y="172"/>
                    <a:pt x="292" y="172"/>
                  </a:cubicBezTo>
                </a:path>
              </a:pathLst>
            </a:custGeom>
            <a:noFill/>
            <a:ln w="9525">
              <a:solidFill>
                <a:srgbClr val="000000"/>
              </a:solidFill>
              <a:round/>
              <a:headEnd type="none" w="med" len="med"/>
              <a:tailEnd type="triangle" w="med" len="med"/>
            </a:ln>
          </p:spPr>
          <p:txBody>
            <a:bodyPr/>
            <a:lstStyle/>
            <a:p>
              <a:endParaRPr lang="en-GB"/>
            </a:p>
          </p:txBody>
        </p:sp>
      </p:gr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0"/>
          </p:nvPr>
        </p:nvSpPr>
        <p:spPr/>
        <p:txBody>
          <a:bodyPr/>
          <a:lstStyle/>
          <a:p>
            <a:r>
              <a:rPr lang="en-GB" smtClean="0"/>
              <a:t>Itchen Valley ARC 11th June 2010</a:t>
            </a:r>
            <a:endParaRPr lang="en-US"/>
          </a:p>
        </p:txBody>
      </p:sp>
      <p:sp>
        <p:nvSpPr>
          <p:cNvPr id="26" name="Slide Number Placeholder 5"/>
          <p:cNvSpPr>
            <a:spLocks noGrp="1"/>
          </p:cNvSpPr>
          <p:nvPr>
            <p:ph type="sldNum" sz="quarter" idx="11"/>
          </p:nvPr>
        </p:nvSpPr>
        <p:spPr/>
        <p:txBody>
          <a:bodyPr/>
          <a:lstStyle/>
          <a:p>
            <a:fld id="{03FB3A08-0088-4A67-923E-B81B79E0F3A6}" type="slidenum">
              <a:rPr lang="en-US"/>
              <a:pPr/>
              <a:t>103</a:t>
            </a:fld>
            <a:endParaRPr lang="en-US"/>
          </a:p>
        </p:txBody>
      </p:sp>
      <p:sp>
        <p:nvSpPr>
          <p:cNvPr id="571394" name="Rectangle 2"/>
          <p:cNvSpPr>
            <a:spLocks noGrp="1" noChangeArrowheads="1"/>
          </p:cNvSpPr>
          <p:nvPr>
            <p:ph type="title"/>
          </p:nvPr>
        </p:nvSpPr>
        <p:spPr>
          <a:xfrm>
            <a:off x="179388" y="0"/>
            <a:ext cx="8480425" cy="609600"/>
          </a:xfrm>
        </p:spPr>
        <p:txBody>
          <a:bodyPr/>
          <a:lstStyle/>
          <a:p>
            <a:r>
              <a:rPr lang="en-GB" sz="2400"/>
              <a:t>‘Adelaide’  Feb  2008 Update on (G3LHZ)  Mini-Midi Loop –2.</a:t>
            </a:r>
          </a:p>
        </p:txBody>
      </p:sp>
      <p:sp>
        <p:nvSpPr>
          <p:cNvPr id="571395" name="Rectangle 3"/>
          <p:cNvSpPr>
            <a:spLocks noGrp="1" noChangeArrowheads="1"/>
          </p:cNvSpPr>
          <p:nvPr>
            <p:ph type="body" sz="half" idx="1"/>
          </p:nvPr>
        </p:nvSpPr>
        <p:spPr>
          <a:xfrm>
            <a:off x="147638" y="5657850"/>
            <a:ext cx="8701087" cy="777875"/>
          </a:xfrm>
        </p:spPr>
        <p:txBody>
          <a:bodyPr/>
          <a:lstStyle/>
          <a:p>
            <a:pPr marL="185738" indent="-185738" algn="ctr"/>
            <a:r>
              <a:rPr lang="en-GB" sz="1600" b="1"/>
              <a:t>Figure 2.  Connection for horizontally polarised local NVIS and medium range operation.  The fence is connected as the ‘midi’ loop.  Poor soil is an advantage – actually a necessity!</a:t>
            </a:r>
            <a:r>
              <a:rPr lang="en-GB" sz="1600"/>
              <a:t> </a:t>
            </a:r>
          </a:p>
        </p:txBody>
      </p:sp>
      <p:grpSp>
        <p:nvGrpSpPr>
          <p:cNvPr id="571413" name="Group 21"/>
          <p:cNvGrpSpPr>
            <a:grpSpLocks noChangeAspect="1"/>
          </p:cNvGrpSpPr>
          <p:nvPr/>
        </p:nvGrpSpPr>
        <p:grpSpPr bwMode="auto">
          <a:xfrm>
            <a:off x="1323975" y="884238"/>
            <a:ext cx="6775450" cy="4732337"/>
            <a:chOff x="798" y="798"/>
            <a:chExt cx="9354" cy="6536"/>
          </a:xfrm>
        </p:grpSpPr>
        <p:sp>
          <p:nvSpPr>
            <p:cNvPr id="571414" name="AutoShape 22"/>
            <p:cNvSpPr>
              <a:spLocks noChangeAspect="1" noChangeArrowheads="1"/>
            </p:cNvSpPr>
            <p:nvPr/>
          </p:nvSpPr>
          <p:spPr bwMode="auto">
            <a:xfrm>
              <a:off x="798" y="798"/>
              <a:ext cx="9354" cy="6536"/>
            </a:xfrm>
            <a:prstGeom prst="rect">
              <a:avLst/>
            </a:prstGeom>
            <a:solidFill>
              <a:srgbClr val="FFFFFF"/>
            </a:solidFill>
            <a:ln w="9525" algn="ctr">
              <a:solidFill>
                <a:srgbClr val="000000"/>
              </a:solidFill>
              <a:miter lim="800000"/>
              <a:headEnd/>
              <a:tailEnd/>
            </a:ln>
            <a:effectLst/>
          </p:spPr>
          <p:txBody>
            <a:bodyPr/>
            <a:lstStyle/>
            <a:p>
              <a:endParaRPr lang="en-GB"/>
            </a:p>
          </p:txBody>
        </p:sp>
        <p:grpSp>
          <p:nvGrpSpPr>
            <p:cNvPr id="571415" name="Group 23"/>
            <p:cNvGrpSpPr>
              <a:grpSpLocks/>
            </p:cNvGrpSpPr>
            <p:nvPr/>
          </p:nvGrpSpPr>
          <p:grpSpPr bwMode="auto">
            <a:xfrm>
              <a:off x="2670" y="1400"/>
              <a:ext cx="6405" cy="4757"/>
              <a:chOff x="3243" y="2554"/>
              <a:chExt cx="5085" cy="3660"/>
            </a:xfrm>
          </p:grpSpPr>
          <p:grpSp>
            <p:nvGrpSpPr>
              <p:cNvPr id="571416" name="Group 24"/>
              <p:cNvGrpSpPr>
                <a:grpSpLocks/>
              </p:cNvGrpSpPr>
              <p:nvPr/>
            </p:nvGrpSpPr>
            <p:grpSpPr bwMode="auto">
              <a:xfrm>
                <a:off x="3243" y="2554"/>
                <a:ext cx="5085" cy="3660"/>
                <a:chOff x="3243" y="2554"/>
                <a:chExt cx="5085" cy="3660"/>
              </a:xfrm>
            </p:grpSpPr>
            <p:sp>
              <p:nvSpPr>
                <p:cNvPr id="571417" name="Rectangle 25"/>
                <p:cNvSpPr>
                  <a:spLocks noChangeArrowheads="1"/>
                </p:cNvSpPr>
                <p:nvPr/>
              </p:nvSpPr>
              <p:spPr bwMode="auto">
                <a:xfrm>
                  <a:off x="4677" y="4010"/>
                  <a:ext cx="2350" cy="984"/>
                </a:xfrm>
                <a:prstGeom prst="rect">
                  <a:avLst/>
                </a:prstGeom>
                <a:solidFill>
                  <a:srgbClr val="FFFFFF"/>
                </a:solidFill>
                <a:ln w="9525">
                  <a:solidFill>
                    <a:srgbClr val="000000"/>
                  </a:solidFill>
                  <a:miter lim="800000"/>
                  <a:headEnd/>
                  <a:tailEnd/>
                </a:ln>
              </p:spPr>
              <p:txBody>
                <a:bodyPr/>
                <a:lstStyle/>
                <a:p>
                  <a:endParaRPr lang="en-GB"/>
                </a:p>
              </p:txBody>
            </p:sp>
            <p:sp>
              <p:nvSpPr>
                <p:cNvPr id="571418" name="Rectangle 26"/>
                <p:cNvSpPr>
                  <a:spLocks noChangeArrowheads="1"/>
                </p:cNvSpPr>
                <p:nvPr/>
              </p:nvSpPr>
              <p:spPr bwMode="auto">
                <a:xfrm>
                  <a:off x="5998" y="5338"/>
                  <a:ext cx="1918" cy="820"/>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1419" name="Line 27"/>
                <p:cNvSpPr>
                  <a:spLocks noChangeShapeType="1"/>
                </p:cNvSpPr>
                <p:nvPr/>
              </p:nvSpPr>
              <p:spPr bwMode="auto">
                <a:xfrm>
                  <a:off x="4677" y="2613"/>
                  <a:ext cx="0" cy="724"/>
                </a:xfrm>
                <a:prstGeom prst="line">
                  <a:avLst/>
                </a:prstGeom>
                <a:noFill/>
                <a:ln w="9525">
                  <a:solidFill>
                    <a:srgbClr val="000000"/>
                  </a:solidFill>
                  <a:round/>
                  <a:headEnd/>
                  <a:tailEnd/>
                </a:ln>
              </p:spPr>
              <p:txBody>
                <a:bodyPr/>
                <a:lstStyle/>
                <a:p>
                  <a:endParaRPr lang="en-GB"/>
                </a:p>
              </p:txBody>
            </p:sp>
            <p:sp>
              <p:nvSpPr>
                <p:cNvPr id="571420" name="Rectangle 28"/>
                <p:cNvSpPr>
                  <a:spLocks noChangeArrowheads="1"/>
                </p:cNvSpPr>
                <p:nvPr/>
              </p:nvSpPr>
              <p:spPr bwMode="auto">
                <a:xfrm>
                  <a:off x="3668" y="2613"/>
                  <a:ext cx="4660" cy="786"/>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1421" name="AutoShape 29"/>
                <p:cNvSpPr>
                  <a:spLocks noChangeArrowheads="1"/>
                </p:cNvSpPr>
                <p:nvPr/>
              </p:nvSpPr>
              <p:spPr bwMode="auto">
                <a:xfrm rot="16754070" flipH="1" flipV="1">
                  <a:off x="6313" y="4343"/>
                  <a:ext cx="3604" cy="137"/>
                </a:xfrm>
                <a:prstGeom prst="parallelogram">
                  <a:avLst>
                    <a:gd name="adj" fmla="val 657664"/>
                  </a:avLst>
                </a:prstGeom>
                <a:solidFill>
                  <a:srgbClr val="FFFF00"/>
                </a:solidFill>
                <a:ln w="9525" algn="ctr">
                  <a:solidFill>
                    <a:srgbClr val="000000"/>
                  </a:solidFill>
                  <a:miter lim="800000"/>
                  <a:headEnd/>
                  <a:tailEnd/>
                </a:ln>
                <a:effectLst/>
              </p:spPr>
              <p:txBody>
                <a:bodyPr/>
                <a:lstStyle/>
                <a:p>
                  <a:endParaRPr lang="en-GB"/>
                </a:p>
              </p:txBody>
            </p:sp>
            <p:sp>
              <p:nvSpPr>
                <p:cNvPr id="571422" name="AutoShape 30"/>
                <p:cNvSpPr>
                  <a:spLocks noChangeArrowheads="1"/>
                </p:cNvSpPr>
                <p:nvPr/>
              </p:nvSpPr>
              <p:spPr bwMode="auto">
                <a:xfrm rot="16816567" flipH="1" flipV="1">
                  <a:off x="1662" y="4288"/>
                  <a:ext cx="3604" cy="136"/>
                </a:xfrm>
                <a:prstGeom prst="parallelogram">
                  <a:avLst>
                    <a:gd name="adj" fmla="val 662500"/>
                  </a:avLst>
                </a:prstGeom>
                <a:solidFill>
                  <a:srgbClr val="FFFF00"/>
                </a:solidFill>
                <a:ln w="9525" algn="ctr">
                  <a:solidFill>
                    <a:srgbClr val="000000"/>
                  </a:solidFill>
                  <a:miter lim="800000"/>
                  <a:headEnd/>
                  <a:tailEnd/>
                </a:ln>
                <a:effectLst/>
              </p:spPr>
              <p:txBody>
                <a:bodyPr/>
                <a:lstStyle/>
                <a:p>
                  <a:endParaRPr lang="en-GB"/>
                </a:p>
              </p:txBody>
            </p:sp>
            <p:sp>
              <p:nvSpPr>
                <p:cNvPr id="571423" name="Rectangle 31"/>
                <p:cNvSpPr>
                  <a:spLocks noChangeArrowheads="1"/>
                </p:cNvSpPr>
                <p:nvPr/>
              </p:nvSpPr>
              <p:spPr bwMode="auto">
                <a:xfrm>
                  <a:off x="3243" y="5307"/>
                  <a:ext cx="1788" cy="851"/>
                </a:xfrm>
                <a:prstGeom prst="rect">
                  <a:avLst/>
                </a:prstGeom>
                <a:solidFill>
                  <a:srgbClr val="FFFF00"/>
                </a:solidFill>
                <a:ln w="9525" algn="ctr">
                  <a:solidFill>
                    <a:srgbClr val="000000"/>
                  </a:solidFill>
                  <a:miter lim="800000"/>
                  <a:headEnd/>
                  <a:tailEnd/>
                </a:ln>
                <a:effectLst/>
              </p:spPr>
              <p:txBody>
                <a:bodyPr/>
                <a:lstStyle/>
                <a:p>
                  <a:endParaRPr lang="en-GB"/>
                </a:p>
              </p:txBody>
            </p:sp>
            <p:sp>
              <p:nvSpPr>
                <p:cNvPr id="571424" name="AutoShape 32"/>
                <p:cNvSpPr>
                  <a:spLocks noChangeArrowheads="1"/>
                </p:cNvSpPr>
                <p:nvPr/>
              </p:nvSpPr>
              <p:spPr bwMode="auto">
                <a:xfrm>
                  <a:off x="4370" y="3120"/>
                  <a:ext cx="2946" cy="890"/>
                </a:xfrm>
                <a:prstGeom prst="triangle">
                  <a:avLst>
                    <a:gd name="adj" fmla="val 50000"/>
                  </a:avLst>
                </a:prstGeom>
                <a:solidFill>
                  <a:srgbClr val="33CCCC"/>
                </a:solidFill>
                <a:ln w="9525">
                  <a:solidFill>
                    <a:srgbClr val="000000"/>
                  </a:solidFill>
                  <a:miter lim="800000"/>
                  <a:headEnd/>
                  <a:tailEnd/>
                </a:ln>
              </p:spPr>
              <p:txBody>
                <a:bodyPr/>
                <a:lstStyle/>
                <a:p>
                  <a:endParaRPr lang="en-GB"/>
                </a:p>
              </p:txBody>
            </p:sp>
          </p:grpSp>
          <p:grpSp>
            <p:nvGrpSpPr>
              <p:cNvPr id="571425" name="Group 33"/>
              <p:cNvGrpSpPr>
                <a:grpSpLocks/>
              </p:cNvGrpSpPr>
              <p:nvPr/>
            </p:nvGrpSpPr>
            <p:grpSpPr bwMode="auto">
              <a:xfrm>
                <a:off x="4734" y="4181"/>
                <a:ext cx="766" cy="1018"/>
                <a:chOff x="4734" y="4181"/>
                <a:chExt cx="766" cy="1018"/>
              </a:xfrm>
            </p:grpSpPr>
            <p:sp>
              <p:nvSpPr>
                <p:cNvPr id="571426" name="Oval 34"/>
                <p:cNvSpPr>
                  <a:spLocks noChangeArrowheads="1"/>
                </p:cNvSpPr>
                <p:nvPr/>
              </p:nvSpPr>
              <p:spPr bwMode="auto">
                <a:xfrm>
                  <a:off x="4734" y="4421"/>
                  <a:ext cx="766" cy="778"/>
                </a:xfrm>
                <a:prstGeom prst="ellipse">
                  <a:avLst/>
                </a:prstGeom>
                <a:noFill/>
                <a:ln w="19050">
                  <a:solidFill>
                    <a:srgbClr val="000000"/>
                  </a:solidFill>
                  <a:round/>
                  <a:headEnd/>
                  <a:tailEnd/>
                </a:ln>
              </p:spPr>
              <p:txBody>
                <a:bodyPr/>
                <a:lstStyle/>
                <a:p>
                  <a:endParaRPr lang="en-GB"/>
                </a:p>
              </p:txBody>
            </p:sp>
            <p:grpSp>
              <p:nvGrpSpPr>
                <p:cNvPr id="571427" name="Group 35"/>
                <p:cNvGrpSpPr>
                  <a:grpSpLocks/>
                </p:cNvGrpSpPr>
                <p:nvPr/>
              </p:nvGrpSpPr>
              <p:grpSpPr bwMode="auto">
                <a:xfrm>
                  <a:off x="5005" y="4181"/>
                  <a:ext cx="316" cy="329"/>
                  <a:chOff x="4824" y="6051"/>
                  <a:chExt cx="231" cy="222"/>
                </a:xfrm>
              </p:grpSpPr>
              <p:sp>
                <p:nvSpPr>
                  <p:cNvPr id="571428" name="Line 36"/>
                  <p:cNvSpPr>
                    <a:spLocks noChangeShapeType="1"/>
                  </p:cNvSpPr>
                  <p:nvPr/>
                </p:nvSpPr>
                <p:spPr bwMode="auto">
                  <a:xfrm flipV="1">
                    <a:off x="4874" y="6141"/>
                    <a:ext cx="1" cy="129"/>
                  </a:xfrm>
                  <a:prstGeom prst="line">
                    <a:avLst/>
                  </a:prstGeom>
                  <a:noFill/>
                  <a:ln w="12700">
                    <a:solidFill>
                      <a:srgbClr val="000000"/>
                    </a:solidFill>
                    <a:round/>
                    <a:headEnd/>
                    <a:tailEnd/>
                  </a:ln>
                </p:spPr>
                <p:txBody>
                  <a:bodyPr/>
                  <a:lstStyle/>
                  <a:p>
                    <a:endParaRPr lang="en-GB"/>
                  </a:p>
                </p:txBody>
              </p:sp>
              <p:sp>
                <p:nvSpPr>
                  <p:cNvPr id="571429" name="Line 37"/>
                  <p:cNvSpPr>
                    <a:spLocks noChangeShapeType="1"/>
                  </p:cNvSpPr>
                  <p:nvPr/>
                </p:nvSpPr>
                <p:spPr bwMode="auto">
                  <a:xfrm flipV="1">
                    <a:off x="4916" y="6141"/>
                    <a:ext cx="1" cy="129"/>
                  </a:xfrm>
                  <a:prstGeom prst="line">
                    <a:avLst/>
                  </a:prstGeom>
                  <a:noFill/>
                  <a:ln w="12700">
                    <a:solidFill>
                      <a:srgbClr val="000000"/>
                    </a:solidFill>
                    <a:round/>
                    <a:headEnd/>
                    <a:tailEnd/>
                  </a:ln>
                </p:spPr>
                <p:txBody>
                  <a:bodyPr/>
                  <a:lstStyle/>
                  <a:p>
                    <a:endParaRPr lang="en-GB"/>
                  </a:p>
                </p:txBody>
              </p:sp>
              <p:sp>
                <p:nvSpPr>
                  <p:cNvPr id="571430" name="Line 38"/>
                  <p:cNvSpPr>
                    <a:spLocks noChangeShapeType="1"/>
                  </p:cNvSpPr>
                  <p:nvPr/>
                </p:nvSpPr>
                <p:spPr bwMode="auto">
                  <a:xfrm flipV="1">
                    <a:off x="4824" y="6051"/>
                    <a:ext cx="231" cy="222"/>
                  </a:xfrm>
                  <a:prstGeom prst="line">
                    <a:avLst/>
                  </a:prstGeom>
                  <a:noFill/>
                  <a:ln w="12700">
                    <a:solidFill>
                      <a:srgbClr val="000000"/>
                    </a:solidFill>
                    <a:round/>
                    <a:headEnd/>
                    <a:tailEnd type="arrow" w="sm" len="sm"/>
                  </a:ln>
                </p:spPr>
                <p:txBody>
                  <a:bodyPr/>
                  <a:lstStyle/>
                  <a:p>
                    <a:endParaRPr lang="en-GB"/>
                  </a:p>
                </p:txBody>
              </p:sp>
            </p:grpSp>
          </p:grpSp>
          <p:grpSp>
            <p:nvGrpSpPr>
              <p:cNvPr id="571431" name="Group 39"/>
              <p:cNvGrpSpPr>
                <a:grpSpLocks/>
              </p:cNvGrpSpPr>
              <p:nvPr/>
            </p:nvGrpSpPr>
            <p:grpSpPr bwMode="auto">
              <a:xfrm>
                <a:off x="4404" y="4465"/>
                <a:ext cx="1598" cy="1564"/>
                <a:chOff x="4404" y="4465"/>
                <a:chExt cx="1598" cy="1564"/>
              </a:xfrm>
            </p:grpSpPr>
            <p:sp>
              <p:nvSpPr>
                <p:cNvPr id="571432" name="Freeform 40"/>
                <p:cNvSpPr>
                  <a:spLocks/>
                </p:cNvSpPr>
                <p:nvPr/>
              </p:nvSpPr>
              <p:spPr bwMode="auto">
                <a:xfrm>
                  <a:off x="4404" y="4465"/>
                  <a:ext cx="614" cy="846"/>
                </a:xfrm>
                <a:custGeom>
                  <a:avLst/>
                  <a:gdLst/>
                  <a:ahLst/>
                  <a:cxnLst>
                    <a:cxn ang="0">
                      <a:pos x="495" y="631"/>
                    </a:cxn>
                    <a:cxn ang="0">
                      <a:pos x="315" y="586"/>
                    </a:cxn>
                    <a:cxn ang="0">
                      <a:pos x="165" y="526"/>
                    </a:cxn>
                    <a:cxn ang="0">
                      <a:pos x="60" y="451"/>
                    </a:cxn>
                    <a:cxn ang="0">
                      <a:pos x="0" y="339"/>
                    </a:cxn>
                    <a:cxn ang="0">
                      <a:pos x="7" y="181"/>
                    </a:cxn>
                    <a:cxn ang="0">
                      <a:pos x="165" y="106"/>
                    </a:cxn>
                    <a:cxn ang="0">
                      <a:pos x="187" y="91"/>
                    </a:cxn>
                    <a:cxn ang="0">
                      <a:pos x="262" y="76"/>
                    </a:cxn>
                    <a:cxn ang="0">
                      <a:pos x="277" y="46"/>
                    </a:cxn>
                    <a:cxn ang="0">
                      <a:pos x="300" y="31"/>
                    </a:cxn>
                    <a:cxn ang="0">
                      <a:pos x="315" y="9"/>
                    </a:cxn>
                    <a:cxn ang="0">
                      <a:pos x="412" y="31"/>
                    </a:cxn>
                    <a:cxn ang="0">
                      <a:pos x="397" y="16"/>
                    </a:cxn>
                  </a:cxnLst>
                  <a:rect l="0" t="0" r="r" b="b"/>
                  <a:pathLst>
                    <a:path w="495" h="631">
                      <a:moveTo>
                        <a:pt x="495" y="631"/>
                      </a:moveTo>
                      <a:cubicBezTo>
                        <a:pt x="438" y="603"/>
                        <a:pt x="375" y="606"/>
                        <a:pt x="315" y="586"/>
                      </a:cubicBezTo>
                      <a:cubicBezTo>
                        <a:pt x="266" y="570"/>
                        <a:pt x="210" y="553"/>
                        <a:pt x="165" y="526"/>
                      </a:cubicBezTo>
                      <a:cubicBezTo>
                        <a:pt x="127" y="503"/>
                        <a:pt x="98" y="474"/>
                        <a:pt x="60" y="451"/>
                      </a:cubicBezTo>
                      <a:cubicBezTo>
                        <a:pt x="36" y="416"/>
                        <a:pt x="24" y="375"/>
                        <a:pt x="0" y="339"/>
                      </a:cubicBezTo>
                      <a:cubicBezTo>
                        <a:pt x="2" y="286"/>
                        <a:pt x="3" y="234"/>
                        <a:pt x="7" y="181"/>
                      </a:cubicBezTo>
                      <a:cubicBezTo>
                        <a:pt x="13" y="106"/>
                        <a:pt x="117" y="113"/>
                        <a:pt x="165" y="106"/>
                      </a:cubicBezTo>
                      <a:cubicBezTo>
                        <a:pt x="172" y="101"/>
                        <a:pt x="179" y="94"/>
                        <a:pt x="187" y="91"/>
                      </a:cubicBezTo>
                      <a:cubicBezTo>
                        <a:pt x="211" y="83"/>
                        <a:pt x="239" y="87"/>
                        <a:pt x="262" y="76"/>
                      </a:cubicBezTo>
                      <a:cubicBezTo>
                        <a:pt x="272" y="71"/>
                        <a:pt x="270" y="55"/>
                        <a:pt x="277" y="46"/>
                      </a:cubicBezTo>
                      <a:cubicBezTo>
                        <a:pt x="283" y="39"/>
                        <a:pt x="292" y="36"/>
                        <a:pt x="300" y="31"/>
                      </a:cubicBezTo>
                      <a:cubicBezTo>
                        <a:pt x="305" y="24"/>
                        <a:pt x="306" y="11"/>
                        <a:pt x="315" y="9"/>
                      </a:cubicBezTo>
                      <a:cubicBezTo>
                        <a:pt x="346" y="0"/>
                        <a:pt x="382" y="42"/>
                        <a:pt x="412" y="31"/>
                      </a:cubicBezTo>
                      <a:cubicBezTo>
                        <a:pt x="419" y="29"/>
                        <a:pt x="402" y="21"/>
                        <a:pt x="397" y="16"/>
                      </a:cubicBezTo>
                    </a:path>
                  </a:pathLst>
                </a:custGeom>
                <a:noFill/>
                <a:ln w="9525">
                  <a:solidFill>
                    <a:srgbClr val="000000"/>
                  </a:solidFill>
                  <a:round/>
                  <a:headEnd type="none" w="med" len="med"/>
                  <a:tailEnd type="triangle" w="med" len="med"/>
                </a:ln>
              </p:spPr>
              <p:txBody>
                <a:bodyPr/>
                <a:lstStyle/>
                <a:p>
                  <a:endParaRPr lang="en-GB"/>
                </a:p>
              </p:txBody>
            </p:sp>
            <p:sp>
              <p:nvSpPr>
                <p:cNvPr id="571433" name="Freeform 41"/>
                <p:cNvSpPr>
                  <a:spLocks/>
                </p:cNvSpPr>
                <p:nvPr/>
              </p:nvSpPr>
              <p:spPr bwMode="auto">
                <a:xfrm>
                  <a:off x="5376" y="5063"/>
                  <a:ext cx="626" cy="966"/>
                </a:xfrm>
                <a:custGeom>
                  <a:avLst/>
                  <a:gdLst/>
                  <a:ahLst/>
                  <a:cxnLst>
                    <a:cxn ang="0">
                      <a:pos x="458" y="720"/>
                    </a:cxn>
                    <a:cxn ang="0">
                      <a:pos x="413" y="697"/>
                    </a:cxn>
                    <a:cxn ang="0">
                      <a:pos x="368" y="637"/>
                    </a:cxn>
                    <a:cxn ang="0">
                      <a:pos x="353" y="615"/>
                    </a:cxn>
                    <a:cxn ang="0">
                      <a:pos x="323" y="585"/>
                    </a:cxn>
                    <a:cxn ang="0">
                      <a:pos x="278" y="525"/>
                    </a:cxn>
                    <a:cxn ang="0">
                      <a:pos x="225" y="367"/>
                    </a:cxn>
                    <a:cxn ang="0">
                      <a:pos x="255" y="240"/>
                    </a:cxn>
                    <a:cxn ang="0">
                      <a:pos x="210" y="60"/>
                    </a:cxn>
                    <a:cxn ang="0">
                      <a:pos x="98" y="0"/>
                    </a:cxn>
                    <a:cxn ang="0">
                      <a:pos x="0" y="7"/>
                    </a:cxn>
                  </a:cxnLst>
                  <a:rect l="0" t="0" r="r" b="b"/>
                  <a:pathLst>
                    <a:path w="458" h="720">
                      <a:moveTo>
                        <a:pt x="458" y="720"/>
                      </a:moveTo>
                      <a:cubicBezTo>
                        <a:pt x="443" y="712"/>
                        <a:pt x="426" y="707"/>
                        <a:pt x="413" y="697"/>
                      </a:cubicBezTo>
                      <a:cubicBezTo>
                        <a:pt x="387" y="677"/>
                        <a:pt x="404" y="662"/>
                        <a:pt x="368" y="637"/>
                      </a:cubicBezTo>
                      <a:cubicBezTo>
                        <a:pt x="363" y="630"/>
                        <a:pt x="359" y="622"/>
                        <a:pt x="353" y="615"/>
                      </a:cubicBezTo>
                      <a:cubicBezTo>
                        <a:pt x="344" y="604"/>
                        <a:pt x="332" y="596"/>
                        <a:pt x="323" y="585"/>
                      </a:cubicBezTo>
                      <a:cubicBezTo>
                        <a:pt x="258" y="501"/>
                        <a:pt x="336" y="583"/>
                        <a:pt x="278" y="525"/>
                      </a:cubicBezTo>
                      <a:cubicBezTo>
                        <a:pt x="255" y="473"/>
                        <a:pt x="255" y="414"/>
                        <a:pt x="225" y="367"/>
                      </a:cubicBezTo>
                      <a:cubicBezTo>
                        <a:pt x="231" y="308"/>
                        <a:pt x="226" y="283"/>
                        <a:pt x="255" y="240"/>
                      </a:cubicBezTo>
                      <a:cubicBezTo>
                        <a:pt x="265" y="203"/>
                        <a:pt x="251" y="88"/>
                        <a:pt x="210" y="60"/>
                      </a:cubicBezTo>
                      <a:cubicBezTo>
                        <a:pt x="175" y="36"/>
                        <a:pt x="133" y="24"/>
                        <a:pt x="98" y="0"/>
                      </a:cubicBezTo>
                      <a:cubicBezTo>
                        <a:pt x="65" y="2"/>
                        <a:pt x="0" y="7"/>
                        <a:pt x="0" y="7"/>
                      </a:cubicBezTo>
                    </a:path>
                  </a:pathLst>
                </a:custGeom>
                <a:noFill/>
                <a:ln w="9525">
                  <a:solidFill>
                    <a:srgbClr val="000000"/>
                  </a:solidFill>
                  <a:round/>
                  <a:headEnd type="none" w="med" len="med"/>
                  <a:tailEnd type="triangle" w="med" len="med"/>
                </a:ln>
              </p:spPr>
              <p:txBody>
                <a:bodyPr/>
                <a:lstStyle/>
                <a:p>
                  <a:endParaRPr lang="en-GB"/>
                </a:p>
              </p:txBody>
            </p:sp>
          </p:grpSp>
        </p:grpSp>
      </p:gr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286000"/>
            <a:ext cx="7772400" cy="1371600"/>
          </a:xfrm>
        </p:spPr>
        <p:txBody>
          <a:bodyPr/>
          <a:lstStyle/>
          <a:p>
            <a:r>
              <a:rPr lang="en-GB" sz="4400" dirty="0" smtClean="0"/>
              <a:t>Multi-mode and multi-resonant loops</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5487AE81-648A-4E4C-B2FF-660D693A99FE}" type="slidenum">
              <a:rPr lang="en-US" smtClean="0"/>
              <a:pPr/>
              <a:t>104</a:t>
            </a:fld>
            <a:endParaRPr lang="en-US"/>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GB" smtClean="0"/>
              <a:t>Itchen Valley ARC 11th June 2010</a:t>
            </a:r>
            <a:endParaRPr lang="en-US"/>
          </a:p>
        </p:txBody>
      </p:sp>
      <p:sp>
        <p:nvSpPr>
          <p:cNvPr id="8" name="Slide Number Placeholder 5"/>
          <p:cNvSpPr>
            <a:spLocks noGrp="1"/>
          </p:cNvSpPr>
          <p:nvPr>
            <p:ph type="sldNum" sz="quarter" idx="11"/>
          </p:nvPr>
        </p:nvSpPr>
        <p:spPr/>
        <p:txBody>
          <a:bodyPr/>
          <a:lstStyle/>
          <a:p>
            <a:fld id="{E0AAB548-DEFF-4C76-89A0-CDE6C069077C}" type="slidenum">
              <a:rPr lang="en-US"/>
              <a:pPr/>
              <a:t>105</a:t>
            </a:fld>
            <a:endParaRPr lang="en-US"/>
          </a:p>
        </p:txBody>
      </p:sp>
      <p:sp>
        <p:nvSpPr>
          <p:cNvPr id="303359" name="Rectangle 255"/>
          <p:cNvSpPr>
            <a:spLocks noGrp="1" noChangeArrowheads="1"/>
          </p:cNvSpPr>
          <p:nvPr>
            <p:ph type="title"/>
          </p:nvPr>
        </p:nvSpPr>
        <p:spPr>
          <a:xfrm>
            <a:off x="139700" y="317500"/>
            <a:ext cx="8788400" cy="609600"/>
          </a:xfrm>
        </p:spPr>
        <p:txBody>
          <a:bodyPr/>
          <a:lstStyle/>
          <a:p>
            <a:r>
              <a:rPr lang="en-GB" sz="2400"/>
              <a:t>From the Original G3LHZ IP-Quad to Novel Multi-tuned Loops</a:t>
            </a:r>
          </a:p>
        </p:txBody>
      </p:sp>
      <p:pic>
        <p:nvPicPr>
          <p:cNvPr id="303357" name="Picture 253" descr="E19B0B34"/>
          <p:cNvPicPr>
            <a:picLocks noGrp="1" noChangeAspect="1" noChangeArrowheads="1"/>
          </p:cNvPicPr>
          <p:nvPr>
            <p:ph sz="half" idx="1"/>
          </p:nvPr>
        </p:nvPicPr>
        <p:blipFill>
          <a:blip r:embed="rId2" cstate="print"/>
          <a:srcRect/>
          <a:stretch>
            <a:fillRect/>
          </a:stretch>
        </p:blipFill>
        <p:spPr>
          <a:xfrm>
            <a:off x="0" y="1225550"/>
            <a:ext cx="3925888" cy="3578225"/>
          </a:xfrm>
          <a:noFill/>
          <a:ln/>
        </p:spPr>
      </p:pic>
      <p:pic>
        <p:nvPicPr>
          <p:cNvPr id="303358" name="Picture 254" descr="DSC01442"/>
          <p:cNvPicPr>
            <a:picLocks noGrp="1" noChangeAspect="1" noChangeArrowheads="1"/>
          </p:cNvPicPr>
          <p:nvPr>
            <p:ph sz="half" idx="2"/>
          </p:nvPr>
        </p:nvPicPr>
        <p:blipFill>
          <a:blip r:embed="rId3" cstate="print"/>
          <a:srcRect l="4250" t="1723" b="-648"/>
          <a:stretch>
            <a:fillRect/>
          </a:stretch>
        </p:blipFill>
        <p:spPr>
          <a:xfrm>
            <a:off x="4154488" y="1374775"/>
            <a:ext cx="4883150" cy="3784600"/>
          </a:xfrm>
          <a:noFill/>
          <a:ln/>
        </p:spPr>
      </p:pic>
      <p:sp>
        <p:nvSpPr>
          <p:cNvPr id="303361" name="Text Box 257"/>
          <p:cNvSpPr txBox="1">
            <a:spLocks noChangeArrowheads="1"/>
          </p:cNvSpPr>
          <p:nvPr/>
        </p:nvSpPr>
        <p:spPr bwMode="auto">
          <a:xfrm>
            <a:off x="4279900" y="5270500"/>
            <a:ext cx="4570413" cy="1006475"/>
          </a:xfrm>
          <a:prstGeom prst="rect">
            <a:avLst/>
          </a:prstGeom>
          <a:noFill/>
          <a:ln w="9525">
            <a:noFill/>
            <a:miter lim="800000"/>
            <a:headEnd/>
            <a:tailEnd/>
          </a:ln>
          <a:effectLst/>
        </p:spPr>
        <p:txBody>
          <a:bodyPr>
            <a:spAutoFit/>
          </a:bodyPr>
          <a:lstStyle/>
          <a:p>
            <a:pPr algn="ctr"/>
            <a:r>
              <a:rPr lang="en-GB">
                <a:effectLst/>
              </a:rPr>
              <a:t>WiMo 2m Cross-polarised Antenna as on the GB4FUN Vehicle on 6/5/06 in Belfast.  Note the Driven Element!</a:t>
            </a:r>
          </a:p>
        </p:txBody>
      </p:sp>
      <p:sp>
        <p:nvSpPr>
          <p:cNvPr id="303362" name="Text Box 258"/>
          <p:cNvSpPr txBox="1">
            <a:spLocks noChangeArrowheads="1"/>
          </p:cNvSpPr>
          <p:nvPr/>
        </p:nvSpPr>
        <p:spPr bwMode="auto">
          <a:xfrm>
            <a:off x="265113" y="4783138"/>
            <a:ext cx="3659187" cy="1616075"/>
          </a:xfrm>
          <a:prstGeom prst="rect">
            <a:avLst/>
          </a:prstGeom>
          <a:noFill/>
          <a:ln w="9525">
            <a:noFill/>
            <a:miter lim="800000"/>
            <a:headEnd/>
            <a:tailEnd/>
          </a:ln>
          <a:effectLst/>
        </p:spPr>
        <p:txBody>
          <a:bodyPr>
            <a:spAutoFit/>
          </a:bodyPr>
          <a:lstStyle/>
          <a:p>
            <a:pPr algn="ctr"/>
            <a:r>
              <a:rPr lang="en-GB">
                <a:effectLst/>
              </a:rPr>
              <a:t>‘The ip quad – a new versatile quad driven element’</a:t>
            </a:r>
            <a:br>
              <a:rPr lang="en-GB">
                <a:effectLst/>
              </a:rPr>
            </a:br>
            <a:r>
              <a:rPr lang="en-GB">
                <a:effectLst/>
              </a:rPr>
              <a:t>by M. J. Underhill, G3LHZ, Radio Communication,  September 1976</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GB" smtClean="0"/>
              <a:t>Itchen Valley ARC 11th June 2010</a:t>
            </a:r>
            <a:endParaRPr lang="en-US"/>
          </a:p>
        </p:txBody>
      </p:sp>
      <p:sp>
        <p:nvSpPr>
          <p:cNvPr id="8" name="Slide Number Placeholder 5"/>
          <p:cNvSpPr>
            <a:spLocks noGrp="1"/>
          </p:cNvSpPr>
          <p:nvPr>
            <p:ph type="sldNum" sz="quarter" idx="11"/>
          </p:nvPr>
        </p:nvSpPr>
        <p:spPr/>
        <p:txBody>
          <a:bodyPr/>
          <a:lstStyle/>
          <a:p>
            <a:fld id="{993A0ED0-1A9C-456A-BE0A-FB83F46E253F}" type="slidenum">
              <a:rPr lang="en-US"/>
              <a:pPr/>
              <a:t>106</a:t>
            </a:fld>
            <a:endParaRPr lang="en-US"/>
          </a:p>
        </p:txBody>
      </p:sp>
      <p:sp>
        <p:nvSpPr>
          <p:cNvPr id="310274" name="Rectangle 2"/>
          <p:cNvSpPr>
            <a:spLocks noGrp="1" noChangeArrowheads="1"/>
          </p:cNvSpPr>
          <p:nvPr>
            <p:ph type="title"/>
          </p:nvPr>
        </p:nvSpPr>
        <p:spPr>
          <a:xfrm>
            <a:off x="0" y="0"/>
            <a:ext cx="2705100" cy="1190625"/>
          </a:xfrm>
        </p:spPr>
        <p:txBody>
          <a:bodyPr/>
          <a:lstStyle/>
          <a:p>
            <a:r>
              <a:rPr lang="en-GB"/>
              <a:t> </a:t>
            </a:r>
          </a:p>
        </p:txBody>
      </p:sp>
      <p:pic>
        <p:nvPicPr>
          <p:cNvPr id="310279" name="Picture 7" descr="ECEA93B7"/>
          <p:cNvPicPr>
            <a:picLocks noGrp="1" noChangeAspect="1" noChangeArrowheads="1"/>
          </p:cNvPicPr>
          <p:nvPr>
            <p:ph sz="half" idx="2"/>
          </p:nvPr>
        </p:nvPicPr>
        <p:blipFill>
          <a:blip r:embed="rId2" cstate="print"/>
          <a:srcRect/>
          <a:stretch>
            <a:fillRect/>
          </a:stretch>
        </p:blipFill>
        <p:spPr>
          <a:xfrm>
            <a:off x="2554288" y="3348038"/>
            <a:ext cx="6589712" cy="3157537"/>
          </a:xfrm>
          <a:noFill/>
          <a:ln/>
        </p:spPr>
      </p:pic>
      <p:pic>
        <p:nvPicPr>
          <p:cNvPr id="310280" name="Picture 8" descr="DE0BE901"/>
          <p:cNvPicPr>
            <a:picLocks noGrp="1" noChangeAspect="1" noChangeArrowheads="1"/>
          </p:cNvPicPr>
          <p:nvPr>
            <p:ph sz="half" idx="1"/>
          </p:nvPr>
        </p:nvPicPr>
        <p:blipFill>
          <a:blip r:embed="rId3" cstate="print"/>
          <a:srcRect/>
          <a:stretch>
            <a:fillRect/>
          </a:stretch>
        </p:blipFill>
        <p:spPr>
          <a:xfrm>
            <a:off x="2938463" y="0"/>
            <a:ext cx="6205537" cy="3348038"/>
          </a:xfrm>
          <a:ln/>
        </p:spPr>
      </p:pic>
      <p:sp>
        <p:nvSpPr>
          <p:cNvPr id="310281" name="Rectangle 9"/>
          <p:cNvSpPr>
            <a:spLocks noChangeArrowheads="1"/>
          </p:cNvSpPr>
          <p:nvPr/>
        </p:nvSpPr>
        <p:spPr bwMode="auto">
          <a:xfrm>
            <a:off x="0" y="1495425"/>
            <a:ext cx="2508250" cy="1373188"/>
          </a:xfrm>
          <a:prstGeom prst="rect">
            <a:avLst/>
          </a:prstGeom>
          <a:noFill/>
          <a:ln w="9525">
            <a:noFill/>
            <a:miter lim="800000"/>
            <a:headEnd/>
            <a:tailEnd/>
          </a:ln>
          <a:effectLst/>
        </p:spPr>
        <p:txBody>
          <a:bodyPr>
            <a:spAutoFit/>
          </a:bodyPr>
          <a:lstStyle/>
          <a:p>
            <a:pPr algn="ctr"/>
            <a:r>
              <a:rPr lang="en-GB" sz="2800" b="1">
                <a:solidFill>
                  <a:schemeClr val="tx2"/>
                </a:solidFill>
                <a:effectLst/>
              </a:rPr>
              <a:t>G3LHZ Diagonal IP-Quad </a:t>
            </a:r>
          </a:p>
        </p:txBody>
      </p:sp>
      <p:sp>
        <p:nvSpPr>
          <p:cNvPr id="310282" name="Text Box 10"/>
          <p:cNvSpPr txBox="1">
            <a:spLocks noChangeArrowheads="1"/>
          </p:cNvSpPr>
          <p:nvPr/>
        </p:nvSpPr>
        <p:spPr bwMode="auto">
          <a:xfrm>
            <a:off x="279400" y="3441700"/>
            <a:ext cx="2032000" cy="1006475"/>
          </a:xfrm>
          <a:prstGeom prst="rect">
            <a:avLst/>
          </a:prstGeom>
          <a:noFill/>
          <a:ln w="9525">
            <a:noFill/>
            <a:miter lim="800000"/>
            <a:headEnd/>
            <a:tailEnd/>
          </a:ln>
          <a:effectLst/>
        </p:spPr>
        <p:txBody>
          <a:bodyPr>
            <a:spAutoFit/>
          </a:bodyPr>
          <a:lstStyle/>
          <a:p>
            <a:pPr algn="ctr"/>
            <a:r>
              <a:rPr lang="en-GB">
                <a:effectLst/>
              </a:rPr>
              <a:t>First Reported in Technical Topics November 1976</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4ACFFE8B-0218-476B-A0FE-6B34929ACA66}" type="slidenum">
              <a:rPr lang="en-US"/>
              <a:pPr/>
              <a:t>107</a:t>
            </a:fld>
            <a:endParaRPr lang="en-US"/>
          </a:p>
        </p:txBody>
      </p:sp>
      <p:sp>
        <p:nvSpPr>
          <p:cNvPr id="293931" name="Rectangle 43"/>
          <p:cNvSpPr>
            <a:spLocks noGrp="1" noChangeArrowheads="1"/>
          </p:cNvSpPr>
          <p:nvPr>
            <p:ph type="title"/>
          </p:nvPr>
        </p:nvSpPr>
        <p:spPr>
          <a:xfrm>
            <a:off x="495300" y="1320800"/>
            <a:ext cx="2895600" cy="1346200"/>
          </a:xfrm>
        </p:spPr>
        <p:txBody>
          <a:bodyPr/>
          <a:lstStyle/>
          <a:p>
            <a:r>
              <a:rPr lang="en-GB"/>
              <a:t>Centre-Line Tuned Loops </a:t>
            </a:r>
          </a:p>
        </p:txBody>
      </p:sp>
      <p:pic>
        <p:nvPicPr>
          <p:cNvPr id="293930" name="Picture 42"/>
          <p:cNvPicPr>
            <a:picLocks noGrp="1" noChangeAspect="1" noChangeArrowheads="1"/>
          </p:cNvPicPr>
          <p:nvPr>
            <p:ph idx="1"/>
          </p:nvPr>
        </p:nvPicPr>
        <p:blipFill>
          <a:blip r:embed="rId2" cstate="print"/>
          <a:srcRect/>
          <a:stretch>
            <a:fillRect/>
          </a:stretch>
        </p:blipFill>
        <p:spPr>
          <a:xfrm>
            <a:off x="3773488" y="101600"/>
            <a:ext cx="4546600" cy="3905250"/>
          </a:xfrm>
          <a:noFill/>
          <a:ln/>
        </p:spPr>
      </p:pic>
      <p:sp>
        <p:nvSpPr>
          <p:cNvPr id="294165" name="Text Box 277"/>
          <p:cNvSpPr txBox="1">
            <a:spLocks noChangeArrowheads="1"/>
          </p:cNvSpPr>
          <p:nvPr/>
        </p:nvSpPr>
        <p:spPr bwMode="auto">
          <a:xfrm>
            <a:off x="196850" y="4056063"/>
            <a:ext cx="8609013" cy="1920875"/>
          </a:xfrm>
          <a:prstGeom prst="rect">
            <a:avLst/>
          </a:prstGeom>
          <a:noFill/>
          <a:ln w="9525">
            <a:noFill/>
            <a:miter lim="800000"/>
            <a:headEnd/>
            <a:tailEnd/>
          </a:ln>
          <a:effectLst/>
        </p:spPr>
        <p:txBody>
          <a:bodyPr>
            <a:spAutoFit/>
          </a:bodyPr>
          <a:lstStyle/>
          <a:p>
            <a:pPr marL="185738" indent="-185738">
              <a:buFontTx/>
              <a:buChar char="•"/>
            </a:pPr>
            <a:r>
              <a:rPr lang="en-GB">
                <a:effectLst/>
              </a:rPr>
              <a:t>Based on IP quad structure but much ‘smaller’ with respect to a wavelength.</a:t>
            </a:r>
          </a:p>
          <a:p>
            <a:pPr marL="185738" indent="-185738">
              <a:buFontTx/>
              <a:buChar char="•"/>
            </a:pPr>
            <a:r>
              <a:rPr lang="en-GB">
                <a:effectLst/>
              </a:rPr>
              <a:t>Independent two frequency tuning.</a:t>
            </a:r>
          </a:p>
          <a:p>
            <a:pPr marL="185738" indent="-185738">
              <a:buFontTx/>
              <a:buChar char="•"/>
            </a:pPr>
            <a:r>
              <a:rPr lang="en-GB">
                <a:effectLst/>
              </a:rPr>
              <a:t>Polarisation can be changed from horizontal to vertical by varying the tuning.</a:t>
            </a:r>
          </a:p>
          <a:p>
            <a:pPr marL="185738" indent="-185738">
              <a:buFontTx/>
              <a:buChar char="•"/>
            </a:pPr>
            <a:r>
              <a:rPr lang="en-GB">
                <a:effectLst/>
              </a:rPr>
              <a:t>When both ‘ports’ tuned to the same frequency the bandwidth is nearly doubled. </a:t>
            </a:r>
          </a:p>
          <a:p>
            <a:pPr marL="185738" indent="-185738">
              <a:buFontTx/>
              <a:buChar char="•"/>
            </a:pPr>
            <a:r>
              <a:rPr lang="en-GB">
                <a:effectLst/>
              </a:rPr>
              <a:t>1.7 m diameter loop of 10mm tube handled 550 watts on 160m.  &gt;3000pF needed!  </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GB" smtClean="0"/>
              <a:t>Itchen Valley ARC 11th June 2010</a:t>
            </a:r>
            <a:endParaRPr lang="en-US"/>
          </a:p>
        </p:txBody>
      </p:sp>
      <p:sp>
        <p:nvSpPr>
          <p:cNvPr id="8" name="Slide Number Placeholder 4"/>
          <p:cNvSpPr>
            <a:spLocks noGrp="1"/>
          </p:cNvSpPr>
          <p:nvPr>
            <p:ph type="sldNum" sz="quarter" idx="11"/>
          </p:nvPr>
        </p:nvSpPr>
        <p:spPr/>
        <p:txBody>
          <a:bodyPr/>
          <a:lstStyle/>
          <a:p>
            <a:fld id="{8DB63E2D-6EEC-4A5A-B3D0-B39B30F8AD56}" type="slidenum">
              <a:rPr lang="en-US"/>
              <a:pPr/>
              <a:t>108</a:t>
            </a:fld>
            <a:endParaRPr lang="en-US"/>
          </a:p>
        </p:txBody>
      </p:sp>
      <p:sp>
        <p:nvSpPr>
          <p:cNvPr id="302082" name="Rectangle 2"/>
          <p:cNvSpPr>
            <a:spLocks noGrp="1" noChangeArrowheads="1"/>
          </p:cNvSpPr>
          <p:nvPr>
            <p:ph type="title"/>
          </p:nvPr>
        </p:nvSpPr>
        <p:spPr>
          <a:xfrm>
            <a:off x="0" y="0"/>
            <a:ext cx="4941888" cy="479425"/>
          </a:xfrm>
        </p:spPr>
        <p:txBody>
          <a:bodyPr/>
          <a:lstStyle/>
          <a:p>
            <a:r>
              <a:rPr lang="en-GB" sz="2200"/>
              <a:t>Reasons for Corner Fed Square Loop</a:t>
            </a:r>
          </a:p>
        </p:txBody>
      </p:sp>
      <p:sp>
        <p:nvSpPr>
          <p:cNvPr id="302083" name="Rectangle 3"/>
          <p:cNvSpPr>
            <a:spLocks noGrp="1" noChangeArrowheads="1"/>
          </p:cNvSpPr>
          <p:nvPr>
            <p:ph type="body" idx="1"/>
          </p:nvPr>
        </p:nvSpPr>
        <p:spPr>
          <a:xfrm>
            <a:off x="0" y="3263900"/>
            <a:ext cx="5375275" cy="3594100"/>
          </a:xfrm>
        </p:spPr>
        <p:txBody>
          <a:bodyPr/>
          <a:lstStyle/>
          <a:p>
            <a:pPr marL="185738" indent="-185738">
              <a:lnSpc>
                <a:spcPct val="90000"/>
              </a:lnSpc>
            </a:pPr>
            <a:r>
              <a:rPr lang="en-GB" sz="1600"/>
              <a:t>Above1m ‘Egg-beater’ for LF, with ‘figure-of-eight’ loop inside for HF is too complicated.  However both work well</a:t>
            </a:r>
          </a:p>
          <a:p>
            <a:pPr marL="185738" indent="-185738">
              <a:lnSpc>
                <a:spcPct val="90000"/>
              </a:lnSpc>
            </a:pPr>
            <a:r>
              <a:rPr lang="en-GB" sz="1600"/>
              <a:t>Parallel loops double the bandwidth and reduce inductance.  </a:t>
            </a:r>
          </a:p>
          <a:p>
            <a:pPr marL="185738" indent="-185738">
              <a:lnSpc>
                <a:spcPct val="90000"/>
              </a:lnSpc>
            </a:pPr>
            <a:r>
              <a:rPr lang="en-GB" sz="1600"/>
              <a:t>Reduced inductance gives greater power handling at the cost of  a larger tuning capacitor. Q is also about 1/</a:t>
            </a:r>
            <a:r>
              <a:rPr lang="en-GB" sz="1600">
                <a:sym typeface="Symbol" pitchFamily="18" charset="2"/>
              </a:rPr>
              <a:t>2 lower.  </a:t>
            </a:r>
          </a:p>
          <a:p>
            <a:pPr marL="185738" indent="-185738">
              <a:lnSpc>
                <a:spcPct val="90000"/>
              </a:lnSpc>
            </a:pPr>
            <a:r>
              <a:rPr lang="en-GB" sz="1600"/>
              <a:t>Corner fed square loop  (at right) does all that combined loops above do.</a:t>
            </a:r>
          </a:p>
          <a:p>
            <a:pPr marL="185738" indent="-185738">
              <a:lnSpc>
                <a:spcPct val="90000"/>
              </a:lnSpc>
            </a:pPr>
            <a:r>
              <a:rPr lang="en-GB" sz="1600"/>
              <a:t>Connected in parallel improves bandwidth about two times.</a:t>
            </a:r>
          </a:p>
          <a:p>
            <a:pPr marL="185738" indent="-185738">
              <a:lnSpc>
                <a:spcPct val="90000"/>
              </a:lnSpc>
            </a:pPr>
            <a:r>
              <a:rPr lang="en-GB" sz="1600"/>
              <a:t>Can be simultaneously tuned at up to four frequencies in a 10:1 (or more) range.</a:t>
            </a:r>
          </a:p>
          <a:p>
            <a:pPr marL="185738" indent="-185738">
              <a:lnSpc>
                <a:spcPct val="90000"/>
              </a:lnSpc>
            </a:pPr>
            <a:r>
              <a:rPr lang="en-GB" sz="1600"/>
              <a:t>All home-made loops shown use 10mm plumbing copper tube</a:t>
            </a:r>
          </a:p>
          <a:p>
            <a:pPr marL="185738" indent="-185738">
              <a:lnSpc>
                <a:spcPct val="90000"/>
              </a:lnSpc>
            </a:pPr>
            <a:r>
              <a:rPr lang="en-GB" sz="1600"/>
              <a:t>1m square fits in a Laguna with the seats down!</a:t>
            </a:r>
          </a:p>
        </p:txBody>
      </p:sp>
      <p:pic>
        <p:nvPicPr>
          <p:cNvPr id="302084" name="Picture 4" descr="DSC01432"/>
          <p:cNvPicPr>
            <a:picLocks noChangeAspect="1" noChangeArrowheads="1"/>
          </p:cNvPicPr>
          <p:nvPr/>
        </p:nvPicPr>
        <p:blipFill>
          <a:blip r:embed="rId2" cstate="print">
            <a:lum bright="12000" contrast="18000"/>
          </a:blip>
          <a:srcRect/>
          <a:stretch>
            <a:fillRect/>
          </a:stretch>
        </p:blipFill>
        <p:spPr bwMode="auto">
          <a:xfrm>
            <a:off x="661988" y="382588"/>
            <a:ext cx="3417887" cy="2690812"/>
          </a:xfrm>
          <a:prstGeom prst="rect">
            <a:avLst/>
          </a:prstGeom>
          <a:noFill/>
        </p:spPr>
      </p:pic>
      <p:pic>
        <p:nvPicPr>
          <p:cNvPr id="302085" name="Picture 5" descr="DSC01441"/>
          <p:cNvPicPr>
            <a:picLocks noChangeAspect="1" noChangeArrowheads="1"/>
          </p:cNvPicPr>
          <p:nvPr/>
        </p:nvPicPr>
        <p:blipFill>
          <a:blip r:embed="rId3" cstate="print">
            <a:lum bright="30000" contrast="24000"/>
          </a:blip>
          <a:srcRect/>
          <a:stretch>
            <a:fillRect/>
          </a:stretch>
        </p:blipFill>
        <p:spPr bwMode="auto">
          <a:xfrm>
            <a:off x="5238750" y="122238"/>
            <a:ext cx="3740150" cy="3082925"/>
          </a:xfrm>
          <a:prstGeom prst="rect">
            <a:avLst/>
          </a:prstGeom>
          <a:noFill/>
        </p:spPr>
      </p:pic>
      <p:pic>
        <p:nvPicPr>
          <p:cNvPr id="302086" name="Picture 6" descr="DSC01440"/>
          <p:cNvPicPr>
            <a:picLocks noChangeAspect="1" noChangeArrowheads="1"/>
          </p:cNvPicPr>
          <p:nvPr/>
        </p:nvPicPr>
        <p:blipFill>
          <a:blip r:embed="rId4" cstate="print">
            <a:lum bright="36000" contrast="36000"/>
          </a:blip>
          <a:srcRect/>
          <a:stretch>
            <a:fillRect/>
          </a:stretch>
        </p:blipFill>
        <p:spPr bwMode="auto">
          <a:xfrm>
            <a:off x="5432425" y="3429000"/>
            <a:ext cx="3571875" cy="2974975"/>
          </a:xfrm>
          <a:prstGeom prst="rect">
            <a:avLst/>
          </a:prstGeom>
          <a:noFill/>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690A6BA-0E7F-49C0-BFB5-9423C1A8C3DA}" type="slidenum">
              <a:rPr lang="en-US"/>
              <a:pPr/>
              <a:t>109</a:t>
            </a:fld>
            <a:endParaRPr lang="en-US"/>
          </a:p>
        </p:txBody>
      </p:sp>
      <p:sp>
        <p:nvSpPr>
          <p:cNvPr id="325637" name="Rectangle 5"/>
          <p:cNvSpPr>
            <a:spLocks noGrp="1" noChangeArrowheads="1"/>
          </p:cNvSpPr>
          <p:nvPr>
            <p:ph type="title"/>
          </p:nvPr>
        </p:nvSpPr>
        <p:spPr>
          <a:xfrm>
            <a:off x="63500" y="152400"/>
            <a:ext cx="1435100" cy="1384300"/>
          </a:xfrm>
        </p:spPr>
        <p:txBody>
          <a:bodyPr/>
          <a:lstStyle/>
          <a:p>
            <a:pPr algn="l"/>
            <a:r>
              <a:rPr lang="en-GB" sz="2200"/>
              <a:t>Corner Fed Square Loop</a:t>
            </a:r>
          </a:p>
        </p:txBody>
      </p:sp>
      <p:pic>
        <p:nvPicPr>
          <p:cNvPr id="325636" name="Picture 4" descr="DSC01441"/>
          <p:cNvPicPr>
            <a:picLocks noGrp="1" noChangeAspect="1" noChangeArrowheads="1"/>
          </p:cNvPicPr>
          <p:nvPr>
            <p:ph idx="1"/>
          </p:nvPr>
        </p:nvPicPr>
        <p:blipFill>
          <a:blip r:embed="rId2" cstate="print">
            <a:lum bright="30000" contrast="24000"/>
          </a:blip>
          <a:srcRect l="11646" t="4088" r="12138" b="11877"/>
          <a:stretch>
            <a:fillRect/>
          </a:stretch>
        </p:blipFill>
        <p:spPr>
          <a:xfrm>
            <a:off x="1741488" y="-14288"/>
            <a:ext cx="7300912" cy="6624638"/>
          </a:xfrm>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A9F986A0-C73C-4B31-A0C7-EE35E5FCC882}" type="slidenum">
              <a:rPr lang="en-US"/>
              <a:pPr/>
              <a:t>11</a:t>
            </a:fld>
            <a:endParaRPr lang="en-US"/>
          </a:p>
        </p:txBody>
      </p:sp>
      <p:sp>
        <p:nvSpPr>
          <p:cNvPr id="409602" name="Rectangle 2"/>
          <p:cNvSpPr>
            <a:spLocks noGrp="1" noChangeArrowheads="1"/>
          </p:cNvSpPr>
          <p:nvPr>
            <p:ph type="title"/>
          </p:nvPr>
        </p:nvSpPr>
        <p:spPr>
          <a:xfrm>
            <a:off x="736600" y="0"/>
            <a:ext cx="7772400" cy="609600"/>
          </a:xfrm>
        </p:spPr>
        <p:txBody>
          <a:bodyPr/>
          <a:lstStyle/>
          <a:p>
            <a:r>
              <a:rPr lang="en-GB" dirty="0" smtClean="0"/>
              <a:t>Contents of </a:t>
            </a:r>
            <a:r>
              <a:rPr lang="en-GB" dirty="0"/>
              <a:t>t</a:t>
            </a:r>
            <a:r>
              <a:rPr lang="en-GB" dirty="0" smtClean="0"/>
              <a:t>his talk on Small Loops</a:t>
            </a:r>
            <a:endParaRPr lang="en-GB" dirty="0"/>
          </a:p>
        </p:txBody>
      </p:sp>
      <p:sp>
        <p:nvSpPr>
          <p:cNvPr id="409603" name="Rectangle 3"/>
          <p:cNvSpPr>
            <a:spLocks noGrp="1" noChangeArrowheads="1"/>
          </p:cNvSpPr>
          <p:nvPr>
            <p:ph type="body" idx="1"/>
          </p:nvPr>
        </p:nvSpPr>
        <p:spPr>
          <a:xfrm>
            <a:off x="279400" y="551543"/>
            <a:ext cx="8585200" cy="5836557"/>
          </a:xfrm>
        </p:spPr>
        <p:txBody>
          <a:bodyPr/>
          <a:lstStyle/>
          <a:p>
            <a:pPr marL="381000" indent="-381000">
              <a:lnSpc>
                <a:spcPct val="80000"/>
              </a:lnSpc>
              <a:buFontTx/>
              <a:buAutoNum type="arabicPeriod"/>
            </a:pPr>
            <a:r>
              <a:rPr lang="en-GB" sz="1800" b="1" dirty="0"/>
              <a:t>What is </a:t>
            </a:r>
            <a:r>
              <a:rPr lang="en-GB" sz="1800" b="1" i="1" dirty="0"/>
              <a:t>h</a:t>
            </a:r>
            <a:r>
              <a:rPr lang="en-GB" sz="1800" b="1" i="1" dirty="0" smtClean="0"/>
              <a:t>euristics</a:t>
            </a:r>
            <a:r>
              <a:rPr lang="en-GB" sz="1800" b="1" dirty="0"/>
              <a:t>?</a:t>
            </a:r>
            <a:r>
              <a:rPr lang="en-GB" sz="1800" dirty="0"/>
              <a:t>  –  already done</a:t>
            </a:r>
          </a:p>
          <a:p>
            <a:pPr marL="381000" indent="-381000">
              <a:lnSpc>
                <a:spcPct val="80000"/>
              </a:lnSpc>
              <a:buFontTx/>
              <a:buAutoNum type="arabicPeriod"/>
            </a:pPr>
            <a:r>
              <a:rPr lang="en-GB" sz="1800" b="1" dirty="0" smtClean="0"/>
              <a:t>‘The Schopenhauer Effect’</a:t>
            </a:r>
            <a:r>
              <a:rPr lang="en-GB" sz="1800" dirty="0" smtClean="0"/>
              <a:t>  – a reaction to new antennas? – already done </a:t>
            </a:r>
            <a:endParaRPr lang="en-GB" sz="1800" b="1" dirty="0" smtClean="0"/>
          </a:p>
          <a:p>
            <a:pPr marL="381000" indent="-381000">
              <a:lnSpc>
                <a:spcPct val="80000"/>
              </a:lnSpc>
              <a:buFontTx/>
              <a:buAutoNum type="arabicPeriod"/>
            </a:pPr>
            <a:r>
              <a:rPr lang="en-GB" sz="1800" b="1" dirty="0" smtClean="0"/>
              <a:t>Practical </a:t>
            </a:r>
            <a:r>
              <a:rPr lang="en-GB" sz="1800" b="1" dirty="0"/>
              <a:t>d</a:t>
            </a:r>
            <a:r>
              <a:rPr lang="en-GB" sz="1800" b="1" dirty="0" smtClean="0"/>
              <a:t>emonstration </a:t>
            </a:r>
            <a:r>
              <a:rPr lang="en-GB" sz="1800" b="1" dirty="0"/>
              <a:t>of </a:t>
            </a:r>
            <a:r>
              <a:rPr lang="en-GB" sz="1800" b="1" dirty="0" smtClean="0"/>
              <a:t>‘</a:t>
            </a:r>
            <a:r>
              <a:rPr lang="en-GB" sz="1800" b="1" dirty="0" err="1" smtClean="0"/>
              <a:t>m</a:t>
            </a:r>
            <a:r>
              <a:rPr lang="en-GB" sz="1800" b="1" dirty="0" err="1" smtClean="0"/>
              <a:t>ag</a:t>
            </a:r>
            <a:r>
              <a:rPr lang="en-GB" sz="1800" b="1" dirty="0" smtClean="0"/>
              <a:t>-loops</a:t>
            </a:r>
            <a:r>
              <a:rPr lang="en-GB" sz="1800" b="1" dirty="0"/>
              <a:t>’</a:t>
            </a:r>
            <a:r>
              <a:rPr lang="en-GB" sz="1800" dirty="0"/>
              <a:t> – to make </a:t>
            </a:r>
            <a:r>
              <a:rPr lang="en-GB" sz="1800" i="1" dirty="0"/>
              <a:t>heuristic</a:t>
            </a:r>
            <a:r>
              <a:rPr lang="en-GB" sz="1800" dirty="0"/>
              <a:t> ‘observations’  </a:t>
            </a:r>
          </a:p>
          <a:p>
            <a:pPr marL="381000" indent="-381000">
              <a:lnSpc>
                <a:spcPct val="80000"/>
              </a:lnSpc>
              <a:buFontTx/>
              <a:buAutoNum type="arabicPeriod"/>
            </a:pPr>
            <a:r>
              <a:rPr lang="en-GB" sz="1800" b="1" dirty="0" smtClean="0"/>
              <a:t>The </a:t>
            </a:r>
            <a:r>
              <a:rPr lang="en-GB" sz="1800" b="1" dirty="0"/>
              <a:t>l</a:t>
            </a:r>
            <a:r>
              <a:rPr lang="en-GB" sz="1800" b="1" dirty="0" smtClean="0"/>
              <a:t>oop </a:t>
            </a:r>
            <a:r>
              <a:rPr lang="en-GB" sz="1800" b="1" dirty="0"/>
              <a:t>c</a:t>
            </a:r>
            <a:r>
              <a:rPr lang="en-GB" sz="1800" b="1" dirty="0" smtClean="0"/>
              <a:t>ontroversy</a:t>
            </a:r>
            <a:r>
              <a:rPr lang="en-GB" sz="1800" dirty="0" smtClean="0"/>
              <a:t> </a:t>
            </a:r>
            <a:r>
              <a:rPr lang="en-GB" sz="1800" dirty="0"/>
              <a:t>– </a:t>
            </a:r>
            <a:r>
              <a:rPr lang="en-GB" sz="1800" i="1" dirty="0"/>
              <a:t>heuristics</a:t>
            </a:r>
            <a:r>
              <a:rPr lang="en-GB" sz="1800" dirty="0"/>
              <a:t> resolves it once and for all time!  (No, it is not losses in the tuning capacitor – it does not get hot!) </a:t>
            </a:r>
          </a:p>
          <a:p>
            <a:pPr marL="381000" indent="-381000">
              <a:lnSpc>
                <a:spcPct val="80000"/>
              </a:lnSpc>
              <a:buFontTx/>
              <a:buAutoNum type="arabicPeriod"/>
            </a:pPr>
            <a:r>
              <a:rPr lang="en-GB" sz="1800" b="1" dirty="0"/>
              <a:t>How </a:t>
            </a:r>
            <a:r>
              <a:rPr lang="en-GB" sz="1800" b="1" dirty="0" smtClean="0"/>
              <a:t>antennas </a:t>
            </a:r>
            <a:r>
              <a:rPr lang="en-GB" sz="1800" b="1" dirty="0"/>
              <a:t>a</a:t>
            </a:r>
            <a:r>
              <a:rPr lang="en-GB" sz="1800" b="1" dirty="0" smtClean="0"/>
              <a:t>ctually </a:t>
            </a:r>
            <a:r>
              <a:rPr lang="en-GB" sz="1800" b="1" dirty="0"/>
              <a:t>w</a:t>
            </a:r>
            <a:r>
              <a:rPr lang="en-GB" sz="1800" b="1" dirty="0" smtClean="0"/>
              <a:t>ork </a:t>
            </a:r>
            <a:r>
              <a:rPr lang="en-GB" sz="1800" b="1" dirty="0"/>
              <a:t>– </a:t>
            </a:r>
            <a:r>
              <a:rPr lang="en-GB" sz="1800" dirty="0"/>
              <a:t>starting with </a:t>
            </a:r>
            <a:r>
              <a:rPr lang="en-GB" sz="1800" b="1" dirty="0"/>
              <a:t>reception</a:t>
            </a:r>
            <a:r>
              <a:rPr lang="en-GB" sz="1800" dirty="0"/>
              <a:t>.   </a:t>
            </a:r>
          </a:p>
          <a:p>
            <a:pPr marL="381000" indent="-381000">
              <a:lnSpc>
                <a:spcPct val="80000"/>
              </a:lnSpc>
              <a:buFontTx/>
              <a:buAutoNum type="arabicPeriod"/>
            </a:pPr>
            <a:r>
              <a:rPr lang="en-GB" sz="1800" b="1" dirty="0"/>
              <a:t>Small </a:t>
            </a:r>
            <a:r>
              <a:rPr lang="en-GB" sz="1800" b="1" dirty="0" smtClean="0"/>
              <a:t>antennas </a:t>
            </a:r>
            <a:r>
              <a:rPr lang="en-GB" sz="1800" b="1" u="sng" dirty="0"/>
              <a:t>are</a:t>
            </a:r>
            <a:r>
              <a:rPr lang="en-GB" sz="1800" b="1" dirty="0"/>
              <a:t> </a:t>
            </a:r>
            <a:r>
              <a:rPr lang="en-GB" sz="1800" b="1" dirty="0" smtClean="0"/>
              <a:t>e</a:t>
            </a:r>
            <a:r>
              <a:rPr lang="en-GB" sz="1800" b="1" dirty="0" smtClean="0"/>
              <a:t>fficient</a:t>
            </a:r>
            <a:r>
              <a:rPr lang="en-GB" sz="1800" dirty="0"/>
              <a:t>. </a:t>
            </a:r>
            <a:r>
              <a:rPr lang="en-GB" sz="1800" i="1" dirty="0"/>
              <a:t>Heuristics</a:t>
            </a:r>
            <a:r>
              <a:rPr lang="en-GB" sz="1800" dirty="0"/>
              <a:t>  demonstrates and proves this using the</a:t>
            </a:r>
            <a:r>
              <a:rPr lang="en-GB" sz="1800" b="1" dirty="0"/>
              <a:t> ‘First Law of Thermodynamics’</a:t>
            </a:r>
            <a:r>
              <a:rPr lang="en-GB" sz="1800" dirty="0"/>
              <a:t> = conservation of energy and power. </a:t>
            </a:r>
          </a:p>
          <a:p>
            <a:pPr marL="381000" indent="-381000">
              <a:lnSpc>
                <a:spcPct val="80000"/>
              </a:lnSpc>
              <a:buFontTx/>
              <a:buAutoNum type="arabicPeriod"/>
            </a:pPr>
            <a:r>
              <a:rPr lang="en-GB" sz="1800" b="1" dirty="0" smtClean="0"/>
              <a:t>Heuristic (ground wave) propagation measurements </a:t>
            </a:r>
            <a:r>
              <a:rPr lang="en-GB" sz="1800" dirty="0" smtClean="0"/>
              <a:t>–  reveals the main misunderstanding that has fuelled the ‘loop</a:t>
            </a:r>
            <a:r>
              <a:rPr lang="en-GB" sz="1800" b="1" dirty="0" smtClean="0"/>
              <a:t> </a:t>
            </a:r>
            <a:r>
              <a:rPr lang="en-GB" sz="1800" dirty="0" smtClean="0"/>
              <a:t>controversy’ – an olive branch?</a:t>
            </a:r>
          </a:p>
          <a:p>
            <a:pPr marL="381000" indent="-381000">
              <a:lnSpc>
                <a:spcPct val="80000"/>
              </a:lnSpc>
              <a:buFontTx/>
              <a:buAutoNum type="arabicPeriod"/>
            </a:pPr>
            <a:r>
              <a:rPr lang="en-GB" sz="1800" b="1" dirty="0" smtClean="0"/>
              <a:t>Large multi-band  </a:t>
            </a:r>
            <a:r>
              <a:rPr lang="en-GB" sz="1800" b="1" dirty="0" smtClean="0"/>
              <a:t>h</a:t>
            </a:r>
            <a:r>
              <a:rPr lang="en-GB" sz="1800" b="1" dirty="0" smtClean="0"/>
              <a:t>orizontal </a:t>
            </a:r>
            <a:r>
              <a:rPr lang="en-GB" sz="1800" b="1" dirty="0" smtClean="0"/>
              <a:t>l</a:t>
            </a:r>
            <a:r>
              <a:rPr lang="en-GB" sz="1800" b="1" dirty="0" smtClean="0"/>
              <a:t>oops –</a:t>
            </a:r>
            <a:r>
              <a:rPr lang="en-GB" sz="1800" dirty="0" smtClean="0"/>
              <a:t> cannot be beaten?  </a:t>
            </a:r>
          </a:p>
          <a:p>
            <a:pPr marL="381000" indent="-381000">
              <a:lnSpc>
                <a:spcPct val="80000"/>
              </a:lnSpc>
              <a:buFontTx/>
              <a:buAutoNum type="arabicPeriod"/>
            </a:pPr>
            <a:r>
              <a:rPr lang="en-GB" sz="1800" b="1" dirty="0" smtClean="0"/>
              <a:t>Small multimode </a:t>
            </a:r>
            <a:r>
              <a:rPr lang="en-GB" sz="1800" b="1" dirty="0" smtClean="0"/>
              <a:t>l</a:t>
            </a:r>
            <a:r>
              <a:rPr lang="en-GB" sz="1800" b="1" dirty="0" smtClean="0"/>
              <a:t>oops </a:t>
            </a:r>
            <a:r>
              <a:rPr lang="en-GB" sz="1800" dirty="0" smtClean="0"/>
              <a:t>– for higher power and </a:t>
            </a:r>
            <a:r>
              <a:rPr lang="en-GB" sz="1800" dirty="0" smtClean="0"/>
              <a:t>wider </a:t>
            </a:r>
            <a:r>
              <a:rPr lang="en-GB" sz="1800" dirty="0" smtClean="0"/>
              <a:t>bandwidth </a:t>
            </a:r>
          </a:p>
          <a:p>
            <a:pPr marL="381000" indent="-381000">
              <a:lnSpc>
                <a:spcPct val="80000"/>
              </a:lnSpc>
              <a:buFontTx/>
              <a:buAutoNum type="arabicPeriod"/>
            </a:pPr>
            <a:r>
              <a:rPr lang="en-GB" sz="1800" b="1" dirty="0" smtClean="0"/>
              <a:t>Some ‘impossible</a:t>
            </a:r>
            <a:r>
              <a:rPr lang="en-GB" sz="1800" b="1" dirty="0" smtClean="0"/>
              <a:t>’ </a:t>
            </a:r>
            <a:r>
              <a:rPr lang="en-GB" sz="1800" b="1" dirty="0" smtClean="0"/>
              <a:t>antennas </a:t>
            </a:r>
            <a:r>
              <a:rPr lang="en-GB" sz="1800" b="1" dirty="0" smtClean="0"/>
              <a:t>– that are supposed not to work! </a:t>
            </a:r>
          </a:p>
          <a:p>
            <a:pPr marL="381000" indent="-381000">
              <a:lnSpc>
                <a:spcPct val="80000"/>
              </a:lnSpc>
              <a:buFontTx/>
              <a:buAutoNum type="arabicPeriod"/>
            </a:pPr>
            <a:endParaRPr lang="en-GB" sz="1800" b="1" dirty="0" smtClean="0"/>
          </a:p>
          <a:p>
            <a:pPr marL="381000" indent="-381000">
              <a:lnSpc>
                <a:spcPct val="80000"/>
              </a:lnSpc>
              <a:buNone/>
            </a:pPr>
            <a:r>
              <a:rPr lang="en-GB" sz="1800" b="1" u="sng" dirty="0" smtClean="0"/>
              <a:t>Talks for another time </a:t>
            </a:r>
          </a:p>
          <a:p>
            <a:pPr marL="381000" indent="-381000">
              <a:lnSpc>
                <a:spcPct val="80000"/>
              </a:lnSpc>
              <a:buFontTx/>
              <a:buAutoNum type="arabicPeriod"/>
            </a:pPr>
            <a:r>
              <a:rPr lang="en-GB" sz="1800" b="1" dirty="0" smtClean="0"/>
              <a:t>The Goubau single-wire </a:t>
            </a:r>
            <a:r>
              <a:rPr lang="en-GB" sz="1800" b="1" dirty="0" smtClean="0"/>
              <a:t>t</a:t>
            </a:r>
            <a:r>
              <a:rPr lang="en-GB" sz="1800" b="1" dirty="0" smtClean="0"/>
              <a:t>ransmission </a:t>
            </a:r>
            <a:r>
              <a:rPr lang="en-GB" sz="1800" b="1" dirty="0" smtClean="0"/>
              <a:t>l</a:t>
            </a:r>
            <a:r>
              <a:rPr lang="en-GB" sz="1800" b="1" dirty="0" smtClean="0"/>
              <a:t>ine and its applications </a:t>
            </a:r>
            <a:r>
              <a:rPr lang="en-GB" sz="1800" dirty="0" smtClean="0"/>
              <a:t>– the most important discovery in EM in the twentieth century!</a:t>
            </a:r>
            <a:endParaRPr lang="en-GB" sz="1800" dirty="0" smtClean="0"/>
          </a:p>
          <a:p>
            <a:pPr marL="381000" indent="-381000">
              <a:lnSpc>
                <a:spcPct val="80000"/>
              </a:lnSpc>
              <a:buFontTx/>
              <a:buAutoNum type="arabicPeriod"/>
            </a:pPr>
            <a:r>
              <a:rPr lang="en-GB" sz="1800" b="1" dirty="0" smtClean="0"/>
              <a:t>The CFA, EH and other multi-mode small antennas </a:t>
            </a:r>
            <a:r>
              <a:rPr lang="en-GB" sz="1800" dirty="0" smtClean="0"/>
              <a:t>– first hand practical experiences.</a:t>
            </a:r>
          </a:p>
          <a:p>
            <a:pPr marL="381000" indent="-381000">
              <a:lnSpc>
                <a:spcPct val="80000"/>
              </a:lnSpc>
              <a:buFontTx/>
              <a:buAutoNum type="arabicPeriod"/>
            </a:pPr>
            <a:r>
              <a:rPr lang="en-GB" sz="1800" b="1" dirty="0" smtClean="0"/>
              <a:t>G</a:t>
            </a:r>
            <a:r>
              <a:rPr lang="en-GB" sz="1800" b="1" dirty="0" smtClean="0"/>
              <a:t>round </a:t>
            </a:r>
            <a:r>
              <a:rPr lang="en-GB" sz="1800" b="1" dirty="0" smtClean="0"/>
              <a:t>sensing and wave-tilt measurements for  HF propagation </a:t>
            </a:r>
            <a:r>
              <a:rPr lang="en-GB" sz="1800" dirty="0" smtClean="0"/>
              <a:t>–some new discoveries</a:t>
            </a:r>
            <a:endParaRPr lang="en-GB" sz="1800" b="1" dirty="0" smtClean="0"/>
          </a:p>
          <a:p>
            <a:pPr marL="381000" indent="-381000">
              <a:lnSpc>
                <a:spcPct val="80000"/>
              </a:lnSpc>
              <a:buFontTx/>
              <a:buAutoNum type="arabicPeriod"/>
            </a:pPr>
            <a:r>
              <a:rPr lang="en-GB" sz="1800" b="1" dirty="0" smtClean="0"/>
              <a:t>Better Antenna Simulation for the </a:t>
            </a:r>
            <a:r>
              <a:rPr lang="en-GB" sz="1800" b="1" dirty="0" smtClean="0"/>
              <a:t>f</a:t>
            </a:r>
            <a:r>
              <a:rPr lang="en-GB" sz="1800" b="1" dirty="0" smtClean="0"/>
              <a:t>uture?</a:t>
            </a:r>
            <a:r>
              <a:rPr lang="en-GB" sz="1800" dirty="0" smtClean="0"/>
              <a:t> – a heuristic/experimental approach.  </a:t>
            </a:r>
            <a:endParaRPr lang="en-GB" sz="1800"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A865A32-AEA1-4483-9724-FE1EA13221E1}" type="slidenum">
              <a:rPr lang="en-US"/>
              <a:pPr/>
              <a:t>110</a:t>
            </a:fld>
            <a:endParaRPr lang="en-US"/>
          </a:p>
        </p:txBody>
      </p:sp>
      <p:sp>
        <p:nvSpPr>
          <p:cNvPr id="327682" name="Rectangle 2"/>
          <p:cNvSpPr>
            <a:spLocks noGrp="1" noChangeArrowheads="1"/>
          </p:cNvSpPr>
          <p:nvPr>
            <p:ph type="title"/>
          </p:nvPr>
        </p:nvSpPr>
        <p:spPr>
          <a:xfrm>
            <a:off x="215900" y="177800"/>
            <a:ext cx="1397000" cy="1803400"/>
          </a:xfrm>
        </p:spPr>
        <p:txBody>
          <a:bodyPr/>
          <a:lstStyle/>
          <a:p>
            <a:pPr algn="l"/>
            <a:r>
              <a:rPr lang="en-GB" sz="2200"/>
              <a:t>Corner Fed Square Loop – reverse</a:t>
            </a:r>
          </a:p>
        </p:txBody>
      </p:sp>
      <p:pic>
        <p:nvPicPr>
          <p:cNvPr id="327685" name="Picture 5" descr="DSC01440"/>
          <p:cNvPicPr>
            <a:picLocks noGrp="1" noChangeAspect="1" noChangeArrowheads="1"/>
          </p:cNvPicPr>
          <p:nvPr>
            <p:ph idx="1"/>
          </p:nvPr>
        </p:nvPicPr>
        <p:blipFill>
          <a:blip r:embed="rId2" cstate="print">
            <a:lum bright="36000" contrast="36000"/>
          </a:blip>
          <a:srcRect l="10318" t="3288"/>
          <a:stretch>
            <a:fillRect/>
          </a:stretch>
        </p:blipFill>
        <p:spPr>
          <a:xfrm>
            <a:off x="1797050" y="111125"/>
            <a:ext cx="7191375" cy="6462713"/>
          </a:xfrm>
          <a:noFill/>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D6266E6D-25E8-4795-8123-3EF9614A4B98}" type="slidenum">
              <a:rPr lang="en-US"/>
              <a:pPr/>
              <a:t>111</a:t>
            </a:fld>
            <a:endParaRPr lang="en-US"/>
          </a:p>
        </p:txBody>
      </p:sp>
      <p:sp>
        <p:nvSpPr>
          <p:cNvPr id="309288" name="Rectangle 40"/>
          <p:cNvSpPr>
            <a:spLocks noGrp="1" noChangeArrowheads="1"/>
          </p:cNvSpPr>
          <p:nvPr>
            <p:ph type="title"/>
          </p:nvPr>
        </p:nvSpPr>
        <p:spPr/>
        <p:txBody>
          <a:bodyPr/>
          <a:lstStyle/>
          <a:p>
            <a:r>
              <a:rPr lang="en-GB"/>
              <a:t>One Diagonal Square Loop Arrangement</a:t>
            </a:r>
          </a:p>
        </p:txBody>
      </p:sp>
      <p:pic>
        <p:nvPicPr>
          <p:cNvPr id="309287" name="Picture 39"/>
          <p:cNvPicPr>
            <a:picLocks noGrp="1" noChangeAspect="1" noChangeArrowheads="1"/>
          </p:cNvPicPr>
          <p:nvPr>
            <p:ph idx="1"/>
          </p:nvPr>
        </p:nvPicPr>
        <p:blipFill>
          <a:blip r:embed="rId2" cstate="print"/>
          <a:srcRect/>
          <a:stretch>
            <a:fillRect/>
          </a:stretch>
        </p:blipFill>
        <p:spPr>
          <a:xfrm rot="10800000">
            <a:off x="2652713" y="1114425"/>
            <a:ext cx="3100387" cy="2952750"/>
          </a:xfrm>
          <a:noFill/>
          <a:ln/>
        </p:spPr>
      </p:pic>
      <p:sp>
        <p:nvSpPr>
          <p:cNvPr id="309290" name="Text Box 42"/>
          <p:cNvSpPr txBox="1">
            <a:spLocks noChangeArrowheads="1"/>
          </p:cNvSpPr>
          <p:nvPr/>
        </p:nvSpPr>
        <p:spPr bwMode="auto">
          <a:xfrm>
            <a:off x="288925" y="4344988"/>
            <a:ext cx="8626475" cy="1920875"/>
          </a:xfrm>
          <a:prstGeom prst="rect">
            <a:avLst/>
          </a:prstGeom>
          <a:noFill/>
          <a:ln w="9525">
            <a:noFill/>
            <a:miter lim="800000"/>
            <a:headEnd/>
            <a:tailEnd/>
          </a:ln>
          <a:effectLst/>
        </p:spPr>
        <p:txBody>
          <a:bodyPr>
            <a:spAutoFit/>
          </a:bodyPr>
          <a:lstStyle/>
          <a:p>
            <a:pPr marL="177800" indent="-177800">
              <a:buFontTx/>
              <a:buChar char="•"/>
            </a:pPr>
            <a:r>
              <a:rPr lang="en-GB">
                <a:effectLst/>
              </a:rPr>
              <a:t>Diagonal Square has same antenna patterns as Square or Circular Loops.  </a:t>
            </a:r>
          </a:p>
          <a:p>
            <a:pPr marL="177800" indent="-177800">
              <a:buFontTx/>
              <a:buChar char="•"/>
            </a:pPr>
            <a:r>
              <a:rPr lang="en-GB">
                <a:effectLst/>
              </a:rPr>
              <a:t>It is a more compact shape, all else being equal.  </a:t>
            </a:r>
          </a:p>
          <a:p>
            <a:pPr marL="177800" indent="-177800">
              <a:buFontTx/>
              <a:buChar char="•"/>
            </a:pPr>
            <a:r>
              <a:rPr lang="en-GB">
                <a:effectLst/>
              </a:rPr>
              <a:t>Easy to construct</a:t>
            </a:r>
          </a:p>
          <a:p>
            <a:pPr marL="177800" indent="-177800">
              <a:buFontTx/>
              <a:buChar char="•"/>
            </a:pPr>
            <a:r>
              <a:rPr lang="en-GB">
                <a:effectLst/>
              </a:rPr>
              <a:t>With capacitors as shown it is two frequency tuning and ‘variable polarisation’</a:t>
            </a:r>
          </a:p>
          <a:p>
            <a:pPr marL="177800" indent="-177800">
              <a:buFontTx/>
              <a:buChar char="•"/>
            </a:pPr>
            <a:r>
              <a:rPr lang="en-GB">
                <a:effectLst/>
              </a:rPr>
              <a:t>With one diagonal tuned high and one low, in principle circular polarisation can be achieved at one frequency.</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8708A4F8-3C21-4F1F-95CE-F96FDF65C08C}" type="slidenum">
              <a:rPr lang="en-US"/>
              <a:pPr/>
              <a:t>112</a:t>
            </a:fld>
            <a:endParaRPr lang="en-US"/>
          </a:p>
        </p:txBody>
      </p:sp>
      <p:sp>
        <p:nvSpPr>
          <p:cNvPr id="295974" name="Rectangle 38"/>
          <p:cNvSpPr>
            <a:spLocks noGrp="1" noChangeArrowheads="1"/>
          </p:cNvSpPr>
          <p:nvPr>
            <p:ph type="title"/>
          </p:nvPr>
        </p:nvSpPr>
        <p:spPr/>
        <p:txBody>
          <a:bodyPr/>
          <a:lstStyle/>
          <a:p>
            <a:r>
              <a:rPr lang="en-GB"/>
              <a:t>Four-frequency Loop</a:t>
            </a:r>
          </a:p>
        </p:txBody>
      </p:sp>
      <p:pic>
        <p:nvPicPr>
          <p:cNvPr id="295973" name="Picture 37"/>
          <p:cNvPicPr>
            <a:picLocks noGrp="1" noChangeAspect="1" noChangeArrowheads="1"/>
          </p:cNvPicPr>
          <p:nvPr>
            <p:ph idx="1"/>
          </p:nvPr>
        </p:nvPicPr>
        <p:blipFill>
          <a:blip r:embed="rId2" cstate="print"/>
          <a:srcRect/>
          <a:stretch>
            <a:fillRect/>
          </a:stretch>
        </p:blipFill>
        <p:spPr>
          <a:xfrm>
            <a:off x="2457450" y="965200"/>
            <a:ext cx="4227513" cy="4125913"/>
          </a:xfrm>
          <a:noFill/>
          <a:ln/>
        </p:spPr>
      </p:pic>
      <p:sp>
        <p:nvSpPr>
          <p:cNvPr id="295977" name="Text Box 41"/>
          <p:cNvSpPr txBox="1">
            <a:spLocks noChangeArrowheads="1"/>
          </p:cNvSpPr>
          <p:nvPr/>
        </p:nvSpPr>
        <p:spPr bwMode="auto">
          <a:xfrm>
            <a:off x="822325" y="5326063"/>
            <a:ext cx="7421563" cy="1006475"/>
          </a:xfrm>
          <a:prstGeom prst="rect">
            <a:avLst/>
          </a:prstGeom>
          <a:noFill/>
          <a:ln w="9525">
            <a:noFill/>
            <a:miter lim="800000"/>
            <a:headEnd/>
            <a:tailEnd/>
          </a:ln>
          <a:effectLst/>
        </p:spPr>
        <p:txBody>
          <a:bodyPr>
            <a:spAutoFit/>
          </a:bodyPr>
          <a:lstStyle/>
          <a:p>
            <a:pPr indent="185738">
              <a:spcBef>
                <a:spcPct val="50000"/>
              </a:spcBef>
              <a:buFontTx/>
              <a:buChar char="•"/>
            </a:pPr>
            <a:r>
              <a:rPr lang="en-GB">
                <a:effectLst/>
              </a:rPr>
              <a:t>The four frequencies do interact.</a:t>
            </a:r>
          </a:p>
          <a:p>
            <a:pPr indent="185738">
              <a:buFontTx/>
              <a:buChar char="•"/>
            </a:pPr>
            <a:r>
              <a:rPr lang="en-GB">
                <a:effectLst/>
              </a:rPr>
              <a:t>Best if spaced to different bands.</a:t>
            </a:r>
          </a:p>
          <a:p>
            <a:pPr indent="185738">
              <a:buFontTx/>
              <a:buChar char="•"/>
            </a:pPr>
            <a:r>
              <a:rPr lang="en-GB">
                <a:effectLst/>
              </a:rPr>
              <a:t>Uses one or more long twisted gamma matches empirically adjusted.</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Footer Placeholder 4"/>
          <p:cNvSpPr>
            <a:spLocks noGrp="1"/>
          </p:cNvSpPr>
          <p:nvPr>
            <p:ph type="ftr" sz="quarter" idx="10"/>
          </p:nvPr>
        </p:nvSpPr>
        <p:spPr/>
        <p:txBody>
          <a:bodyPr/>
          <a:lstStyle/>
          <a:p>
            <a:r>
              <a:rPr lang="en-GB" smtClean="0"/>
              <a:t>Itchen Valley ARC 11th June 2010</a:t>
            </a:r>
            <a:endParaRPr lang="en-US"/>
          </a:p>
        </p:txBody>
      </p:sp>
      <p:sp>
        <p:nvSpPr>
          <p:cNvPr id="462" name="Slide Number Placeholder 5"/>
          <p:cNvSpPr>
            <a:spLocks noGrp="1"/>
          </p:cNvSpPr>
          <p:nvPr>
            <p:ph type="sldNum" sz="quarter" idx="11"/>
          </p:nvPr>
        </p:nvSpPr>
        <p:spPr/>
        <p:txBody>
          <a:bodyPr/>
          <a:lstStyle/>
          <a:p>
            <a:fld id="{EF614F4A-087B-4675-B72E-9EBBBF36B573}" type="slidenum">
              <a:rPr lang="en-US"/>
              <a:pPr/>
              <a:t>113</a:t>
            </a:fld>
            <a:endParaRPr lang="en-US"/>
          </a:p>
        </p:txBody>
      </p:sp>
      <p:sp>
        <p:nvSpPr>
          <p:cNvPr id="298013" name="Rectangle 29"/>
          <p:cNvSpPr>
            <a:spLocks noGrp="1" noChangeArrowheads="1"/>
          </p:cNvSpPr>
          <p:nvPr>
            <p:ph type="title"/>
          </p:nvPr>
        </p:nvSpPr>
        <p:spPr>
          <a:xfrm>
            <a:off x="0" y="152400"/>
            <a:ext cx="4927600" cy="609600"/>
          </a:xfrm>
        </p:spPr>
        <p:txBody>
          <a:bodyPr/>
          <a:lstStyle/>
          <a:p>
            <a:r>
              <a:rPr lang="en-GB" sz="2400"/>
              <a:t>Wider-Band High Power Loops</a:t>
            </a:r>
          </a:p>
        </p:txBody>
      </p:sp>
      <p:sp>
        <p:nvSpPr>
          <p:cNvPr id="298015" name="Text Box 31"/>
          <p:cNvSpPr txBox="1">
            <a:spLocks noChangeArrowheads="1"/>
          </p:cNvSpPr>
          <p:nvPr/>
        </p:nvSpPr>
        <p:spPr bwMode="auto">
          <a:xfrm>
            <a:off x="101600" y="3429000"/>
            <a:ext cx="4318000" cy="2835275"/>
          </a:xfrm>
          <a:prstGeom prst="rect">
            <a:avLst/>
          </a:prstGeom>
          <a:noFill/>
          <a:ln w="9525">
            <a:noFill/>
            <a:miter lim="800000"/>
            <a:headEnd/>
            <a:tailEnd/>
          </a:ln>
          <a:effectLst/>
        </p:spPr>
        <p:txBody>
          <a:bodyPr>
            <a:spAutoFit/>
          </a:bodyPr>
          <a:lstStyle/>
          <a:p>
            <a:pPr marL="177800" indent="-177800">
              <a:buFontTx/>
              <a:buChar char="•"/>
            </a:pPr>
            <a:r>
              <a:rPr lang="en-GB">
                <a:effectLst/>
              </a:rPr>
              <a:t>1m square loop of 10mm copper plumbing tube with about 2000pF capacitance to tune to 80m took 750 watts before flashover. (Used 2 Palstar 1440pF caps.)</a:t>
            </a:r>
          </a:p>
          <a:p>
            <a:pPr marL="177800" indent="-177800">
              <a:buFontTx/>
              <a:buChar char="•"/>
            </a:pPr>
            <a:r>
              <a:rPr lang="en-GB">
                <a:effectLst/>
              </a:rPr>
              <a:t>Did not self-destruct with this power!  </a:t>
            </a:r>
          </a:p>
          <a:p>
            <a:pPr marL="177800" indent="-177800">
              <a:buFontTx/>
              <a:buChar char="•"/>
            </a:pPr>
            <a:r>
              <a:rPr lang="en-GB">
                <a:effectLst/>
              </a:rPr>
              <a:t>Q is about 140 which is typical for this kind of loop arrangement. (Allows 3 to 4 times the power.)</a:t>
            </a:r>
          </a:p>
        </p:txBody>
      </p:sp>
      <p:grpSp>
        <p:nvGrpSpPr>
          <p:cNvPr id="298297" name="Group 313"/>
          <p:cNvGrpSpPr>
            <a:grpSpLocks/>
          </p:cNvGrpSpPr>
          <p:nvPr/>
        </p:nvGrpSpPr>
        <p:grpSpPr bwMode="auto">
          <a:xfrm>
            <a:off x="979488" y="1106488"/>
            <a:ext cx="2284412" cy="2052637"/>
            <a:chOff x="289" y="2689"/>
            <a:chExt cx="1439" cy="1293"/>
          </a:xfrm>
        </p:grpSpPr>
        <p:sp>
          <p:nvSpPr>
            <p:cNvPr id="298298" name="Rectangle 314"/>
            <p:cNvSpPr>
              <a:spLocks noChangeArrowheads="1"/>
            </p:cNvSpPr>
            <p:nvPr/>
          </p:nvSpPr>
          <p:spPr bwMode="auto">
            <a:xfrm>
              <a:off x="335" y="2689"/>
              <a:ext cx="1358" cy="1293"/>
            </a:xfrm>
            <a:prstGeom prst="rect">
              <a:avLst/>
            </a:prstGeom>
            <a:noFill/>
            <a:ln w="9525">
              <a:solidFill>
                <a:schemeClr val="tx1"/>
              </a:solidFill>
              <a:miter lim="800000"/>
              <a:headEnd/>
              <a:tailEnd/>
            </a:ln>
            <a:effectLst/>
          </p:spPr>
          <p:txBody>
            <a:bodyPr wrap="none" anchor="ctr"/>
            <a:lstStyle/>
            <a:p>
              <a:endParaRPr lang="en-GB"/>
            </a:p>
          </p:txBody>
        </p:sp>
        <p:sp>
          <p:nvSpPr>
            <p:cNvPr id="298299" name="Rectangle 315"/>
            <p:cNvSpPr>
              <a:spLocks noChangeArrowheads="1"/>
            </p:cNvSpPr>
            <p:nvPr/>
          </p:nvSpPr>
          <p:spPr bwMode="auto">
            <a:xfrm>
              <a:off x="410" y="2756"/>
              <a:ext cx="1209" cy="1154"/>
            </a:xfrm>
            <a:prstGeom prst="rect">
              <a:avLst/>
            </a:prstGeom>
            <a:solidFill>
              <a:schemeClr val="bg1"/>
            </a:solidFill>
            <a:ln w="9525">
              <a:solidFill>
                <a:schemeClr val="tx1"/>
              </a:solidFill>
              <a:miter lim="800000"/>
              <a:headEnd/>
              <a:tailEnd/>
            </a:ln>
            <a:effectLst/>
          </p:spPr>
          <p:txBody>
            <a:bodyPr wrap="none" anchor="ctr"/>
            <a:lstStyle/>
            <a:p>
              <a:pPr algn="ctr"/>
              <a:endParaRPr lang="en-US" sz="2800">
                <a:effectLst/>
              </a:endParaRPr>
            </a:p>
          </p:txBody>
        </p:sp>
        <p:sp>
          <p:nvSpPr>
            <p:cNvPr id="298300" name="Rectangle 316"/>
            <p:cNvSpPr>
              <a:spLocks noChangeArrowheads="1"/>
            </p:cNvSpPr>
            <p:nvPr/>
          </p:nvSpPr>
          <p:spPr bwMode="auto">
            <a:xfrm rot="2629009">
              <a:off x="289" y="2986"/>
              <a:ext cx="771" cy="67"/>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298301" name="Rectangle 317"/>
            <p:cNvSpPr>
              <a:spLocks noChangeArrowheads="1"/>
            </p:cNvSpPr>
            <p:nvPr/>
          </p:nvSpPr>
          <p:spPr bwMode="auto">
            <a:xfrm rot="2638367">
              <a:off x="957" y="3614"/>
              <a:ext cx="771" cy="67"/>
            </a:xfrm>
            <a:prstGeom prst="rect">
              <a:avLst/>
            </a:prstGeom>
            <a:solidFill>
              <a:schemeClr val="bg1"/>
            </a:solidFill>
            <a:ln w="9525" algn="ctr">
              <a:solidFill>
                <a:schemeClr val="tx1"/>
              </a:solidFill>
              <a:miter lim="800000"/>
              <a:headEnd/>
              <a:tailEnd/>
            </a:ln>
            <a:effectLst/>
          </p:spPr>
          <p:txBody>
            <a:bodyPr wrap="none" anchor="ctr"/>
            <a:lstStyle/>
            <a:p>
              <a:endParaRPr lang="en-GB"/>
            </a:p>
          </p:txBody>
        </p:sp>
        <p:sp>
          <p:nvSpPr>
            <p:cNvPr id="298302" name="Rectangle 318"/>
            <p:cNvSpPr>
              <a:spLocks noChangeArrowheads="1"/>
            </p:cNvSpPr>
            <p:nvPr/>
          </p:nvSpPr>
          <p:spPr bwMode="auto">
            <a:xfrm rot="18970991" flipH="1">
              <a:off x="957" y="2985"/>
              <a:ext cx="771" cy="67"/>
            </a:xfrm>
            <a:prstGeom prst="rect">
              <a:avLst/>
            </a:prstGeom>
            <a:solidFill>
              <a:schemeClr val="bg1"/>
            </a:solidFill>
            <a:ln w="9525" algn="ctr">
              <a:solidFill>
                <a:schemeClr val="tx1"/>
              </a:solidFill>
              <a:miter lim="800000"/>
              <a:headEnd/>
              <a:tailEnd/>
            </a:ln>
            <a:effectLst/>
          </p:spPr>
          <p:txBody>
            <a:bodyPr wrap="none" anchor="ctr"/>
            <a:lstStyle/>
            <a:p>
              <a:endParaRPr lang="en-GB"/>
            </a:p>
          </p:txBody>
        </p:sp>
        <p:sp>
          <p:nvSpPr>
            <p:cNvPr id="298303" name="Rectangle 319"/>
            <p:cNvSpPr>
              <a:spLocks noChangeArrowheads="1"/>
            </p:cNvSpPr>
            <p:nvPr/>
          </p:nvSpPr>
          <p:spPr bwMode="auto">
            <a:xfrm rot="18961633" flipH="1">
              <a:off x="293" y="3635"/>
              <a:ext cx="771" cy="67"/>
            </a:xfrm>
            <a:prstGeom prst="rect">
              <a:avLst/>
            </a:prstGeom>
            <a:solidFill>
              <a:schemeClr val="bg1"/>
            </a:solidFill>
            <a:ln w="9525" algn="ctr">
              <a:solidFill>
                <a:schemeClr val="tx1"/>
              </a:solidFill>
              <a:miter lim="800000"/>
              <a:headEnd/>
              <a:tailEnd/>
            </a:ln>
            <a:effectLst/>
          </p:spPr>
          <p:txBody>
            <a:bodyPr wrap="none" anchor="ctr"/>
            <a:lstStyle/>
            <a:p>
              <a:endParaRPr lang="en-GB"/>
            </a:p>
          </p:txBody>
        </p:sp>
        <p:sp>
          <p:nvSpPr>
            <p:cNvPr id="298304" name="AutoShape 320"/>
            <p:cNvSpPr>
              <a:spLocks noChangeArrowheads="1"/>
            </p:cNvSpPr>
            <p:nvPr/>
          </p:nvSpPr>
          <p:spPr bwMode="auto">
            <a:xfrm>
              <a:off x="367" y="2731"/>
              <a:ext cx="86" cy="70"/>
            </a:xfrm>
            <a:prstGeom prst="octagon">
              <a:avLst>
                <a:gd name="adj" fmla="val 29287"/>
              </a:avLst>
            </a:prstGeom>
            <a:solidFill>
              <a:schemeClr val="bg1"/>
            </a:solidFill>
            <a:ln w="9525">
              <a:noFill/>
              <a:miter lim="800000"/>
              <a:headEnd/>
              <a:tailEnd/>
            </a:ln>
            <a:effectLst/>
          </p:spPr>
          <p:txBody>
            <a:bodyPr wrap="none" anchor="ctr"/>
            <a:lstStyle/>
            <a:p>
              <a:endParaRPr lang="en-GB"/>
            </a:p>
          </p:txBody>
        </p:sp>
        <p:sp>
          <p:nvSpPr>
            <p:cNvPr id="298305" name="AutoShape 321"/>
            <p:cNvSpPr>
              <a:spLocks noChangeArrowheads="1"/>
            </p:cNvSpPr>
            <p:nvPr/>
          </p:nvSpPr>
          <p:spPr bwMode="auto">
            <a:xfrm>
              <a:off x="1571" y="2729"/>
              <a:ext cx="86" cy="70"/>
            </a:xfrm>
            <a:prstGeom prst="octagon">
              <a:avLst>
                <a:gd name="adj" fmla="val 29287"/>
              </a:avLst>
            </a:prstGeom>
            <a:solidFill>
              <a:schemeClr val="bg1"/>
            </a:solidFill>
            <a:ln w="9525">
              <a:noFill/>
              <a:miter lim="800000"/>
              <a:headEnd/>
              <a:tailEnd/>
            </a:ln>
            <a:effectLst/>
          </p:spPr>
          <p:txBody>
            <a:bodyPr wrap="none" anchor="ctr"/>
            <a:lstStyle/>
            <a:p>
              <a:endParaRPr lang="en-GB"/>
            </a:p>
          </p:txBody>
        </p:sp>
        <p:sp>
          <p:nvSpPr>
            <p:cNvPr id="298306" name="AutoShape 322"/>
            <p:cNvSpPr>
              <a:spLocks noChangeArrowheads="1"/>
            </p:cNvSpPr>
            <p:nvPr/>
          </p:nvSpPr>
          <p:spPr bwMode="auto">
            <a:xfrm>
              <a:off x="373" y="3888"/>
              <a:ext cx="86" cy="70"/>
            </a:xfrm>
            <a:prstGeom prst="octagon">
              <a:avLst>
                <a:gd name="adj" fmla="val 29287"/>
              </a:avLst>
            </a:prstGeom>
            <a:solidFill>
              <a:schemeClr val="bg1"/>
            </a:solidFill>
            <a:ln w="9525">
              <a:noFill/>
              <a:miter lim="800000"/>
              <a:headEnd/>
              <a:tailEnd/>
            </a:ln>
            <a:effectLst/>
          </p:spPr>
          <p:txBody>
            <a:bodyPr wrap="none" anchor="ctr"/>
            <a:lstStyle/>
            <a:p>
              <a:endParaRPr lang="en-GB"/>
            </a:p>
          </p:txBody>
        </p:sp>
        <p:sp>
          <p:nvSpPr>
            <p:cNvPr id="298307" name="AutoShape 323"/>
            <p:cNvSpPr>
              <a:spLocks noChangeArrowheads="1"/>
            </p:cNvSpPr>
            <p:nvPr/>
          </p:nvSpPr>
          <p:spPr bwMode="auto">
            <a:xfrm>
              <a:off x="1562" y="3873"/>
              <a:ext cx="86" cy="70"/>
            </a:xfrm>
            <a:prstGeom prst="octagon">
              <a:avLst>
                <a:gd name="adj" fmla="val 29287"/>
              </a:avLst>
            </a:prstGeom>
            <a:solidFill>
              <a:schemeClr val="bg1"/>
            </a:solidFill>
            <a:ln w="9525">
              <a:noFill/>
              <a:miter lim="800000"/>
              <a:headEnd/>
              <a:tailEnd/>
            </a:ln>
            <a:effectLst/>
          </p:spPr>
          <p:txBody>
            <a:bodyPr wrap="none" anchor="ctr"/>
            <a:lstStyle/>
            <a:p>
              <a:endParaRPr lang="en-GB"/>
            </a:p>
          </p:txBody>
        </p:sp>
        <p:pic>
          <p:nvPicPr>
            <p:cNvPr id="298308" name="Picture 324"/>
            <p:cNvPicPr>
              <a:picLocks noChangeAspect="1" noChangeArrowheads="1"/>
            </p:cNvPicPr>
            <p:nvPr/>
          </p:nvPicPr>
          <p:blipFill>
            <a:blip r:embed="rId2" cstate="print"/>
            <a:srcRect/>
            <a:stretch>
              <a:fillRect/>
            </a:stretch>
          </p:blipFill>
          <p:spPr bwMode="auto">
            <a:xfrm>
              <a:off x="847" y="3242"/>
              <a:ext cx="338" cy="513"/>
            </a:xfrm>
            <a:prstGeom prst="rect">
              <a:avLst/>
            </a:prstGeom>
            <a:noFill/>
            <a:ln w="9525">
              <a:noFill/>
              <a:miter lim="800000"/>
              <a:headEnd/>
              <a:tailEnd/>
            </a:ln>
            <a:effectLst/>
          </p:spPr>
        </p:pic>
      </p:grpSp>
      <p:sp>
        <p:nvSpPr>
          <p:cNvPr id="298309" name="Text Box 325"/>
          <p:cNvSpPr txBox="1">
            <a:spLocks noChangeArrowheads="1"/>
          </p:cNvSpPr>
          <p:nvPr/>
        </p:nvSpPr>
        <p:spPr bwMode="auto">
          <a:xfrm>
            <a:off x="4572000" y="3429000"/>
            <a:ext cx="4572000" cy="2835275"/>
          </a:xfrm>
          <a:prstGeom prst="rect">
            <a:avLst/>
          </a:prstGeom>
          <a:noFill/>
          <a:ln w="9525">
            <a:noFill/>
            <a:miter lim="800000"/>
            <a:headEnd/>
            <a:tailEnd/>
          </a:ln>
          <a:effectLst/>
        </p:spPr>
        <p:txBody>
          <a:bodyPr>
            <a:spAutoFit/>
          </a:bodyPr>
          <a:lstStyle/>
          <a:p>
            <a:pPr marL="177800" indent="-177800">
              <a:buFontTx/>
              <a:buChar char="•"/>
            </a:pPr>
            <a:r>
              <a:rPr lang="en-GB">
                <a:effectLst/>
              </a:rPr>
              <a:t>1.7m diameter loop of 10mm copper plumbing tube with about 3300pF capacitance to tune to 160m took 550 watts with no sign of flashover or overheating.  </a:t>
            </a:r>
          </a:p>
          <a:p>
            <a:pPr marL="177800" indent="-177800">
              <a:buFontTx/>
              <a:buChar char="•"/>
            </a:pPr>
            <a:r>
              <a:rPr lang="en-GB">
                <a:effectLst/>
              </a:rPr>
              <a:t>BW = 9.2 kHz</a:t>
            </a:r>
          </a:p>
          <a:p>
            <a:pPr marL="177800" indent="-177800">
              <a:buFontTx/>
              <a:buChar char="•"/>
            </a:pPr>
            <a:r>
              <a:rPr lang="en-GB">
                <a:effectLst/>
              </a:rPr>
              <a:t>Q =215 which is typical for this connection.  (Allows about double the power)</a:t>
            </a:r>
          </a:p>
        </p:txBody>
      </p:sp>
      <p:grpSp>
        <p:nvGrpSpPr>
          <p:cNvPr id="298754" name="Group 770"/>
          <p:cNvGrpSpPr>
            <a:grpSpLocks/>
          </p:cNvGrpSpPr>
          <p:nvPr/>
        </p:nvGrpSpPr>
        <p:grpSpPr bwMode="auto">
          <a:xfrm>
            <a:off x="5341938" y="227013"/>
            <a:ext cx="2854325" cy="3201987"/>
            <a:chOff x="3357" y="495"/>
            <a:chExt cx="1798" cy="2017"/>
          </a:xfrm>
        </p:grpSpPr>
        <p:sp>
          <p:nvSpPr>
            <p:cNvPr id="298310" name="AutoShape 326"/>
            <p:cNvSpPr>
              <a:spLocks noChangeAspect="1" noChangeArrowheads="1" noTextEdit="1"/>
            </p:cNvSpPr>
            <p:nvPr/>
          </p:nvSpPr>
          <p:spPr bwMode="auto">
            <a:xfrm>
              <a:off x="3357" y="495"/>
              <a:ext cx="1798" cy="2017"/>
            </a:xfrm>
            <a:prstGeom prst="rect">
              <a:avLst/>
            </a:prstGeom>
            <a:noFill/>
            <a:ln w="9525">
              <a:noFill/>
              <a:miter lim="800000"/>
              <a:headEnd/>
              <a:tailEnd/>
            </a:ln>
          </p:spPr>
          <p:txBody>
            <a:bodyPr/>
            <a:lstStyle/>
            <a:p>
              <a:endParaRPr lang="en-GB"/>
            </a:p>
          </p:txBody>
        </p:sp>
        <p:sp>
          <p:nvSpPr>
            <p:cNvPr id="298312" name="Line 328"/>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313" name="Line 329"/>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318" name="Group 334"/>
            <p:cNvGrpSpPr>
              <a:grpSpLocks/>
            </p:cNvGrpSpPr>
            <p:nvPr/>
          </p:nvGrpSpPr>
          <p:grpSpPr bwMode="auto">
            <a:xfrm>
              <a:off x="4163" y="2231"/>
              <a:ext cx="63" cy="63"/>
              <a:chOff x="4163" y="2231"/>
              <a:chExt cx="63" cy="63"/>
            </a:xfrm>
          </p:grpSpPr>
          <p:grpSp>
            <p:nvGrpSpPr>
              <p:cNvPr id="298316" name="Group 332"/>
              <p:cNvGrpSpPr>
                <a:grpSpLocks/>
              </p:cNvGrpSpPr>
              <p:nvPr/>
            </p:nvGrpSpPr>
            <p:grpSpPr bwMode="auto">
              <a:xfrm>
                <a:off x="4163" y="2231"/>
                <a:ext cx="63" cy="63"/>
                <a:chOff x="4163" y="2231"/>
                <a:chExt cx="63" cy="63"/>
              </a:xfrm>
            </p:grpSpPr>
            <p:sp>
              <p:nvSpPr>
                <p:cNvPr id="298314" name="Freeform 330"/>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315" name="Freeform 331"/>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317" name="Freeform 333"/>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grpSp>
        <p:grpSp>
          <p:nvGrpSpPr>
            <p:cNvPr id="298322" name="Group 338"/>
            <p:cNvGrpSpPr>
              <a:grpSpLocks/>
            </p:cNvGrpSpPr>
            <p:nvPr/>
          </p:nvGrpSpPr>
          <p:grpSpPr bwMode="auto">
            <a:xfrm>
              <a:off x="4200" y="1554"/>
              <a:ext cx="56" cy="129"/>
              <a:chOff x="4200" y="1554"/>
              <a:chExt cx="56" cy="129"/>
            </a:xfrm>
          </p:grpSpPr>
          <p:sp>
            <p:nvSpPr>
              <p:cNvPr id="298319" name="Freeform 335"/>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320" name="Freeform 336"/>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321" name="Freeform 337"/>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325" name="Group 341"/>
            <p:cNvGrpSpPr>
              <a:grpSpLocks/>
            </p:cNvGrpSpPr>
            <p:nvPr/>
          </p:nvGrpSpPr>
          <p:grpSpPr bwMode="auto">
            <a:xfrm>
              <a:off x="4143" y="1550"/>
              <a:ext cx="179" cy="143"/>
              <a:chOff x="4143" y="1550"/>
              <a:chExt cx="179" cy="143"/>
            </a:xfrm>
          </p:grpSpPr>
          <p:sp>
            <p:nvSpPr>
              <p:cNvPr id="298323" name="Freeform 339"/>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324" name="Freeform 340"/>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326" name="Freeform 342"/>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327" name="Freeform 343"/>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330" name="Group 346"/>
            <p:cNvGrpSpPr>
              <a:grpSpLocks/>
            </p:cNvGrpSpPr>
            <p:nvPr/>
          </p:nvGrpSpPr>
          <p:grpSpPr bwMode="auto">
            <a:xfrm>
              <a:off x="4206" y="2139"/>
              <a:ext cx="85" cy="165"/>
              <a:chOff x="4206" y="2139"/>
              <a:chExt cx="85" cy="165"/>
            </a:xfrm>
          </p:grpSpPr>
          <p:sp>
            <p:nvSpPr>
              <p:cNvPr id="298328" name="Freeform 344"/>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329" name="Freeform 345"/>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333" name="Group 349"/>
            <p:cNvGrpSpPr>
              <a:grpSpLocks/>
            </p:cNvGrpSpPr>
            <p:nvPr/>
          </p:nvGrpSpPr>
          <p:grpSpPr bwMode="auto">
            <a:xfrm>
              <a:off x="3440" y="1427"/>
              <a:ext cx="773" cy="851"/>
              <a:chOff x="3440" y="1427"/>
              <a:chExt cx="773" cy="851"/>
            </a:xfrm>
          </p:grpSpPr>
          <p:sp>
            <p:nvSpPr>
              <p:cNvPr id="298331" name="Freeform 347"/>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332" name="Freeform 348"/>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336" name="Group 352"/>
            <p:cNvGrpSpPr>
              <a:grpSpLocks/>
            </p:cNvGrpSpPr>
            <p:nvPr/>
          </p:nvGrpSpPr>
          <p:grpSpPr bwMode="auto">
            <a:xfrm>
              <a:off x="4176" y="2130"/>
              <a:ext cx="52" cy="52"/>
              <a:chOff x="4176" y="2130"/>
              <a:chExt cx="52" cy="52"/>
            </a:xfrm>
          </p:grpSpPr>
          <p:sp>
            <p:nvSpPr>
              <p:cNvPr id="298334" name="Freeform 350"/>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rgbClr val="FFFFFF"/>
              </a:solidFill>
              <a:ln w="0">
                <a:solidFill>
                  <a:srgbClr val="000000"/>
                </a:solidFill>
                <a:prstDash val="solid"/>
                <a:round/>
                <a:headEnd/>
                <a:tailEnd/>
              </a:ln>
            </p:spPr>
            <p:txBody>
              <a:bodyPr/>
              <a:lstStyle/>
              <a:p>
                <a:endParaRPr lang="en-GB"/>
              </a:p>
            </p:txBody>
          </p:sp>
          <p:sp>
            <p:nvSpPr>
              <p:cNvPr id="298335" name="Freeform 351"/>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339" name="Group 355"/>
            <p:cNvGrpSpPr>
              <a:grpSpLocks/>
            </p:cNvGrpSpPr>
            <p:nvPr/>
          </p:nvGrpSpPr>
          <p:grpSpPr bwMode="auto">
            <a:xfrm>
              <a:off x="4048" y="2108"/>
              <a:ext cx="52" cy="52"/>
              <a:chOff x="4048" y="2108"/>
              <a:chExt cx="52" cy="52"/>
            </a:xfrm>
          </p:grpSpPr>
          <p:sp>
            <p:nvSpPr>
              <p:cNvPr id="298337" name="Freeform 353"/>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rgbClr val="FFFFFF"/>
              </a:solidFill>
              <a:ln w="0">
                <a:solidFill>
                  <a:srgbClr val="000000"/>
                </a:solidFill>
                <a:prstDash val="solid"/>
                <a:round/>
                <a:headEnd/>
                <a:tailEnd/>
              </a:ln>
            </p:spPr>
            <p:txBody>
              <a:bodyPr/>
              <a:lstStyle/>
              <a:p>
                <a:endParaRPr lang="en-GB"/>
              </a:p>
            </p:txBody>
          </p:sp>
          <p:sp>
            <p:nvSpPr>
              <p:cNvPr id="298338" name="Freeform 354"/>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342" name="Group 358"/>
            <p:cNvGrpSpPr>
              <a:grpSpLocks/>
            </p:cNvGrpSpPr>
            <p:nvPr/>
          </p:nvGrpSpPr>
          <p:grpSpPr bwMode="auto">
            <a:xfrm>
              <a:off x="3954" y="2075"/>
              <a:ext cx="53" cy="52"/>
              <a:chOff x="3954" y="2075"/>
              <a:chExt cx="53" cy="52"/>
            </a:xfrm>
          </p:grpSpPr>
          <p:sp>
            <p:nvSpPr>
              <p:cNvPr id="298340" name="Freeform 356"/>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rgbClr val="FFFFFF"/>
              </a:solidFill>
              <a:ln w="0">
                <a:solidFill>
                  <a:srgbClr val="000000"/>
                </a:solidFill>
                <a:prstDash val="solid"/>
                <a:round/>
                <a:headEnd/>
                <a:tailEnd/>
              </a:ln>
            </p:spPr>
            <p:txBody>
              <a:bodyPr/>
              <a:lstStyle/>
              <a:p>
                <a:endParaRPr lang="en-GB"/>
              </a:p>
            </p:txBody>
          </p:sp>
          <p:sp>
            <p:nvSpPr>
              <p:cNvPr id="298341" name="Freeform 357"/>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345" name="Group 361"/>
            <p:cNvGrpSpPr>
              <a:grpSpLocks/>
            </p:cNvGrpSpPr>
            <p:nvPr/>
          </p:nvGrpSpPr>
          <p:grpSpPr bwMode="auto">
            <a:xfrm>
              <a:off x="3816" y="2004"/>
              <a:ext cx="52" cy="52"/>
              <a:chOff x="3816" y="2004"/>
              <a:chExt cx="52" cy="52"/>
            </a:xfrm>
          </p:grpSpPr>
          <p:sp>
            <p:nvSpPr>
              <p:cNvPr id="298343" name="Freeform 359"/>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rgbClr val="FFFFFF"/>
              </a:solidFill>
              <a:ln w="0">
                <a:solidFill>
                  <a:srgbClr val="000000"/>
                </a:solidFill>
                <a:prstDash val="solid"/>
                <a:round/>
                <a:headEnd/>
                <a:tailEnd/>
              </a:ln>
            </p:spPr>
            <p:txBody>
              <a:bodyPr/>
              <a:lstStyle/>
              <a:p>
                <a:endParaRPr lang="en-GB"/>
              </a:p>
            </p:txBody>
          </p:sp>
          <p:sp>
            <p:nvSpPr>
              <p:cNvPr id="298344" name="Freeform 360"/>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noFill/>
              <a:ln w="1588" cap="rnd">
                <a:solidFill>
                  <a:srgbClr val="000000"/>
                </a:solidFill>
                <a:prstDash val="solid"/>
                <a:round/>
                <a:headEnd/>
                <a:tailEnd/>
              </a:ln>
            </p:spPr>
            <p:txBody>
              <a:bodyPr/>
              <a:lstStyle/>
              <a:p>
                <a:endParaRPr lang="en-GB"/>
              </a:p>
            </p:txBody>
          </p:sp>
        </p:grpSp>
        <p:grpSp>
          <p:nvGrpSpPr>
            <p:cNvPr id="298348" name="Group 364"/>
            <p:cNvGrpSpPr>
              <a:grpSpLocks/>
            </p:cNvGrpSpPr>
            <p:nvPr/>
          </p:nvGrpSpPr>
          <p:grpSpPr bwMode="auto">
            <a:xfrm>
              <a:off x="3679" y="1891"/>
              <a:ext cx="53" cy="52"/>
              <a:chOff x="3679" y="1891"/>
              <a:chExt cx="53" cy="52"/>
            </a:xfrm>
          </p:grpSpPr>
          <p:sp>
            <p:nvSpPr>
              <p:cNvPr id="298346" name="Freeform 362"/>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347" name="Freeform 363"/>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351" name="Group 367"/>
            <p:cNvGrpSpPr>
              <a:grpSpLocks/>
            </p:cNvGrpSpPr>
            <p:nvPr/>
          </p:nvGrpSpPr>
          <p:grpSpPr bwMode="auto">
            <a:xfrm>
              <a:off x="3528" y="1681"/>
              <a:ext cx="53" cy="52"/>
              <a:chOff x="3528" y="1681"/>
              <a:chExt cx="53" cy="52"/>
            </a:xfrm>
          </p:grpSpPr>
          <p:sp>
            <p:nvSpPr>
              <p:cNvPr id="298349" name="Freeform 365"/>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350" name="Freeform 366"/>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354" name="Group 370"/>
            <p:cNvGrpSpPr>
              <a:grpSpLocks/>
            </p:cNvGrpSpPr>
            <p:nvPr/>
          </p:nvGrpSpPr>
          <p:grpSpPr bwMode="auto">
            <a:xfrm>
              <a:off x="4312" y="2127"/>
              <a:ext cx="53" cy="52"/>
              <a:chOff x="4312" y="2127"/>
              <a:chExt cx="53" cy="52"/>
            </a:xfrm>
          </p:grpSpPr>
          <p:sp>
            <p:nvSpPr>
              <p:cNvPr id="298352" name="Freeform 368"/>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rgbClr val="FFFFFF"/>
              </a:solidFill>
              <a:ln w="0">
                <a:solidFill>
                  <a:srgbClr val="000000"/>
                </a:solidFill>
                <a:prstDash val="solid"/>
                <a:round/>
                <a:headEnd/>
                <a:tailEnd/>
              </a:ln>
            </p:spPr>
            <p:txBody>
              <a:bodyPr/>
              <a:lstStyle/>
              <a:p>
                <a:endParaRPr lang="en-GB"/>
              </a:p>
            </p:txBody>
          </p:sp>
          <p:sp>
            <p:nvSpPr>
              <p:cNvPr id="298353" name="Freeform 369"/>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357" name="Group 373"/>
            <p:cNvGrpSpPr>
              <a:grpSpLocks/>
            </p:cNvGrpSpPr>
            <p:nvPr/>
          </p:nvGrpSpPr>
          <p:grpSpPr bwMode="auto">
            <a:xfrm>
              <a:off x="3467" y="1511"/>
              <a:ext cx="61" cy="60"/>
              <a:chOff x="3467" y="1511"/>
              <a:chExt cx="61" cy="60"/>
            </a:xfrm>
          </p:grpSpPr>
          <p:sp>
            <p:nvSpPr>
              <p:cNvPr id="298355" name="Freeform 371"/>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solidFill>
                <a:srgbClr val="FFFFFF"/>
              </a:solidFill>
              <a:ln w="0">
                <a:solidFill>
                  <a:srgbClr val="000000"/>
                </a:solidFill>
                <a:prstDash val="solid"/>
                <a:round/>
                <a:headEnd/>
                <a:tailEnd/>
              </a:ln>
            </p:spPr>
            <p:txBody>
              <a:bodyPr/>
              <a:lstStyle/>
              <a:p>
                <a:endParaRPr lang="en-GB"/>
              </a:p>
            </p:txBody>
          </p:sp>
          <p:sp>
            <p:nvSpPr>
              <p:cNvPr id="298356" name="Freeform 372"/>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solidFill>
                  <a:srgbClr val="000000"/>
                </a:solidFill>
                <a:prstDash val="solid"/>
                <a:round/>
                <a:headEnd/>
                <a:tailEnd/>
              </a:ln>
            </p:spPr>
            <p:txBody>
              <a:bodyPr/>
              <a:lstStyle/>
              <a:p>
                <a:endParaRPr lang="en-GB"/>
              </a:p>
            </p:txBody>
          </p:sp>
        </p:grpSp>
        <p:sp>
          <p:nvSpPr>
            <p:cNvPr id="298358" name="Line 374"/>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359" name="Line 375"/>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362" name="Group 378"/>
            <p:cNvGrpSpPr>
              <a:grpSpLocks/>
            </p:cNvGrpSpPr>
            <p:nvPr/>
          </p:nvGrpSpPr>
          <p:grpSpPr bwMode="auto">
            <a:xfrm>
              <a:off x="4163" y="2231"/>
              <a:ext cx="63" cy="63"/>
              <a:chOff x="4163" y="2231"/>
              <a:chExt cx="63" cy="63"/>
            </a:xfrm>
          </p:grpSpPr>
          <p:sp>
            <p:nvSpPr>
              <p:cNvPr id="298360" name="Freeform 376"/>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361" name="Freeform 377"/>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363" name="Freeform 379"/>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sp>
          <p:nvSpPr>
            <p:cNvPr id="298364" name="Line 380"/>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365" name="Line 381"/>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368" name="Group 384"/>
            <p:cNvGrpSpPr>
              <a:grpSpLocks/>
            </p:cNvGrpSpPr>
            <p:nvPr/>
          </p:nvGrpSpPr>
          <p:grpSpPr bwMode="auto">
            <a:xfrm>
              <a:off x="4163" y="2231"/>
              <a:ext cx="63" cy="63"/>
              <a:chOff x="4163" y="2231"/>
              <a:chExt cx="63" cy="63"/>
            </a:xfrm>
          </p:grpSpPr>
          <p:sp>
            <p:nvSpPr>
              <p:cNvPr id="298366" name="Freeform 382"/>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367" name="Freeform 383"/>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369" name="Freeform 385"/>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grpSp>
          <p:nvGrpSpPr>
            <p:cNvPr id="298372" name="Group 388"/>
            <p:cNvGrpSpPr>
              <a:grpSpLocks/>
            </p:cNvGrpSpPr>
            <p:nvPr/>
          </p:nvGrpSpPr>
          <p:grpSpPr bwMode="auto">
            <a:xfrm>
              <a:off x="3360" y="498"/>
              <a:ext cx="1782" cy="1768"/>
              <a:chOff x="3360" y="498"/>
              <a:chExt cx="1782" cy="1768"/>
            </a:xfrm>
          </p:grpSpPr>
          <p:sp>
            <p:nvSpPr>
              <p:cNvPr id="298370" name="Freeform 386"/>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371" name="Freeform 387"/>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373" name="Freeform 389"/>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374" name="Freeform 390"/>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375" name="Freeform 391"/>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376" name="Freeform 392"/>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377" name="Freeform 393"/>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378" name="Freeform 394"/>
            <p:cNvSpPr>
              <a:spLocks/>
            </p:cNvSpPr>
            <p:nvPr/>
          </p:nvSpPr>
          <p:spPr bwMode="auto">
            <a:xfrm>
              <a:off x="3731" y="1409"/>
              <a:ext cx="499" cy="526"/>
            </a:xfrm>
            <a:custGeom>
              <a:avLst/>
              <a:gdLst/>
              <a:ahLst/>
              <a:cxnLst>
                <a:cxn ang="0">
                  <a:pos x="467" y="0"/>
                </a:cxn>
                <a:cxn ang="0">
                  <a:pos x="0" y="497"/>
                </a:cxn>
                <a:cxn ang="0">
                  <a:pos x="32" y="526"/>
                </a:cxn>
                <a:cxn ang="0">
                  <a:pos x="499" y="28"/>
                </a:cxn>
                <a:cxn ang="0">
                  <a:pos x="467" y="0"/>
                </a:cxn>
              </a:cxnLst>
              <a:rect l="0" t="0" r="r" b="b"/>
              <a:pathLst>
                <a:path w="499" h="526">
                  <a:moveTo>
                    <a:pt x="467" y="0"/>
                  </a:moveTo>
                  <a:lnTo>
                    <a:pt x="0" y="497"/>
                  </a:lnTo>
                  <a:lnTo>
                    <a:pt x="32" y="526"/>
                  </a:lnTo>
                  <a:lnTo>
                    <a:pt x="499" y="28"/>
                  </a:lnTo>
                  <a:lnTo>
                    <a:pt x="467" y="0"/>
                  </a:lnTo>
                  <a:close/>
                </a:path>
              </a:pathLst>
            </a:custGeom>
            <a:solidFill>
              <a:srgbClr val="FFFFFF"/>
            </a:solidFill>
            <a:ln w="9525">
              <a:noFill/>
              <a:round/>
              <a:headEnd/>
              <a:tailEnd/>
            </a:ln>
          </p:spPr>
          <p:txBody>
            <a:bodyPr/>
            <a:lstStyle/>
            <a:p>
              <a:endParaRPr lang="en-GB"/>
            </a:p>
          </p:txBody>
        </p:sp>
        <p:sp>
          <p:nvSpPr>
            <p:cNvPr id="298379" name="Freeform 395"/>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380" name="Freeform 396"/>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381" name="Freeform 397"/>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382" name="Freeform 398"/>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383" name="Freeform 399"/>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384" name="Freeform 400"/>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385" name="Freeform 401"/>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386" name="Freeform 402"/>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390" name="Group 406"/>
            <p:cNvGrpSpPr>
              <a:grpSpLocks/>
            </p:cNvGrpSpPr>
            <p:nvPr/>
          </p:nvGrpSpPr>
          <p:grpSpPr bwMode="auto">
            <a:xfrm>
              <a:off x="4200" y="1554"/>
              <a:ext cx="56" cy="129"/>
              <a:chOff x="4200" y="1554"/>
              <a:chExt cx="56" cy="129"/>
            </a:xfrm>
          </p:grpSpPr>
          <p:sp>
            <p:nvSpPr>
              <p:cNvPr id="298387" name="Freeform 403"/>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388" name="Freeform 404"/>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389" name="Freeform 405"/>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393" name="Group 409"/>
            <p:cNvGrpSpPr>
              <a:grpSpLocks/>
            </p:cNvGrpSpPr>
            <p:nvPr/>
          </p:nvGrpSpPr>
          <p:grpSpPr bwMode="auto">
            <a:xfrm>
              <a:off x="4143" y="1550"/>
              <a:ext cx="179" cy="143"/>
              <a:chOff x="4143" y="1550"/>
              <a:chExt cx="179" cy="143"/>
            </a:xfrm>
          </p:grpSpPr>
          <p:sp>
            <p:nvSpPr>
              <p:cNvPr id="298391" name="Freeform 407"/>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392" name="Freeform 408"/>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394" name="Freeform 410"/>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395" name="Freeform 411"/>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398" name="Group 414"/>
            <p:cNvGrpSpPr>
              <a:grpSpLocks/>
            </p:cNvGrpSpPr>
            <p:nvPr/>
          </p:nvGrpSpPr>
          <p:grpSpPr bwMode="auto">
            <a:xfrm>
              <a:off x="4206" y="2139"/>
              <a:ext cx="85" cy="165"/>
              <a:chOff x="4206" y="2139"/>
              <a:chExt cx="85" cy="165"/>
            </a:xfrm>
          </p:grpSpPr>
          <p:sp>
            <p:nvSpPr>
              <p:cNvPr id="298396" name="Freeform 412"/>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397" name="Freeform 413"/>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401" name="Group 417"/>
            <p:cNvGrpSpPr>
              <a:grpSpLocks/>
            </p:cNvGrpSpPr>
            <p:nvPr/>
          </p:nvGrpSpPr>
          <p:grpSpPr bwMode="auto">
            <a:xfrm>
              <a:off x="3440" y="1427"/>
              <a:ext cx="773" cy="851"/>
              <a:chOff x="3440" y="1427"/>
              <a:chExt cx="773" cy="851"/>
            </a:xfrm>
          </p:grpSpPr>
          <p:sp>
            <p:nvSpPr>
              <p:cNvPr id="298399" name="Freeform 415"/>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400" name="Freeform 416"/>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404" name="Group 420"/>
            <p:cNvGrpSpPr>
              <a:grpSpLocks/>
            </p:cNvGrpSpPr>
            <p:nvPr/>
          </p:nvGrpSpPr>
          <p:grpSpPr bwMode="auto">
            <a:xfrm>
              <a:off x="4176" y="2130"/>
              <a:ext cx="52" cy="52"/>
              <a:chOff x="4176" y="2130"/>
              <a:chExt cx="52" cy="52"/>
            </a:xfrm>
          </p:grpSpPr>
          <p:sp>
            <p:nvSpPr>
              <p:cNvPr id="298402" name="Freeform 418"/>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rgbClr val="FFFFFF"/>
              </a:solidFill>
              <a:ln w="0">
                <a:solidFill>
                  <a:srgbClr val="000000"/>
                </a:solidFill>
                <a:prstDash val="solid"/>
                <a:round/>
                <a:headEnd/>
                <a:tailEnd/>
              </a:ln>
            </p:spPr>
            <p:txBody>
              <a:bodyPr/>
              <a:lstStyle/>
              <a:p>
                <a:endParaRPr lang="en-GB"/>
              </a:p>
            </p:txBody>
          </p:sp>
          <p:sp>
            <p:nvSpPr>
              <p:cNvPr id="298403" name="Freeform 419"/>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407" name="Group 423"/>
            <p:cNvGrpSpPr>
              <a:grpSpLocks/>
            </p:cNvGrpSpPr>
            <p:nvPr/>
          </p:nvGrpSpPr>
          <p:grpSpPr bwMode="auto">
            <a:xfrm>
              <a:off x="4048" y="2108"/>
              <a:ext cx="52" cy="52"/>
              <a:chOff x="4048" y="2108"/>
              <a:chExt cx="52" cy="52"/>
            </a:xfrm>
          </p:grpSpPr>
          <p:sp>
            <p:nvSpPr>
              <p:cNvPr id="298405" name="Freeform 421"/>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rgbClr val="FFFFFF"/>
              </a:solidFill>
              <a:ln w="0">
                <a:solidFill>
                  <a:srgbClr val="000000"/>
                </a:solidFill>
                <a:prstDash val="solid"/>
                <a:round/>
                <a:headEnd/>
                <a:tailEnd/>
              </a:ln>
            </p:spPr>
            <p:txBody>
              <a:bodyPr/>
              <a:lstStyle/>
              <a:p>
                <a:endParaRPr lang="en-GB"/>
              </a:p>
            </p:txBody>
          </p:sp>
          <p:sp>
            <p:nvSpPr>
              <p:cNvPr id="298406" name="Freeform 422"/>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410" name="Group 426"/>
            <p:cNvGrpSpPr>
              <a:grpSpLocks/>
            </p:cNvGrpSpPr>
            <p:nvPr/>
          </p:nvGrpSpPr>
          <p:grpSpPr bwMode="auto">
            <a:xfrm>
              <a:off x="3954" y="2075"/>
              <a:ext cx="53" cy="52"/>
              <a:chOff x="3954" y="2075"/>
              <a:chExt cx="53" cy="52"/>
            </a:xfrm>
          </p:grpSpPr>
          <p:sp>
            <p:nvSpPr>
              <p:cNvPr id="298408" name="Freeform 424"/>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rgbClr val="FFFFFF"/>
              </a:solidFill>
              <a:ln w="0">
                <a:solidFill>
                  <a:srgbClr val="000000"/>
                </a:solidFill>
                <a:prstDash val="solid"/>
                <a:round/>
                <a:headEnd/>
                <a:tailEnd/>
              </a:ln>
            </p:spPr>
            <p:txBody>
              <a:bodyPr/>
              <a:lstStyle/>
              <a:p>
                <a:endParaRPr lang="en-GB"/>
              </a:p>
            </p:txBody>
          </p:sp>
          <p:sp>
            <p:nvSpPr>
              <p:cNvPr id="298409" name="Freeform 425"/>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413" name="Group 429"/>
            <p:cNvGrpSpPr>
              <a:grpSpLocks/>
            </p:cNvGrpSpPr>
            <p:nvPr/>
          </p:nvGrpSpPr>
          <p:grpSpPr bwMode="auto">
            <a:xfrm>
              <a:off x="3816" y="2004"/>
              <a:ext cx="52" cy="52"/>
              <a:chOff x="3816" y="2004"/>
              <a:chExt cx="52" cy="52"/>
            </a:xfrm>
          </p:grpSpPr>
          <p:sp>
            <p:nvSpPr>
              <p:cNvPr id="298411" name="Freeform 427"/>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rgbClr val="FFFFFF"/>
              </a:solidFill>
              <a:ln w="0">
                <a:solidFill>
                  <a:srgbClr val="000000"/>
                </a:solidFill>
                <a:prstDash val="solid"/>
                <a:round/>
                <a:headEnd/>
                <a:tailEnd/>
              </a:ln>
            </p:spPr>
            <p:txBody>
              <a:bodyPr/>
              <a:lstStyle/>
              <a:p>
                <a:endParaRPr lang="en-GB"/>
              </a:p>
            </p:txBody>
          </p:sp>
          <p:sp>
            <p:nvSpPr>
              <p:cNvPr id="298412" name="Freeform 428"/>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noFill/>
              <a:ln w="1588" cap="rnd">
                <a:solidFill>
                  <a:srgbClr val="000000"/>
                </a:solidFill>
                <a:prstDash val="solid"/>
                <a:round/>
                <a:headEnd/>
                <a:tailEnd/>
              </a:ln>
            </p:spPr>
            <p:txBody>
              <a:bodyPr/>
              <a:lstStyle/>
              <a:p>
                <a:endParaRPr lang="en-GB"/>
              </a:p>
            </p:txBody>
          </p:sp>
        </p:grpSp>
        <p:grpSp>
          <p:nvGrpSpPr>
            <p:cNvPr id="298416" name="Group 432"/>
            <p:cNvGrpSpPr>
              <a:grpSpLocks/>
            </p:cNvGrpSpPr>
            <p:nvPr/>
          </p:nvGrpSpPr>
          <p:grpSpPr bwMode="auto">
            <a:xfrm>
              <a:off x="3679" y="1891"/>
              <a:ext cx="53" cy="52"/>
              <a:chOff x="3679" y="1891"/>
              <a:chExt cx="53" cy="52"/>
            </a:xfrm>
          </p:grpSpPr>
          <p:sp>
            <p:nvSpPr>
              <p:cNvPr id="298414" name="Freeform 430"/>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415" name="Freeform 431"/>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419" name="Group 435"/>
            <p:cNvGrpSpPr>
              <a:grpSpLocks/>
            </p:cNvGrpSpPr>
            <p:nvPr/>
          </p:nvGrpSpPr>
          <p:grpSpPr bwMode="auto">
            <a:xfrm>
              <a:off x="3528" y="1681"/>
              <a:ext cx="53" cy="52"/>
              <a:chOff x="3528" y="1681"/>
              <a:chExt cx="53" cy="52"/>
            </a:xfrm>
          </p:grpSpPr>
          <p:sp>
            <p:nvSpPr>
              <p:cNvPr id="298417" name="Freeform 433"/>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418" name="Freeform 434"/>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422" name="Group 438"/>
            <p:cNvGrpSpPr>
              <a:grpSpLocks/>
            </p:cNvGrpSpPr>
            <p:nvPr/>
          </p:nvGrpSpPr>
          <p:grpSpPr bwMode="auto">
            <a:xfrm>
              <a:off x="4312" y="2127"/>
              <a:ext cx="53" cy="52"/>
              <a:chOff x="4312" y="2127"/>
              <a:chExt cx="53" cy="52"/>
            </a:xfrm>
          </p:grpSpPr>
          <p:sp>
            <p:nvSpPr>
              <p:cNvPr id="298420" name="Freeform 436"/>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rgbClr val="FFFFFF"/>
              </a:solidFill>
              <a:ln w="0">
                <a:solidFill>
                  <a:srgbClr val="000000"/>
                </a:solidFill>
                <a:prstDash val="solid"/>
                <a:round/>
                <a:headEnd/>
                <a:tailEnd/>
              </a:ln>
            </p:spPr>
            <p:txBody>
              <a:bodyPr/>
              <a:lstStyle/>
              <a:p>
                <a:endParaRPr lang="en-GB"/>
              </a:p>
            </p:txBody>
          </p:sp>
          <p:sp>
            <p:nvSpPr>
              <p:cNvPr id="298421" name="Freeform 437"/>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425" name="Group 441"/>
            <p:cNvGrpSpPr>
              <a:grpSpLocks/>
            </p:cNvGrpSpPr>
            <p:nvPr/>
          </p:nvGrpSpPr>
          <p:grpSpPr bwMode="auto">
            <a:xfrm>
              <a:off x="3467" y="1511"/>
              <a:ext cx="61" cy="60"/>
              <a:chOff x="3467" y="1511"/>
              <a:chExt cx="61" cy="60"/>
            </a:xfrm>
          </p:grpSpPr>
          <p:sp>
            <p:nvSpPr>
              <p:cNvPr id="298423" name="Freeform 439"/>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solidFill>
                <a:srgbClr val="FFFFFF"/>
              </a:solidFill>
              <a:ln w="0">
                <a:solidFill>
                  <a:srgbClr val="000000"/>
                </a:solidFill>
                <a:prstDash val="solid"/>
                <a:round/>
                <a:headEnd/>
                <a:tailEnd/>
              </a:ln>
            </p:spPr>
            <p:txBody>
              <a:bodyPr/>
              <a:lstStyle/>
              <a:p>
                <a:endParaRPr lang="en-GB"/>
              </a:p>
            </p:txBody>
          </p:sp>
          <p:sp>
            <p:nvSpPr>
              <p:cNvPr id="298424" name="Freeform 440"/>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solidFill>
                  <a:srgbClr val="000000"/>
                </a:solidFill>
                <a:prstDash val="solid"/>
                <a:round/>
                <a:headEnd/>
                <a:tailEnd/>
              </a:ln>
            </p:spPr>
            <p:txBody>
              <a:bodyPr/>
              <a:lstStyle/>
              <a:p>
                <a:endParaRPr lang="en-GB"/>
              </a:p>
            </p:txBody>
          </p:sp>
        </p:grpSp>
        <p:grpSp>
          <p:nvGrpSpPr>
            <p:cNvPr id="298428" name="Group 444"/>
            <p:cNvGrpSpPr>
              <a:grpSpLocks/>
            </p:cNvGrpSpPr>
            <p:nvPr/>
          </p:nvGrpSpPr>
          <p:grpSpPr bwMode="auto">
            <a:xfrm>
              <a:off x="3360" y="498"/>
              <a:ext cx="1782" cy="1768"/>
              <a:chOff x="3360" y="498"/>
              <a:chExt cx="1782" cy="1768"/>
            </a:xfrm>
          </p:grpSpPr>
          <p:sp>
            <p:nvSpPr>
              <p:cNvPr id="298426" name="Freeform 442"/>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427" name="Freeform 443"/>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429" name="Freeform 445"/>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430" name="Freeform 446"/>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431" name="Freeform 447"/>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432" name="Freeform 448"/>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433" name="Freeform 449"/>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434" name="Freeform 450"/>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435" name="Freeform 451"/>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36" name="Freeform 452"/>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437" name="Freeform 453"/>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438" name="Freeform 454"/>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439" name="Freeform 455"/>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40" name="Freeform 456"/>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441" name="Freeform 457"/>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445" name="Group 461"/>
            <p:cNvGrpSpPr>
              <a:grpSpLocks/>
            </p:cNvGrpSpPr>
            <p:nvPr/>
          </p:nvGrpSpPr>
          <p:grpSpPr bwMode="auto">
            <a:xfrm>
              <a:off x="4200" y="1554"/>
              <a:ext cx="56" cy="129"/>
              <a:chOff x="4200" y="1554"/>
              <a:chExt cx="56" cy="129"/>
            </a:xfrm>
          </p:grpSpPr>
          <p:sp>
            <p:nvSpPr>
              <p:cNvPr id="298442" name="Freeform 458"/>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443" name="Freeform 459"/>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444" name="Freeform 460"/>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448" name="Group 464"/>
            <p:cNvGrpSpPr>
              <a:grpSpLocks/>
            </p:cNvGrpSpPr>
            <p:nvPr/>
          </p:nvGrpSpPr>
          <p:grpSpPr bwMode="auto">
            <a:xfrm>
              <a:off x="4143" y="1550"/>
              <a:ext cx="179" cy="143"/>
              <a:chOff x="4143" y="1550"/>
              <a:chExt cx="179" cy="143"/>
            </a:xfrm>
          </p:grpSpPr>
          <p:sp>
            <p:nvSpPr>
              <p:cNvPr id="298446" name="Freeform 462"/>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447" name="Freeform 463"/>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449" name="Freeform 465"/>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450" name="Freeform 466"/>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453" name="Group 469"/>
            <p:cNvGrpSpPr>
              <a:grpSpLocks/>
            </p:cNvGrpSpPr>
            <p:nvPr/>
          </p:nvGrpSpPr>
          <p:grpSpPr bwMode="auto">
            <a:xfrm>
              <a:off x="3360" y="498"/>
              <a:ext cx="1782" cy="1768"/>
              <a:chOff x="3360" y="498"/>
              <a:chExt cx="1782" cy="1768"/>
            </a:xfrm>
          </p:grpSpPr>
          <p:sp>
            <p:nvSpPr>
              <p:cNvPr id="298451" name="Freeform 467"/>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452" name="Freeform 468"/>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454" name="Freeform 470"/>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455" name="Freeform 471"/>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456" name="Freeform 472"/>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457" name="Freeform 473"/>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458" name="Freeform 474"/>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459" name="Freeform 475"/>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460" name="Freeform 476"/>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61" name="Freeform 477"/>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462" name="Freeform 478"/>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463" name="Freeform 479"/>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464" name="Freeform 480"/>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65" name="Freeform 481"/>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466" name="Freeform 482"/>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469" name="Group 485"/>
            <p:cNvGrpSpPr>
              <a:grpSpLocks/>
            </p:cNvGrpSpPr>
            <p:nvPr/>
          </p:nvGrpSpPr>
          <p:grpSpPr bwMode="auto">
            <a:xfrm>
              <a:off x="3360" y="498"/>
              <a:ext cx="1782" cy="1768"/>
              <a:chOff x="3360" y="498"/>
              <a:chExt cx="1782" cy="1768"/>
            </a:xfrm>
          </p:grpSpPr>
          <p:sp>
            <p:nvSpPr>
              <p:cNvPr id="298467" name="Freeform 483"/>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468" name="Freeform 484"/>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470" name="Freeform 486"/>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471" name="Freeform 487"/>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472" name="Freeform 488"/>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473" name="Freeform 489"/>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474" name="Freeform 490"/>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75" name="Freeform 491"/>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476" name="Freeform 492"/>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477" name="Freeform 493"/>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478" name="Freeform 494"/>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479" name="Freeform 495"/>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480" name="Freeform 496"/>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484" name="Group 500"/>
            <p:cNvGrpSpPr>
              <a:grpSpLocks/>
            </p:cNvGrpSpPr>
            <p:nvPr/>
          </p:nvGrpSpPr>
          <p:grpSpPr bwMode="auto">
            <a:xfrm>
              <a:off x="4200" y="1554"/>
              <a:ext cx="56" cy="129"/>
              <a:chOff x="4200" y="1554"/>
              <a:chExt cx="56" cy="129"/>
            </a:xfrm>
          </p:grpSpPr>
          <p:sp>
            <p:nvSpPr>
              <p:cNvPr id="298481" name="Freeform 497"/>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482" name="Freeform 498"/>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483" name="Freeform 499"/>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487" name="Group 503"/>
            <p:cNvGrpSpPr>
              <a:grpSpLocks/>
            </p:cNvGrpSpPr>
            <p:nvPr/>
          </p:nvGrpSpPr>
          <p:grpSpPr bwMode="auto">
            <a:xfrm>
              <a:off x="4143" y="1550"/>
              <a:ext cx="179" cy="143"/>
              <a:chOff x="4143" y="1550"/>
              <a:chExt cx="179" cy="143"/>
            </a:xfrm>
          </p:grpSpPr>
          <p:sp>
            <p:nvSpPr>
              <p:cNvPr id="298485" name="Freeform 501"/>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486" name="Freeform 502"/>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grpSp>
          <p:nvGrpSpPr>
            <p:cNvPr id="298491" name="Group 507"/>
            <p:cNvGrpSpPr>
              <a:grpSpLocks/>
            </p:cNvGrpSpPr>
            <p:nvPr/>
          </p:nvGrpSpPr>
          <p:grpSpPr bwMode="auto">
            <a:xfrm>
              <a:off x="4200" y="1554"/>
              <a:ext cx="56" cy="129"/>
              <a:chOff x="4200" y="1554"/>
              <a:chExt cx="56" cy="129"/>
            </a:xfrm>
          </p:grpSpPr>
          <p:sp>
            <p:nvSpPr>
              <p:cNvPr id="298488" name="Freeform 504"/>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489" name="Freeform 505"/>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490" name="Freeform 506"/>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494" name="Group 510"/>
            <p:cNvGrpSpPr>
              <a:grpSpLocks/>
            </p:cNvGrpSpPr>
            <p:nvPr/>
          </p:nvGrpSpPr>
          <p:grpSpPr bwMode="auto">
            <a:xfrm>
              <a:off x="4143" y="1550"/>
              <a:ext cx="179" cy="143"/>
              <a:chOff x="4143" y="1550"/>
              <a:chExt cx="179" cy="143"/>
            </a:xfrm>
          </p:grpSpPr>
          <p:sp>
            <p:nvSpPr>
              <p:cNvPr id="298492" name="Freeform 508"/>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493" name="Freeform 509"/>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495" name="Freeform 511"/>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496" name="Freeform 512"/>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499" name="Group 515"/>
            <p:cNvGrpSpPr>
              <a:grpSpLocks/>
            </p:cNvGrpSpPr>
            <p:nvPr/>
          </p:nvGrpSpPr>
          <p:grpSpPr bwMode="auto">
            <a:xfrm>
              <a:off x="4206" y="2139"/>
              <a:ext cx="85" cy="165"/>
              <a:chOff x="4206" y="2139"/>
              <a:chExt cx="85" cy="165"/>
            </a:xfrm>
          </p:grpSpPr>
          <p:sp>
            <p:nvSpPr>
              <p:cNvPr id="298497" name="Freeform 513"/>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498" name="Freeform 514"/>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502" name="Group 518"/>
            <p:cNvGrpSpPr>
              <a:grpSpLocks/>
            </p:cNvGrpSpPr>
            <p:nvPr/>
          </p:nvGrpSpPr>
          <p:grpSpPr bwMode="auto">
            <a:xfrm>
              <a:off x="3440" y="1427"/>
              <a:ext cx="773" cy="851"/>
              <a:chOff x="3440" y="1427"/>
              <a:chExt cx="773" cy="851"/>
            </a:xfrm>
          </p:grpSpPr>
          <p:sp>
            <p:nvSpPr>
              <p:cNvPr id="298500" name="Freeform 516"/>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501" name="Freeform 517"/>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505" name="Group 521"/>
            <p:cNvGrpSpPr>
              <a:grpSpLocks/>
            </p:cNvGrpSpPr>
            <p:nvPr/>
          </p:nvGrpSpPr>
          <p:grpSpPr bwMode="auto">
            <a:xfrm>
              <a:off x="4176" y="2130"/>
              <a:ext cx="52" cy="52"/>
              <a:chOff x="4176" y="2130"/>
              <a:chExt cx="52" cy="52"/>
            </a:xfrm>
          </p:grpSpPr>
          <p:sp>
            <p:nvSpPr>
              <p:cNvPr id="298503" name="Freeform 519"/>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rgbClr val="FFFFFF"/>
              </a:solidFill>
              <a:ln w="0">
                <a:solidFill>
                  <a:srgbClr val="000000"/>
                </a:solidFill>
                <a:prstDash val="solid"/>
                <a:round/>
                <a:headEnd/>
                <a:tailEnd/>
              </a:ln>
            </p:spPr>
            <p:txBody>
              <a:bodyPr/>
              <a:lstStyle/>
              <a:p>
                <a:endParaRPr lang="en-GB"/>
              </a:p>
            </p:txBody>
          </p:sp>
          <p:sp>
            <p:nvSpPr>
              <p:cNvPr id="298504" name="Freeform 520"/>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508" name="Group 524"/>
            <p:cNvGrpSpPr>
              <a:grpSpLocks/>
            </p:cNvGrpSpPr>
            <p:nvPr/>
          </p:nvGrpSpPr>
          <p:grpSpPr bwMode="auto">
            <a:xfrm>
              <a:off x="4048" y="2108"/>
              <a:ext cx="52" cy="52"/>
              <a:chOff x="4048" y="2108"/>
              <a:chExt cx="52" cy="52"/>
            </a:xfrm>
          </p:grpSpPr>
          <p:sp>
            <p:nvSpPr>
              <p:cNvPr id="298506" name="Freeform 522"/>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rgbClr val="FFFFFF"/>
              </a:solidFill>
              <a:ln w="0">
                <a:solidFill>
                  <a:srgbClr val="000000"/>
                </a:solidFill>
                <a:prstDash val="solid"/>
                <a:round/>
                <a:headEnd/>
                <a:tailEnd/>
              </a:ln>
            </p:spPr>
            <p:txBody>
              <a:bodyPr/>
              <a:lstStyle/>
              <a:p>
                <a:endParaRPr lang="en-GB"/>
              </a:p>
            </p:txBody>
          </p:sp>
          <p:sp>
            <p:nvSpPr>
              <p:cNvPr id="298507" name="Freeform 523"/>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11" name="Group 527"/>
            <p:cNvGrpSpPr>
              <a:grpSpLocks/>
            </p:cNvGrpSpPr>
            <p:nvPr/>
          </p:nvGrpSpPr>
          <p:grpSpPr bwMode="auto">
            <a:xfrm>
              <a:off x="3954" y="2075"/>
              <a:ext cx="53" cy="52"/>
              <a:chOff x="3954" y="2075"/>
              <a:chExt cx="53" cy="52"/>
            </a:xfrm>
          </p:grpSpPr>
          <p:sp>
            <p:nvSpPr>
              <p:cNvPr id="298509" name="Freeform 525"/>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rgbClr val="FFFFFF"/>
              </a:solidFill>
              <a:ln w="0">
                <a:solidFill>
                  <a:srgbClr val="000000"/>
                </a:solidFill>
                <a:prstDash val="solid"/>
                <a:round/>
                <a:headEnd/>
                <a:tailEnd/>
              </a:ln>
            </p:spPr>
            <p:txBody>
              <a:bodyPr/>
              <a:lstStyle/>
              <a:p>
                <a:endParaRPr lang="en-GB"/>
              </a:p>
            </p:txBody>
          </p:sp>
          <p:sp>
            <p:nvSpPr>
              <p:cNvPr id="298510" name="Freeform 526"/>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14" name="Group 530"/>
            <p:cNvGrpSpPr>
              <a:grpSpLocks/>
            </p:cNvGrpSpPr>
            <p:nvPr/>
          </p:nvGrpSpPr>
          <p:grpSpPr bwMode="auto">
            <a:xfrm>
              <a:off x="3816" y="2004"/>
              <a:ext cx="52" cy="52"/>
              <a:chOff x="3816" y="2004"/>
              <a:chExt cx="52" cy="52"/>
            </a:xfrm>
          </p:grpSpPr>
          <p:sp>
            <p:nvSpPr>
              <p:cNvPr id="298512" name="Freeform 528"/>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rgbClr val="FFFFFF"/>
              </a:solidFill>
              <a:ln w="0">
                <a:solidFill>
                  <a:srgbClr val="000000"/>
                </a:solidFill>
                <a:prstDash val="solid"/>
                <a:round/>
                <a:headEnd/>
                <a:tailEnd/>
              </a:ln>
            </p:spPr>
            <p:txBody>
              <a:bodyPr/>
              <a:lstStyle/>
              <a:p>
                <a:endParaRPr lang="en-GB"/>
              </a:p>
            </p:txBody>
          </p:sp>
          <p:sp>
            <p:nvSpPr>
              <p:cNvPr id="298513" name="Freeform 529"/>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noFill/>
              <a:ln w="1588" cap="rnd">
                <a:solidFill>
                  <a:srgbClr val="000000"/>
                </a:solidFill>
                <a:prstDash val="solid"/>
                <a:round/>
                <a:headEnd/>
                <a:tailEnd/>
              </a:ln>
            </p:spPr>
            <p:txBody>
              <a:bodyPr/>
              <a:lstStyle/>
              <a:p>
                <a:endParaRPr lang="en-GB"/>
              </a:p>
            </p:txBody>
          </p:sp>
        </p:grpSp>
        <p:grpSp>
          <p:nvGrpSpPr>
            <p:cNvPr id="298517" name="Group 533"/>
            <p:cNvGrpSpPr>
              <a:grpSpLocks/>
            </p:cNvGrpSpPr>
            <p:nvPr/>
          </p:nvGrpSpPr>
          <p:grpSpPr bwMode="auto">
            <a:xfrm>
              <a:off x="3679" y="1891"/>
              <a:ext cx="53" cy="52"/>
              <a:chOff x="3679" y="1891"/>
              <a:chExt cx="53" cy="52"/>
            </a:xfrm>
          </p:grpSpPr>
          <p:sp>
            <p:nvSpPr>
              <p:cNvPr id="298515" name="Freeform 531"/>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516" name="Freeform 532"/>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20" name="Group 536"/>
            <p:cNvGrpSpPr>
              <a:grpSpLocks/>
            </p:cNvGrpSpPr>
            <p:nvPr/>
          </p:nvGrpSpPr>
          <p:grpSpPr bwMode="auto">
            <a:xfrm>
              <a:off x="3528" y="1681"/>
              <a:ext cx="53" cy="52"/>
              <a:chOff x="3528" y="1681"/>
              <a:chExt cx="53" cy="52"/>
            </a:xfrm>
          </p:grpSpPr>
          <p:sp>
            <p:nvSpPr>
              <p:cNvPr id="298518" name="Freeform 534"/>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519" name="Freeform 535"/>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23" name="Group 539"/>
            <p:cNvGrpSpPr>
              <a:grpSpLocks/>
            </p:cNvGrpSpPr>
            <p:nvPr/>
          </p:nvGrpSpPr>
          <p:grpSpPr bwMode="auto">
            <a:xfrm>
              <a:off x="4312" y="2127"/>
              <a:ext cx="53" cy="52"/>
              <a:chOff x="4312" y="2127"/>
              <a:chExt cx="53" cy="52"/>
            </a:xfrm>
          </p:grpSpPr>
          <p:sp>
            <p:nvSpPr>
              <p:cNvPr id="298521" name="Freeform 537"/>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rgbClr val="FFFFFF"/>
              </a:solidFill>
              <a:ln w="0">
                <a:solidFill>
                  <a:srgbClr val="000000"/>
                </a:solidFill>
                <a:prstDash val="solid"/>
                <a:round/>
                <a:headEnd/>
                <a:tailEnd/>
              </a:ln>
            </p:spPr>
            <p:txBody>
              <a:bodyPr/>
              <a:lstStyle/>
              <a:p>
                <a:endParaRPr lang="en-GB"/>
              </a:p>
            </p:txBody>
          </p:sp>
          <p:sp>
            <p:nvSpPr>
              <p:cNvPr id="298522" name="Freeform 538"/>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526" name="Group 542"/>
            <p:cNvGrpSpPr>
              <a:grpSpLocks/>
            </p:cNvGrpSpPr>
            <p:nvPr/>
          </p:nvGrpSpPr>
          <p:grpSpPr bwMode="auto">
            <a:xfrm>
              <a:off x="3467" y="1511"/>
              <a:ext cx="61" cy="60"/>
              <a:chOff x="3467" y="1511"/>
              <a:chExt cx="61" cy="60"/>
            </a:xfrm>
          </p:grpSpPr>
          <p:sp>
            <p:nvSpPr>
              <p:cNvPr id="298524" name="Freeform 540"/>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solidFill>
                <a:srgbClr val="FFFFFF"/>
              </a:solidFill>
              <a:ln w="0">
                <a:solidFill>
                  <a:srgbClr val="000000"/>
                </a:solidFill>
                <a:prstDash val="solid"/>
                <a:round/>
                <a:headEnd/>
                <a:tailEnd/>
              </a:ln>
            </p:spPr>
            <p:txBody>
              <a:bodyPr/>
              <a:lstStyle/>
              <a:p>
                <a:endParaRPr lang="en-GB"/>
              </a:p>
            </p:txBody>
          </p:sp>
          <p:sp>
            <p:nvSpPr>
              <p:cNvPr id="298525" name="Freeform 541"/>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solidFill>
                  <a:srgbClr val="000000"/>
                </a:solidFill>
                <a:prstDash val="solid"/>
                <a:round/>
                <a:headEnd/>
                <a:tailEnd/>
              </a:ln>
            </p:spPr>
            <p:txBody>
              <a:bodyPr/>
              <a:lstStyle/>
              <a:p>
                <a:endParaRPr lang="en-GB"/>
              </a:p>
            </p:txBody>
          </p:sp>
        </p:grpSp>
        <p:sp>
          <p:nvSpPr>
            <p:cNvPr id="298527" name="Line 543"/>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528" name="Line 544"/>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531" name="Group 547"/>
            <p:cNvGrpSpPr>
              <a:grpSpLocks/>
            </p:cNvGrpSpPr>
            <p:nvPr/>
          </p:nvGrpSpPr>
          <p:grpSpPr bwMode="auto">
            <a:xfrm>
              <a:off x="4163" y="2231"/>
              <a:ext cx="63" cy="63"/>
              <a:chOff x="4163" y="2231"/>
              <a:chExt cx="63" cy="63"/>
            </a:xfrm>
          </p:grpSpPr>
          <p:sp>
            <p:nvSpPr>
              <p:cNvPr id="298529" name="Freeform 545"/>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530" name="Freeform 546"/>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532" name="Freeform 548"/>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grpSp>
          <p:nvGrpSpPr>
            <p:cNvPr id="298535" name="Group 551"/>
            <p:cNvGrpSpPr>
              <a:grpSpLocks/>
            </p:cNvGrpSpPr>
            <p:nvPr/>
          </p:nvGrpSpPr>
          <p:grpSpPr bwMode="auto">
            <a:xfrm>
              <a:off x="4163" y="2231"/>
              <a:ext cx="63" cy="63"/>
              <a:chOff x="4163" y="2231"/>
              <a:chExt cx="63" cy="63"/>
            </a:xfrm>
          </p:grpSpPr>
          <p:sp>
            <p:nvSpPr>
              <p:cNvPr id="298533" name="Freeform 549"/>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534" name="Freeform 550"/>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536" name="Freeform 552"/>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grpSp>
          <p:nvGrpSpPr>
            <p:cNvPr id="298540" name="Group 556"/>
            <p:cNvGrpSpPr>
              <a:grpSpLocks/>
            </p:cNvGrpSpPr>
            <p:nvPr/>
          </p:nvGrpSpPr>
          <p:grpSpPr bwMode="auto">
            <a:xfrm>
              <a:off x="4200" y="1554"/>
              <a:ext cx="56" cy="129"/>
              <a:chOff x="4200" y="1554"/>
              <a:chExt cx="56" cy="129"/>
            </a:xfrm>
          </p:grpSpPr>
          <p:sp>
            <p:nvSpPr>
              <p:cNvPr id="298537" name="Freeform 553"/>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538" name="Freeform 554"/>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539" name="Freeform 555"/>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543" name="Group 559"/>
            <p:cNvGrpSpPr>
              <a:grpSpLocks/>
            </p:cNvGrpSpPr>
            <p:nvPr/>
          </p:nvGrpSpPr>
          <p:grpSpPr bwMode="auto">
            <a:xfrm>
              <a:off x="4143" y="1550"/>
              <a:ext cx="179" cy="143"/>
              <a:chOff x="4143" y="1550"/>
              <a:chExt cx="179" cy="143"/>
            </a:xfrm>
          </p:grpSpPr>
          <p:sp>
            <p:nvSpPr>
              <p:cNvPr id="298541" name="Freeform 557"/>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542" name="Freeform 558"/>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544" name="Freeform 560"/>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545" name="Freeform 561"/>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548" name="Group 564"/>
            <p:cNvGrpSpPr>
              <a:grpSpLocks/>
            </p:cNvGrpSpPr>
            <p:nvPr/>
          </p:nvGrpSpPr>
          <p:grpSpPr bwMode="auto">
            <a:xfrm>
              <a:off x="4206" y="2139"/>
              <a:ext cx="85" cy="165"/>
              <a:chOff x="4206" y="2139"/>
              <a:chExt cx="85" cy="165"/>
            </a:xfrm>
          </p:grpSpPr>
          <p:sp>
            <p:nvSpPr>
              <p:cNvPr id="298546" name="Freeform 562"/>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547" name="Freeform 563"/>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551" name="Group 567"/>
            <p:cNvGrpSpPr>
              <a:grpSpLocks/>
            </p:cNvGrpSpPr>
            <p:nvPr/>
          </p:nvGrpSpPr>
          <p:grpSpPr bwMode="auto">
            <a:xfrm>
              <a:off x="3440" y="1427"/>
              <a:ext cx="773" cy="851"/>
              <a:chOff x="3440" y="1427"/>
              <a:chExt cx="773" cy="851"/>
            </a:xfrm>
          </p:grpSpPr>
          <p:sp>
            <p:nvSpPr>
              <p:cNvPr id="298549" name="Freeform 565"/>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550" name="Freeform 566"/>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554" name="Group 570"/>
            <p:cNvGrpSpPr>
              <a:grpSpLocks/>
            </p:cNvGrpSpPr>
            <p:nvPr/>
          </p:nvGrpSpPr>
          <p:grpSpPr bwMode="auto">
            <a:xfrm>
              <a:off x="4176" y="2130"/>
              <a:ext cx="52" cy="52"/>
              <a:chOff x="4176" y="2130"/>
              <a:chExt cx="52" cy="52"/>
            </a:xfrm>
          </p:grpSpPr>
          <p:sp>
            <p:nvSpPr>
              <p:cNvPr id="298552" name="Freeform 568"/>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rgbClr val="FFFFFF"/>
              </a:solidFill>
              <a:ln w="0">
                <a:solidFill>
                  <a:srgbClr val="000000"/>
                </a:solidFill>
                <a:prstDash val="solid"/>
                <a:round/>
                <a:headEnd/>
                <a:tailEnd/>
              </a:ln>
            </p:spPr>
            <p:txBody>
              <a:bodyPr/>
              <a:lstStyle/>
              <a:p>
                <a:endParaRPr lang="en-GB"/>
              </a:p>
            </p:txBody>
          </p:sp>
          <p:sp>
            <p:nvSpPr>
              <p:cNvPr id="298553" name="Freeform 569"/>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557" name="Group 573"/>
            <p:cNvGrpSpPr>
              <a:grpSpLocks/>
            </p:cNvGrpSpPr>
            <p:nvPr/>
          </p:nvGrpSpPr>
          <p:grpSpPr bwMode="auto">
            <a:xfrm>
              <a:off x="4048" y="2108"/>
              <a:ext cx="52" cy="52"/>
              <a:chOff x="4048" y="2108"/>
              <a:chExt cx="52" cy="52"/>
            </a:xfrm>
          </p:grpSpPr>
          <p:sp>
            <p:nvSpPr>
              <p:cNvPr id="298555" name="Freeform 571"/>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rgbClr val="FFFFFF"/>
              </a:solidFill>
              <a:ln w="0">
                <a:solidFill>
                  <a:srgbClr val="000000"/>
                </a:solidFill>
                <a:prstDash val="solid"/>
                <a:round/>
                <a:headEnd/>
                <a:tailEnd/>
              </a:ln>
            </p:spPr>
            <p:txBody>
              <a:bodyPr/>
              <a:lstStyle/>
              <a:p>
                <a:endParaRPr lang="en-GB"/>
              </a:p>
            </p:txBody>
          </p:sp>
          <p:sp>
            <p:nvSpPr>
              <p:cNvPr id="298556" name="Freeform 572"/>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60" name="Group 576"/>
            <p:cNvGrpSpPr>
              <a:grpSpLocks/>
            </p:cNvGrpSpPr>
            <p:nvPr/>
          </p:nvGrpSpPr>
          <p:grpSpPr bwMode="auto">
            <a:xfrm>
              <a:off x="3954" y="2075"/>
              <a:ext cx="53" cy="52"/>
              <a:chOff x="3954" y="2075"/>
              <a:chExt cx="53" cy="52"/>
            </a:xfrm>
          </p:grpSpPr>
          <p:sp>
            <p:nvSpPr>
              <p:cNvPr id="298558" name="Freeform 574"/>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rgbClr val="FFFFFF"/>
              </a:solidFill>
              <a:ln w="0">
                <a:solidFill>
                  <a:srgbClr val="000000"/>
                </a:solidFill>
                <a:prstDash val="solid"/>
                <a:round/>
                <a:headEnd/>
                <a:tailEnd/>
              </a:ln>
            </p:spPr>
            <p:txBody>
              <a:bodyPr/>
              <a:lstStyle/>
              <a:p>
                <a:endParaRPr lang="en-GB"/>
              </a:p>
            </p:txBody>
          </p:sp>
          <p:sp>
            <p:nvSpPr>
              <p:cNvPr id="298559" name="Freeform 575"/>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63" name="Group 579"/>
            <p:cNvGrpSpPr>
              <a:grpSpLocks/>
            </p:cNvGrpSpPr>
            <p:nvPr/>
          </p:nvGrpSpPr>
          <p:grpSpPr bwMode="auto">
            <a:xfrm>
              <a:off x="3816" y="2004"/>
              <a:ext cx="52" cy="52"/>
              <a:chOff x="3816" y="2004"/>
              <a:chExt cx="52" cy="52"/>
            </a:xfrm>
          </p:grpSpPr>
          <p:sp>
            <p:nvSpPr>
              <p:cNvPr id="298561" name="Freeform 577"/>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rgbClr val="FFFFFF"/>
              </a:solidFill>
              <a:ln w="0">
                <a:solidFill>
                  <a:srgbClr val="000000"/>
                </a:solidFill>
                <a:prstDash val="solid"/>
                <a:round/>
                <a:headEnd/>
                <a:tailEnd/>
              </a:ln>
            </p:spPr>
            <p:txBody>
              <a:bodyPr/>
              <a:lstStyle/>
              <a:p>
                <a:endParaRPr lang="en-GB"/>
              </a:p>
            </p:txBody>
          </p:sp>
          <p:sp>
            <p:nvSpPr>
              <p:cNvPr id="298562" name="Freeform 578"/>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noFill/>
              <a:ln w="1588" cap="rnd">
                <a:solidFill>
                  <a:srgbClr val="000000"/>
                </a:solidFill>
                <a:prstDash val="solid"/>
                <a:round/>
                <a:headEnd/>
                <a:tailEnd/>
              </a:ln>
            </p:spPr>
            <p:txBody>
              <a:bodyPr/>
              <a:lstStyle/>
              <a:p>
                <a:endParaRPr lang="en-GB"/>
              </a:p>
            </p:txBody>
          </p:sp>
        </p:grpSp>
        <p:grpSp>
          <p:nvGrpSpPr>
            <p:cNvPr id="298566" name="Group 582"/>
            <p:cNvGrpSpPr>
              <a:grpSpLocks/>
            </p:cNvGrpSpPr>
            <p:nvPr/>
          </p:nvGrpSpPr>
          <p:grpSpPr bwMode="auto">
            <a:xfrm>
              <a:off x="3679" y="1891"/>
              <a:ext cx="53" cy="52"/>
              <a:chOff x="3679" y="1891"/>
              <a:chExt cx="53" cy="52"/>
            </a:xfrm>
          </p:grpSpPr>
          <p:sp>
            <p:nvSpPr>
              <p:cNvPr id="298564" name="Freeform 580"/>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565" name="Freeform 581"/>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69" name="Group 585"/>
            <p:cNvGrpSpPr>
              <a:grpSpLocks/>
            </p:cNvGrpSpPr>
            <p:nvPr/>
          </p:nvGrpSpPr>
          <p:grpSpPr bwMode="auto">
            <a:xfrm>
              <a:off x="3528" y="1681"/>
              <a:ext cx="53" cy="52"/>
              <a:chOff x="3528" y="1681"/>
              <a:chExt cx="53" cy="52"/>
            </a:xfrm>
          </p:grpSpPr>
          <p:sp>
            <p:nvSpPr>
              <p:cNvPr id="298567" name="Freeform 583"/>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568" name="Freeform 584"/>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572" name="Group 588"/>
            <p:cNvGrpSpPr>
              <a:grpSpLocks/>
            </p:cNvGrpSpPr>
            <p:nvPr/>
          </p:nvGrpSpPr>
          <p:grpSpPr bwMode="auto">
            <a:xfrm>
              <a:off x="4312" y="2127"/>
              <a:ext cx="53" cy="52"/>
              <a:chOff x="4312" y="2127"/>
              <a:chExt cx="53" cy="52"/>
            </a:xfrm>
          </p:grpSpPr>
          <p:sp>
            <p:nvSpPr>
              <p:cNvPr id="298570" name="Freeform 586"/>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rgbClr val="FFFFFF"/>
              </a:solidFill>
              <a:ln w="0">
                <a:solidFill>
                  <a:srgbClr val="000000"/>
                </a:solidFill>
                <a:prstDash val="solid"/>
                <a:round/>
                <a:headEnd/>
                <a:tailEnd/>
              </a:ln>
            </p:spPr>
            <p:txBody>
              <a:bodyPr/>
              <a:lstStyle/>
              <a:p>
                <a:endParaRPr lang="en-GB"/>
              </a:p>
            </p:txBody>
          </p:sp>
          <p:sp>
            <p:nvSpPr>
              <p:cNvPr id="298571" name="Freeform 587"/>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575" name="Group 591"/>
            <p:cNvGrpSpPr>
              <a:grpSpLocks/>
            </p:cNvGrpSpPr>
            <p:nvPr/>
          </p:nvGrpSpPr>
          <p:grpSpPr bwMode="auto">
            <a:xfrm>
              <a:off x="3467" y="1511"/>
              <a:ext cx="61" cy="60"/>
              <a:chOff x="3467" y="1511"/>
              <a:chExt cx="61" cy="60"/>
            </a:xfrm>
          </p:grpSpPr>
          <p:sp>
            <p:nvSpPr>
              <p:cNvPr id="298573" name="Freeform 589"/>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solidFill>
                <a:srgbClr val="FFFFFF"/>
              </a:solidFill>
              <a:ln w="0">
                <a:solidFill>
                  <a:srgbClr val="000000"/>
                </a:solidFill>
                <a:prstDash val="solid"/>
                <a:round/>
                <a:headEnd/>
                <a:tailEnd/>
              </a:ln>
            </p:spPr>
            <p:txBody>
              <a:bodyPr/>
              <a:lstStyle/>
              <a:p>
                <a:endParaRPr lang="en-GB"/>
              </a:p>
            </p:txBody>
          </p:sp>
          <p:sp>
            <p:nvSpPr>
              <p:cNvPr id="298574" name="Freeform 590"/>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solidFill>
                  <a:srgbClr val="000000"/>
                </a:solidFill>
                <a:prstDash val="solid"/>
                <a:round/>
                <a:headEnd/>
                <a:tailEnd/>
              </a:ln>
            </p:spPr>
            <p:txBody>
              <a:bodyPr/>
              <a:lstStyle/>
              <a:p>
                <a:endParaRPr lang="en-GB"/>
              </a:p>
            </p:txBody>
          </p:sp>
        </p:grpSp>
        <p:sp>
          <p:nvSpPr>
            <p:cNvPr id="298576" name="Line 592"/>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577" name="Line 593"/>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580" name="Group 596"/>
            <p:cNvGrpSpPr>
              <a:grpSpLocks/>
            </p:cNvGrpSpPr>
            <p:nvPr/>
          </p:nvGrpSpPr>
          <p:grpSpPr bwMode="auto">
            <a:xfrm>
              <a:off x="4163" y="2231"/>
              <a:ext cx="63" cy="63"/>
              <a:chOff x="4163" y="2231"/>
              <a:chExt cx="63" cy="63"/>
            </a:xfrm>
          </p:grpSpPr>
          <p:sp>
            <p:nvSpPr>
              <p:cNvPr id="298578" name="Freeform 594"/>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579" name="Freeform 595"/>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581" name="Freeform 597"/>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sp>
          <p:nvSpPr>
            <p:cNvPr id="298582" name="Line 598"/>
            <p:cNvSpPr>
              <a:spLocks noChangeShapeType="1"/>
            </p:cNvSpPr>
            <p:nvPr/>
          </p:nvSpPr>
          <p:spPr bwMode="auto">
            <a:xfrm flipV="1">
              <a:off x="3963" y="2242"/>
              <a:ext cx="206" cy="214"/>
            </a:xfrm>
            <a:prstGeom prst="line">
              <a:avLst/>
            </a:prstGeom>
            <a:noFill/>
            <a:ln w="9525" cap="rnd">
              <a:solidFill>
                <a:srgbClr val="000000"/>
              </a:solidFill>
              <a:round/>
              <a:headEnd/>
              <a:tailEnd/>
            </a:ln>
          </p:spPr>
          <p:txBody>
            <a:bodyPr/>
            <a:lstStyle/>
            <a:p>
              <a:endParaRPr lang="en-GB"/>
            </a:p>
          </p:txBody>
        </p:sp>
        <p:sp>
          <p:nvSpPr>
            <p:cNvPr id="298583" name="Line 599"/>
            <p:cNvSpPr>
              <a:spLocks noChangeShapeType="1"/>
            </p:cNvSpPr>
            <p:nvPr/>
          </p:nvSpPr>
          <p:spPr bwMode="auto">
            <a:xfrm flipV="1">
              <a:off x="4005" y="2285"/>
              <a:ext cx="207" cy="214"/>
            </a:xfrm>
            <a:prstGeom prst="line">
              <a:avLst/>
            </a:prstGeom>
            <a:noFill/>
            <a:ln w="9525" cap="rnd">
              <a:solidFill>
                <a:srgbClr val="000000"/>
              </a:solidFill>
              <a:round/>
              <a:headEnd/>
              <a:tailEnd/>
            </a:ln>
          </p:spPr>
          <p:txBody>
            <a:bodyPr/>
            <a:lstStyle/>
            <a:p>
              <a:endParaRPr lang="en-GB"/>
            </a:p>
          </p:txBody>
        </p:sp>
        <p:grpSp>
          <p:nvGrpSpPr>
            <p:cNvPr id="298586" name="Group 602"/>
            <p:cNvGrpSpPr>
              <a:grpSpLocks/>
            </p:cNvGrpSpPr>
            <p:nvPr/>
          </p:nvGrpSpPr>
          <p:grpSpPr bwMode="auto">
            <a:xfrm>
              <a:off x="4163" y="2231"/>
              <a:ext cx="63" cy="63"/>
              <a:chOff x="4163" y="2231"/>
              <a:chExt cx="63" cy="63"/>
            </a:xfrm>
          </p:grpSpPr>
          <p:sp>
            <p:nvSpPr>
              <p:cNvPr id="298584" name="Freeform 600"/>
              <p:cNvSpPr>
                <a:spLocks/>
              </p:cNvSpPr>
              <p:nvPr/>
            </p:nvSpPr>
            <p:spPr bwMode="auto">
              <a:xfrm>
                <a:off x="4163" y="2231"/>
                <a:ext cx="63" cy="63"/>
              </a:xfrm>
              <a:custGeom>
                <a:avLst/>
                <a:gdLst/>
                <a:ahLst/>
                <a:cxnLst>
                  <a:cxn ang="0">
                    <a:pos x="45" y="49"/>
                  </a:cxn>
                  <a:cxn ang="0">
                    <a:pos x="49" y="217"/>
                  </a:cxn>
                  <a:cxn ang="0">
                    <a:pos x="217" y="214"/>
                  </a:cxn>
                  <a:cxn ang="0">
                    <a:pos x="213" y="46"/>
                  </a:cxn>
                  <a:cxn ang="0">
                    <a:pos x="45" y="49"/>
                  </a:cxn>
                </a:cxnLst>
                <a:rect l="0" t="0" r="r" b="b"/>
                <a:pathLst>
                  <a:path w="262" h="263">
                    <a:moveTo>
                      <a:pt x="45" y="49"/>
                    </a:moveTo>
                    <a:cubicBezTo>
                      <a:pt x="0" y="97"/>
                      <a:pt x="1" y="172"/>
                      <a:pt x="49" y="217"/>
                    </a:cubicBezTo>
                    <a:cubicBezTo>
                      <a:pt x="96" y="263"/>
                      <a:pt x="171" y="261"/>
                      <a:pt x="217" y="214"/>
                    </a:cubicBezTo>
                    <a:cubicBezTo>
                      <a:pt x="262" y="166"/>
                      <a:pt x="260" y="91"/>
                      <a:pt x="213" y="46"/>
                    </a:cubicBezTo>
                    <a:cubicBezTo>
                      <a:pt x="166" y="0"/>
                      <a:pt x="91" y="2"/>
                      <a:pt x="45" y="49"/>
                    </a:cubicBezTo>
                  </a:path>
                </a:pathLst>
              </a:custGeom>
              <a:solidFill>
                <a:srgbClr val="FFFFFF"/>
              </a:solidFill>
              <a:ln w="0">
                <a:solidFill>
                  <a:srgbClr val="000000"/>
                </a:solidFill>
                <a:prstDash val="solid"/>
                <a:round/>
                <a:headEnd/>
                <a:tailEnd/>
              </a:ln>
            </p:spPr>
            <p:txBody>
              <a:bodyPr/>
              <a:lstStyle/>
              <a:p>
                <a:endParaRPr lang="en-GB"/>
              </a:p>
            </p:txBody>
          </p:sp>
          <p:sp>
            <p:nvSpPr>
              <p:cNvPr id="298585" name="Freeform 601"/>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1588" cap="rnd">
                <a:solidFill>
                  <a:srgbClr val="000000"/>
                </a:solidFill>
                <a:prstDash val="solid"/>
                <a:round/>
                <a:headEnd/>
                <a:tailEnd/>
              </a:ln>
            </p:spPr>
            <p:txBody>
              <a:bodyPr/>
              <a:lstStyle/>
              <a:p>
                <a:endParaRPr lang="en-GB"/>
              </a:p>
            </p:txBody>
          </p:sp>
        </p:grpSp>
        <p:sp>
          <p:nvSpPr>
            <p:cNvPr id="298587" name="Freeform 603"/>
            <p:cNvSpPr>
              <a:spLocks/>
            </p:cNvSpPr>
            <p:nvPr/>
          </p:nvSpPr>
          <p:spPr bwMode="auto">
            <a:xfrm>
              <a:off x="4163" y="2231"/>
              <a:ext cx="63" cy="63"/>
            </a:xfrm>
            <a:custGeom>
              <a:avLst/>
              <a:gdLst/>
              <a:ahLst/>
              <a:cxnLst>
                <a:cxn ang="0">
                  <a:pos x="11" y="12"/>
                </a:cxn>
                <a:cxn ang="0">
                  <a:pos x="12" y="52"/>
                </a:cxn>
                <a:cxn ang="0">
                  <a:pos x="52" y="52"/>
                </a:cxn>
                <a:cxn ang="0">
                  <a:pos x="52" y="11"/>
                </a:cxn>
                <a:cxn ang="0">
                  <a:pos x="11" y="12"/>
                </a:cxn>
              </a:cxnLst>
              <a:rect l="0" t="0" r="r" b="b"/>
              <a:pathLst>
                <a:path w="63" h="63">
                  <a:moveTo>
                    <a:pt x="11" y="12"/>
                  </a:moveTo>
                  <a:cubicBezTo>
                    <a:pt x="0" y="23"/>
                    <a:pt x="1" y="41"/>
                    <a:pt x="12" y="52"/>
                  </a:cubicBezTo>
                  <a:cubicBezTo>
                    <a:pt x="23" y="63"/>
                    <a:pt x="41" y="63"/>
                    <a:pt x="52" y="52"/>
                  </a:cubicBezTo>
                  <a:cubicBezTo>
                    <a:pt x="63" y="40"/>
                    <a:pt x="63" y="22"/>
                    <a:pt x="52" y="11"/>
                  </a:cubicBezTo>
                  <a:cubicBezTo>
                    <a:pt x="40" y="0"/>
                    <a:pt x="22" y="1"/>
                    <a:pt x="11" y="12"/>
                  </a:cubicBezTo>
                </a:path>
              </a:pathLst>
            </a:custGeom>
            <a:noFill/>
            <a:ln w="9525" cap="rnd">
              <a:solidFill>
                <a:srgbClr val="000000"/>
              </a:solidFill>
              <a:prstDash val="solid"/>
              <a:round/>
              <a:headEnd/>
              <a:tailEnd/>
            </a:ln>
          </p:spPr>
          <p:txBody>
            <a:bodyPr/>
            <a:lstStyle/>
            <a:p>
              <a:endParaRPr lang="en-GB"/>
            </a:p>
          </p:txBody>
        </p:sp>
        <p:grpSp>
          <p:nvGrpSpPr>
            <p:cNvPr id="298590" name="Group 606"/>
            <p:cNvGrpSpPr>
              <a:grpSpLocks/>
            </p:cNvGrpSpPr>
            <p:nvPr/>
          </p:nvGrpSpPr>
          <p:grpSpPr bwMode="auto">
            <a:xfrm>
              <a:off x="3360" y="498"/>
              <a:ext cx="1782" cy="1768"/>
              <a:chOff x="3360" y="498"/>
              <a:chExt cx="1782" cy="1768"/>
            </a:xfrm>
          </p:grpSpPr>
          <p:sp>
            <p:nvSpPr>
              <p:cNvPr id="298588" name="Freeform 604"/>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589" name="Freeform 605"/>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591" name="Freeform 607"/>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592" name="Freeform 608"/>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593" name="Freeform 609"/>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594" name="Freeform 610"/>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595" name="Freeform 611"/>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596" name="Freeform 612"/>
            <p:cNvSpPr>
              <a:spLocks/>
            </p:cNvSpPr>
            <p:nvPr/>
          </p:nvSpPr>
          <p:spPr bwMode="auto">
            <a:xfrm>
              <a:off x="3731" y="1409"/>
              <a:ext cx="499" cy="526"/>
            </a:xfrm>
            <a:custGeom>
              <a:avLst/>
              <a:gdLst/>
              <a:ahLst/>
              <a:cxnLst>
                <a:cxn ang="0">
                  <a:pos x="467" y="0"/>
                </a:cxn>
                <a:cxn ang="0">
                  <a:pos x="0" y="497"/>
                </a:cxn>
                <a:cxn ang="0">
                  <a:pos x="32" y="526"/>
                </a:cxn>
                <a:cxn ang="0">
                  <a:pos x="499" y="28"/>
                </a:cxn>
                <a:cxn ang="0">
                  <a:pos x="467" y="0"/>
                </a:cxn>
              </a:cxnLst>
              <a:rect l="0" t="0" r="r" b="b"/>
              <a:pathLst>
                <a:path w="499" h="526">
                  <a:moveTo>
                    <a:pt x="467" y="0"/>
                  </a:moveTo>
                  <a:lnTo>
                    <a:pt x="0" y="497"/>
                  </a:lnTo>
                  <a:lnTo>
                    <a:pt x="32" y="526"/>
                  </a:lnTo>
                  <a:lnTo>
                    <a:pt x="499" y="28"/>
                  </a:lnTo>
                  <a:lnTo>
                    <a:pt x="467" y="0"/>
                  </a:lnTo>
                  <a:close/>
                </a:path>
              </a:pathLst>
            </a:custGeom>
            <a:solidFill>
              <a:srgbClr val="FFFFFF"/>
            </a:solidFill>
            <a:ln w="9525">
              <a:noFill/>
              <a:round/>
              <a:headEnd/>
              <a:tailEnd/>
            </a:ln>
          </p:spPr>
          <p:txBody>
            <a:bodyPr/>
            <a:lstStyle/>
            <a:p>
              <a:endParaRPr lang="en-GB"/>
            </a:p>
          </p:txBody>
        </p:sp>
        <p:sp>
          <p:nvSpPr>
            <p:cNvPr id="298597" name="Freeform 613"/>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598" name="Freeform 614"/>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599" name="Freeform 615"/>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600" name="Freeform 616"/>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601" name="Freeform 617"/>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602" name="Freeform 618"/>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03" name="Freeform 619"/>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604" name="Freeform 620"/>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608" name="Group 624"/>
            <p:cNvGrpSpPr>
              <a:grpSpLocks/>
            </p:cNvGrpSpPr>
            <p:nvPr/>
          </p:nvGrpSpPr>
          <p:grpSpPr bwMode="auto">
            <a:xfrm>
              <a:off x="4200" y="1554"/>
              <a:ext cx="56" cy="129"/>
              <a:chOff x="4200" y="1554"/>
              <a:chExt cx="56" cy="129"/>
            </a:xfrm>
          </p:grpSpPr>
          <p:sp>
            <p:nvSpPr>
              <p:cNvPr id="298605" name="Freeform 621"/>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606" name="Freeform 622"/>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607" name="Freeform 623"/>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611" name="Group 627"/>
            <p:cNvGrpSpPr>
              <a:grpSpLocks/>
            </p:cNvGrpSpPr>
            <p:nvPr/>
          </p:nvGrpSpPr>
          <p:grpSpPr bwMode="auto">
            <a:xfrm>
              <a:off x="4143" y="1550"/>
              <a:ext cx="179" cy="143"/>
              <a:chOff x="4143" y="1550"/>
              <a:chExt cx="179" cy="143"/>
            </a:xfrm>
          </p:grpSpPr>
          <p:sp>
            <p:nvSpPr>
              <p:cNvPr id="298609" name="Freeform 625"/>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610" name="Freeform 626"/>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612" name="Freeform 628"/>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613" name="Freeform 629"/>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616" name="Group 632"/>
            <p:cNvGrpSpPr>
              <a:grpSpLocks/>
            </p:cNvGrpSpPr>
            <p:nvPr/>
          </p:nvGrpSpPr>
          <p:grpSpPr bwMode="auto">
            <a:xfrm>
              <a:off x="4206" y="2139"/>
              <a:ext cx="85" cy="165"/>
              <a:chOff x="4206" y="2139"/>
              <a:chExt cx="85" cy="165"/>
            </a:xfrm>
          </p:grpSpPr>
          <p:sp>
            <p:nvSpPr>
              <p:cNvPr id="298614" name="Freeform 630"/>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615" name="Freeform 631"/>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619" name="Group 635"/>
            <p:cNvGrpSpPr>
              <a:grpSpLocks/>
            </p:cNvGrpSpPr>
            <p:nvPr/>
          </p:nvGrpSpPr>
          <p:grpSpPr bwMode="auto">
            <a:xfrm>
              <a:off x="3440" y="1427"/>
              <a:ext cx="773" cy="851"/>
              <a:chOff x="3440" y="1427"/>
              <a:chExt cx="773" cy="851"/>
            </a:xfrm>
          </p:grpSpPr>
          <p:sp>
            <p:nvSpPr>
              <p:cNvPr id="298617" name="Freeform 633"/>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618" name="Freeform 634"/>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622" name="Group 638"/>
            <p:cNvGrpSpPr>
              <a:grpSpLocks/>
            </p:cNvGrpSpPr>
            <p:nvPr/>
          </p:nvGrpSpPr>
          <p:grpSpPr bwMode="auto">
            <a:xfrm>
              <a:off x="4176" y="2130"/>
              <a:ext cx="52" cy="52"/>
              <a:chOff x="4176" y="2130"/>
              <a:chExt cx="52" cy="52"/>
            </a:xfrm>
          </p:grpSpPr>
          <p:sp>
            <p:nvSpPr>
              <p:cNvPr id="298620" name="Freeform 636"/>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rgbClr val="FFFFFF"/>
              </a:solidFill>
              <a:ln w="0">
                <a:solidFill>
                  <a:srgbClr val="000000"/>
                </a:solidFill>
                <a:prstDash val="solid"/>
                <a:round/>
                <a:headEnd/>
                <a:tailEnd/>
              </a:ln>
            </p:spPr>
            <p:txBody>
              <a:bodyPr/>
              <a:lstStyle/>
              <a:p>
                <a:endParaRPr lang="en-GB"/>
              </a:p>
            </p:txBody>
          </p:sp>
          <p:sp>
            <p:nvSpPr>
              <p:cNvPr id="298621" name="Freeform 637"/>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625" name="Group 641"/>
            <p:cNvGrpSpPr>
              <a:grpSpLocks/>
            </p:cNvGrpSpPr>
            <p:nvPr/>
          </p:nvGrpSpPr>
          <p:grpSpPr bwMode="auto">
            <a:xfrm>
              <a:off x="4048" y="2108"/>
              <a:ext cx="52" cy="52"/>
              <a:chOff x="4048" y="2108"/>
              <a:chExt cx="52" cy="52"/>
            </a:xfrm>
          </p:grpSpPr>
          <p:sp>
            <p:nvSpPr>
              <p:cNvPr id="298623" name="Freeform 639"/>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rgbClr val="FFFFFF"/>
              </a:solidFill>
              <a:ln w="0">
                <a:solidFill>
                  <a:srgbClr val="000000"/>
                </a:solidFill>
                <a:prstDash val="solid"/>
                <a:round/>
                <a:headEnd/>
                <a:tailEnd/>
              </a:ln>
            </p:spPr>
            <p:txBody>
              <a:bodyPr/>
              <a:lstStyle/>
              <a:p>
                <a:endParaRPr lang="en-GB"/>
              </a:p>
            </p:txBody>
          </p:sp>
          <p:sp>
            <p:nvSpPr>
              <p:cNvPr id="298624" name="Freeform 640"/>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628" name="Group 644"/>
            <p:cNvGrpSpPr>
              <a:grpSpLocks/>
            </p:cNvGrpSpPr>
            <p:nvPr/>
          </p:nvGrpSpPr>
          <p:grpSpPr bwMode="auto">
            <a:xfrm>
              <a:off x="3954" y="2075"/>
              <a:ext cx="53" cy="52"/>
              <a:chOff x="3954" y="2075"/>
              <a:chExt cx="53" cy="52"/>
            </a:xfrm>
          </p:grpSpPr>
          <p:sp>
            <p:nvSpPr>
              <p:cNvPr id="298626" name="Freeform 642"/>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rgbClr val="FFFFFF"/>
              </a:solidFill>
              <a:ln w="0">
                <a:solidFill>
                  <a:srgbClr val="000000"/>
                </a:solidFill>
                <a:prstDash val="solid"/>
                <a:round/>
                <a:headEnd/>
                <a:tailEnd/>
              </a:ln>
            </p:spPr>
            <p:txBody>
              <a:bodyPr/>
              <a:lstStyle/>
              <a:p>
                <a:endParaRPr lang="en-GB"/>
              </a:p>
            </p:txBody>
          </p:sp>
          <p:sp>
            <p:nvSpPr>
              <p:cNvPr id="298627" name="Freeform 643"/>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631" name="Group 647"/>
            <p:cNvGrpSpPr>
              <a:grpSpLocks/>
            </p:cNvGrpSpPr>
            <p:nvPr/>
          </p:nvGrpSpPr>
          <p:grpSpPr bwMode="auto">
            <a:xfrm>
              <a:off x="3816" y="2004"/>
              <a:ext cx="52" cy="52"/>
              <a:chOff x="3816" y="2004"/>
              <a:chExt cx="52" cy="52"/>
            </a:xfrm>
          </p:grpSpPr>
          <p:sp>
            <p:nvSpPr>
              <p:cNvPr id="298629" name="Freeform 645"/>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rgbClr val="FFFFFF"/>
              </a:solidFill>
              <a:ln w="0">
                <a:solidFill>
                  <a:srgbClr val="000000"/>
                </a:solidFill>
                <a:prstDash val="solid"/>
                <a:round/>
                <a:headEnd/>
                <a:tailEnd/>
              </a:ln>
            </p:spPr>
            <p:txBody>
              <a:bodyPr/>
              <a:lstStyle/>
              <a:p>
                <a:endParaRPr lang="en-GB"/>
              </a:p>
            </p:txBody>
          </p:sp>
          <p:sp>
            <p:nvSpPr>
              <p:cNvPr id="298630" name="Freeform 646"/>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noFill/>
              <a:ln w="1588" cap="rnd">
                <a:solidFill>
                  <a:srgbClr val="000000"/>
                </a:solidFill>
                <a:prstDash val="solid"/>
                <a:round/>
                <a:headEnd/>
                <a:tailEnd/>
              </a:ln>
            </p:spPr>
            <p:txBody>
              <a:bodyPr/>
              <a:lstStyle/>
              <a:p>
                <a:endParaRPr lang="en-GB"/>
              </a:p>
            </p:txBody>
          </p:sp>
        </p:grpSp>
        <p:grpSp>
          <p:nvGrpSpPr>
            <p:cNvPr id="298634" name="Group 650"/>
            <p:cNvGrpSpPr>
              <a:grpSpLocks/>
            </p:cNvGrpSpPr>
            <p:nvPr/>
          </p:nvGrpSpPr>
          <p:grpSpPr bwMode="auto">
            <a:xfrm>
              <a:off x="3679" y="1891"/>
              <a:ext cx="53" cy="52"/>
              <a:chOff x="3679" y="1891"/>
              <a:chExt cx="53" cy="52"/>
            </a:xfrm>
          </p:grpSpPr>
          <p:sp>
            <p:nvSpPr>
              <p:cNvPr id="298632" name="Freeform 648"/>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633" name="Freeform 649"/>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637" name="Group 653"/>
            <p:cNvGrpSpPr>
              <a:grpSpLocks/>
            </p:cNvGrpSpPr>
            <p:nvPr/>
          </p:nvGrpSpPr>
          <p:grpSpPr bwMode="auto">
            <a:xfrm>
              <a:off x="3528" y="1681"/>
              <a:ext cx="53" cy="52"/>
              <a:chOff x="3528" y="1681"/>
              <a:chExt cx="53" cy="52"/>
            </a:xfrm>
          </p:grpSpPr>
          <p:sp>
            <p:nvSpPr>
              <p:cNvPr id="298635" name="Freeform 651"/>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solidFill>
                <a:srgbClr val="FFFFFF"/>
              </a:solidFill>
              <a:ln w="0">
                <a:solidFill>
                  <a:srgbClr val="000000"/>
                </a:solidFill>
                <a:prstDash val="solid"/>
                <a:round/>
                <a:headEnd/>
                <a:tailEnd/>
              </a:ln>
            </p:spPr>
            <p:txBody>
              <a:bodyPr/>
              <a:lstStyle/>
              <a:p>
                <a:endParaRPr lang="en-GB"/>
              </a:p>
            </p:txBody>
          </p:sp>
          <p:sp>
            <p:nvSpPr>
              <p:cNvPr id="298636" name="Freeform 652"/>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a:solidFill>
                  <a:srgbClr val="000000"/>
                </a:solidFill>
                <a:prstDash val="solid"/>
                <a:round/>
                <a:headEnd/>
                <a:tailEnd/>
              </a:ln>
            </p:spPr>
            <p:txBody>
              <a:bodyPr/>
              <a:lstStyle/>
              <a:p>
                <a:endParaRPr lang="en-GB"/>
              </a:p>
            </p:txBody>
          </p:sp>
        </p:grpSp>
        <p:grpSp>
          <p:nvGrpSpPr>
            <p:cNvPr id="298640" name="Group 656"/>
            <p:cNvGrpSpPr>
              <a:grpSpLocks/>
            </p:cNvGrpSpPr>
            <p:nvPr/>
          </p:nvGrpSpPr>
          <p:grpSpPr bwMode="auto">
            <a:xfrm>
              <a:off x="4312" y="2127"/>
              <a:ext cx="53" cy="52"/>
              <a:chOff x="4312" y="2127"/>
              <a:chExt cx="53" cy="52"/>
            </a:xfrm>
          </p:grpSpPr>
          <p:sp>
            <p:nvSpPr>
              <p:cNvPr id="298638" name="Freeform 654"/>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rgbClr val="FFFFFF"/>
              </a:solidFill>
              <a:ln w="0">
                <a:solidFill>
                  <a:srgbClr val="000000"/>
                </a:solidFill>
                <a:prstDash val="solid"/>
                <a:round/>
                <a:headEnd/>
                <a:tailEnd/>
              </a:ln>
            </p:spPr>
            <p:txBody>
              <a:bodyPr/>
              <a:lstStyle/>
              <a:p>
                <a:endParaRPr lang="en-GB"/>
              </a:p>
            </p:txBody>
          </p:sp>
          <p:sp>
            <p:nvSpPr>
              <p:cNvPr id="298639" name="Freeform 655"/>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noFill/>
              <a:ln w="1588" cap="rnd">
                <a:solidFill>
                  <a:srgbClr val="000000"/>
                </a:solidFill>
                <a:prstDash val="solid"/>
                <a:round/>
                <a:headEnd/>
                <a:tailEnd/>
              </a:ln>
            </p:spPr>
            <p:txBody>
              <a:bodyPr/>
              <a:lstStyle/>
              <a:p>
                <a:endParaRPr lang="en-GB"/>
              </a:p>
            </p:txBody>
          </p:sp>
        </p:grpSp>
        <p:grpSp>
          <p:nvGrpSpPr>
            <p:cNvPr id="298643" name="Group 659"/>
            <p:cNvGrpSpPr>
              <a:grpSpLocks/>
            </p:cNvGrpSpPr>
            <p:nvPr/>
          </p:nvGrpSpPr>
          <p:grpSpPr bwMode="auto">
            <a:xfrm>
              <a:off x="3467" y="1511"/>
              <a:ext cx="61" cy="60"/>
              <a:chOff x="3467" y="1511"/>
              <a:chExt cx="61" cy="60"/>
            </a:xfrm>
          </p:grpSpPr>
          <p:sp>
            <p:nvSpPr>
              <p:cNvPr id="298641" name="Freeform 657"/>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solidFill>
                <a:srgbClr val="FFFFFF"/>
              </a:solidFill>
              <a:ln w="0">
                <a:solidFill>
                  <a:srgbClr val="000000"/>
                </a:solidFill>
                <a:prstDash val="solid"/>
                <a:round/>
                <a:headEnd/>
                <a:tailEnd/>
              </a:ln>
            </p:spPr>
            <p:txBody>
              <a:bodyPr/>
              <a:lstStyle/>
              <a:p>
                <a:endParaRPr lang="en-GB"/>
              </a:p>
            </p:txBody>
          </p:sp>
          <p:sp>
            <p:nvSpPr>
              <p:cNvPr id="298642" name="Freeform 658"/>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solidFill>
                  <a:srgbClr val="000000"/>
                </a:solidFill>
                <a:prstDash val="solid"/>
                <a:round/>
                <a:headEnd/>
                <a:tailEnd/>
              </a:ln>
            </p:spPr>
            <p:txBody>
              <a:bodyPr/>
              <a:lstStyle/>
              <a:p>
                <a:endParaRPr lang="en-GB"/>
              </a:p>
            </p:txBody>
          </p:sp>
        </p:grpSp>
        <p:grpSp>
          <p:nvGrpSpPr>
            <p:cNvPr id="298646" name="Group 662"/>
            <p:cNvGrpSpPr>
              <a:grpSpLocks/>
            </p:cNvGrpSpPr>
            <p:nvPr/>
          </p:nvGrpSpPr>
          <p:grpSpPr bwMode="auto">
            <a:xfrm>
              <a:off x="3360" y="498"/>
              <a:ext cx="1782" cy="1768"/>
              <a:chOff x="3360" y="498"/>
              <a:chExt cx="1782" cy="1768"/>
            </a:xfrm>
          </p:grpSpPr>
          <p:sp>
            <p:nvSpPr>
              <p:cNvPr id="298644" name="Freeform 660"/>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645" name="Freeform 661"/>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647" name="Freeform 663"/>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648" name="Freeform 664"/>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649" name="Freeform 665"/>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650" name="Freeform 666"/>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651" name="Freeform 667"/>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652" name="Freeform 668"/>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653" name="Freeform 669"/>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54" name="Freeform 670"/>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655" name="Freeform 671"/>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656" name="Freeform 672"/>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657" name="Freeform 673"/>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58" name="Freeform 674"/>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659" name="Freeform 675"/>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663" name="Group 679"/>
            <p:cNvGrpSpPr>
              <a:grpSpLocks/>
            </p:cNvGrpSpPr>
            <p:nvPr/>
          </p:nvGrpSpPr>
          <p:grpSpPr bwMode="auto">
            <a:xfrm>
              <a:off x="4200" y="1554"/>
              <a:ext cx="56" cy="129"/>
              <a:chOff x="4200" y="1554"/>
              <a:chExt cx="56" cy="129"/>
            </a:xfrm>
          </p:grpSpPr>
          <p:sp>
            <p:nvSpPr>
              <p:cNvPr id="298660" name="Freeform 676"/>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661" name="Freeform 677"/>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662" name="Freeform 678"/>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666" name="Group 682"/>
            <p:cNvGrpSpPr>
              <a:grpSpLocks/>
            </p:cNvGrpSpPr>
            <p:nvPr/>
          </p:nvGrpSpPr>
          <p:grpSpPr bwMode="auto">
            <a:xfrm>
              <a:off x="4143" y="1550"/>
              <a:ext cx="179" cy="143"/>
              <a:chOff x="4143" y="1550"/>
              <a:chExt cx="179" cy="143"/>
            </a:xfrm>
          </p:grpSpPr>
          <p:sp>
            <p:nvSpPr>
              <p:cNvPr id="298664" name="Freeform 680"/>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665" name="Freeform 681"/>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667" name="Freeform 683"/>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668" name="Freeform 684"/>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671" name="Group 687"/>
            <p:cNvGrpSpPr>
              <a:grpSpLocks/>
            </p:cNvGrpSpPr>
            <p:nvPr/>
          </p:nvGrpSpPr>
          <p:grpSpPr bwMode="auto">
            <a:xfrm>
              <a:off x="3360" y="498"/>
              <a:ext cx="1782" cy="1768"/>
              <a:chOff x="3360" y="498"/>
              <a:chExt cx="1782" cy="1768"/>
            </a:xfrm>
          </p:grpSpPr>
          <p:sp>
            <p:nvSpPr>
              <p:cNvPr id="298669" name="Freeform 685"/>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670" name="Freeform 686"/>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672" name="Freeform 688"/>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673" name="Freeform 689"/>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solidFill>
              <a:srgbClr val="FFFFFF"/>
            </a:solidFill>
            <a:ln w="9525">
              <a:noFill/>
              <a:round/>
              <a:headEnd/>
              <a:tailEnd/>
            </a:ln>
          </p:spPr>
          <p:txBody>
            <a:bodyPr/>
            <a:lstStyle/>
            <a:p>
              <a:endParaRPr lang="en-GB"/>
            </a:p>
          </p:txBody>
        </p:sp>
        <p:sp>
          <p:nvSpPr>
            <p:cNvPr id="298674" name="Freeform 690"/>
            <p:cNvSpPr>
              <a:spLocks/>
            </p:cNvSpPr>
            <p:nvPr/>
          </p:nvSpPr>
          <p:spPr bwMode="auto">
            <a:xfrm>
              <a:off x="3686" y="844"/>
              <a:ext cx="540" cy="511"/>
            </a:xfrm>
            <a:custGeom>
              <a:avLst/>
              <a:gdLst/>
              <a:ahLst/>
              <a:cxnLst>
                <a:cxn ang="0">
                  <a:pos x="0" y="31"/>
                </a:cxn>
                <a:cxn ang="0">
                  <a:pos x="511" y="511"/>
                </a:cxn>
                <a:cxn ang="0">
                  <a:pos x="540" y="481"/>
                </a:cxn>
                <a:cxn ang="0">
                  <a:pos x="28" y="0"/>
                </a:cxn>
                <a:cxn ang="0">
                  <a:pos x="0" y="31"/>
                </a:cxn>
              </a:cxnLst>
              <a:rect l="0" t="0" r="r" b="b"/>
              <a:pathLst>
                <a:path w="540" h="511">
                  <a:moveTo>
                    <a:pt x="0" y="31"/>
                  </a:moveTo>
                  <a:lnTo>
                    <a:pt x="511" y="511"/>
                  </a:lnTo>
                  <a:lnTo>
                    <a:pt x="540" y="481"/>
                  </a:lnTo>
                  <a:lnTo>
                    <a:pt x="28" y="0"/>
                  </a:lnTo>
                  <a:lnTo>
                    <a:pt x="0" y="31"/>
                  </a:lnTo>
                  <a:close/>
                </a:path>
              </a:pathLst>
            </a:custGeom>
            <a:noFill/>
            <a:ln w="9525" cap="rnd">
              <a:solidFill>
                <a:srgbClr val="000000"/>
              </a:solidFill>
              <a:prstDash val="solid"/>
              <a:round/>
              <a:headEnd/>
              <a:tailEnd/>
            </a:ln>
          </p:spPr>
          <p:txBody>
            <a:bodyPr/>
            <a:lstStyle/>
            <a:p>
              <a:endParaRPr lang="en-GB"/>
            </a:p>
          </p:txBody>
        </p:sp>
        <p:sp>
          <p:nvSpPr>
            <p:cNvPr id="298675" name="Freeform 691"/>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676" name="Freeform 692"/>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677" name="Freeform 693"/>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678" name="Freeform 694"/>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79" name="Freeform 695"/>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680" name="Freeform 696"/>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681" name="Freeform 697"/>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682" name="Freeform 698"/>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83" name="Freeform 699"/>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684" name="Freeform 700"/>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687" name="Group 703"/>
            <p:cNvGrpSpPr>
              <a:grpSpLocks/>
            </p:cNvGrpSpPr>
            <p:nvPr/>
          </p:nvGrpSpPr>
          <p:grpSpPr bwMode="auto">
            <a:xfrm>
              <a:off x="3360" y="498"/>
              <a:ext cx="1782" cy="1768"/>
              <a:chOff x="3360" y="498"/>
              <a:chExt cx="1782" cy="1768"/>
            </a:xfrm>
          </p:grpSpPr>
          <p:sp>
            <p:nvSpPr>
              <p:cNvPr id="298685" name="Freeform 701"/>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solidFill>
                <a:srgbClr val="FFFFFF"/>
              </a:solidFill>
              <a:ln w="0">
                <a:solidFill>
                  <a:srgbClr val="000000"/>
                </a:solidFill>
                <a:prstDash val="solid"/>
                <a:round/>
                <a:headEnd/>
                <a:tailEnd/>
              </a:ln>
            </p:spPr>
            <p:txBody>
              <a:bodyPr/>
              <a:lstStyle/>
              <a:p>
                <a:endParaRPr lang="en-GB"/>
              </a:p>
            </p:txBody>
          </p:sp>
          <p:sp>
            <p:nvSpPr>
              <p:cNvPr id="298686" name="Freeform 702"/>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1588" cap="rnd">
                <a:solidFill>
                  <a:srgbClr val="000000"/>
                </a:solidFill>
                <a:prstDash val="solid"/>
                <a:round/>
                <a:headEnd/>
                <a:tailEnd/>
              </a:ln>
            </p:spPr>
            <p:txBody>
              <a:bodyPr/>
              <a:lstStyle/>
              <a:p>
                <a:endParaRPr lang="en-GB"/>
              </a:p>
            </p:txBody>
          </p:sp>
        </p:grpSp>
        <p:sp>
          <p:nvSpPr>
            <p:cNvPr id="298688" name="Freeform 704"/>
            <p:cNvSpPr>
              <a:spLocks noEditPoints="1"/>
            </p:cNvSpPr>
            <p:nvPr/>
          </p:nvSpPr>
          <p:spPr bwMode="auto">
            <a:xfrm>
              <a:off x="3360" y="498"/>
              <a:ext cx="1782" cy="1768"/>
            </a:xfrm>
            <a:custGeom>
              <a:avLst/>
              <a:gdLst/>
              <a:ahLst/>
              <a:cxnLst>
                <a:cxn ang="0">
                  <a:pos x="1453" y="6087"/>
                </a:cxn>
                <a:cxn ang="0">
                  <a:pos x="1248" y="1367"/>
                </a:cxn>
                <a:cxn ang="0">
                  <a:pos x="5972" y="1280"/>
                </a:cxn>
                <a:cxn ang="0">
                  <a:pos x="6177" y="6001"/>
                </a:cxn>
                <a:cxn ang="0">
                  <a:pos x="1453" y="6087"/>
                </a:cxn>
                <a:cxn ang="0">
                  <a:pos x="1605" y="5926"/>
                </a:cxn>
                <a:cxn ang="0">
                  <a:pos x="6012" y="5845"/>
                </a:cxn>
                <a:cxn ang="0">
                  <a:pos x="5820" y="1442"/>
                </a:cxn>
                <a:cxn ang="0">
                  <a:pos x="1413" y="1523"/>
                </a:cxn>
                <a:cxn ang="0">
                  <a:pos x="1605" y="5926"/>
                </a:cxn>
              </a:cxnLst>
              <a:rect l="0" t="0" r="r" b="b"/>
              <a:pathLst>
                <a:path w="7425" h="7367">
                  <a:moveTo>
                    <a:pt x="1453" y="6087"/>
                  </a:moveTo>
                  <a:cubicBezTo>
                    <a:pt x="91" y="4808"/>
                    <a:pt x="0" y="2695"/>
                    <a:pt x="1248" y="1367"/>
                  </a:cubicBezTo>
                  <a:cubicBezTo>
                    <a:pt x="2495" y="39"/>
                    <a:pt x="4610" y="0"/>
                    <a:pt x="5972" y="1280"/>
                  </a:cubicBezTo>
                  <a:cubicBezTo>
                    <a:pt x="7333" y="2560"/>
                    <a:pt x="7425" y="4673"/>
                    <a:pt x="6177" y="6001"/>
                  </a:cubicBezTo>
                  <a:cubicBezTo>
                    <a:pt x="4929" y="7328"/>
                    <a:pt x="2814" y="7367"/>
                    <a:pt x="1453" y="6087"/>
                  </a:cubicBezTo>
                  <a:close/>
                  <a:moveTo>
                    <a:pt x="1605" y="5926"/>
                  </a:moveTo>
                  <a:cubicBezTo>
                    <a:pt x="2874" y="7120"/>
                    <a:pt x="4848" y="7083"/>
                    <a:pt x="6012" y="5845"/>
                  </a:cubicBezTo>
                  <a:cubicBezTo>
                    <a:pt x="7176" y="4606"/>
                    <a:pt x="7090" y="2635"/>
                    <a:pt x="5820" y="1442"/>
                  </a:cubicBezTo>
                  <a:cubicBezTo>
                    <a:pt x="4550" y="248"/>
                    <a:pt x="2577" y="284"/>
                    <a:pt x="1413" y="1523"/>
                  </a:cubicBezTo>
                  <a:cubicBezTo>
                    <a:pt x="249" y="2761"/>
                    <a:pt x="335" y="4732"/>
                    <a:pt x="1605" y="5926"/>
                  </a:cubicBezTo>
                  <a:close/>
                </a:path>
              </a:pathLst>
            </a:custGeom>
            <a:noFill/>
            <a:ln w="9525" cap="rnd">
              <a:solidFill>
                <a:srgbClr val="000000"/>
              </a:solidFill>
              <a:prstDash val="solid"/>
              <a:round/>
              <a:headEnd/>
              <a:tailEnd/>
            </a:ln>
          </p:spPr>
          <p:txBody>
            <a:bodyPr/>
            <a:lstStyle/>
            <a:p>
              <a:endParaRPr lang="en-GB"/>
            </a:p>
          </p:txBody>
        </p:sp>
        <p:sp>
          <p:nvSpPr>
            <p:cNvPr id="298689" name="Freeform 705"/>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solidFill>
              <a:srgbClr val="FFFFFF"/>
            </a:solidFill>
            <a:ln w="9525">
              <a:noFill/>
              <a:round/>
              <a:headEnd/>
              <a:tailEnd/>
            </a:ln>
          </p:spPr>
          <p:txBody>
            <a:bodyPr/>
            <a:lstStyle/>
            <a:p>
              <a:endParaRPr lang="en-GB"/>
            </a:p>
          </p:txBody>
        </p:sp>
        <p:sp>
          <p:nvSpPr>
            <p:cNvPr id="298690" name="Freeform 706"/>
            <p:cNvSpPr>
              <a:spLocks/>
            </p:cNvSpPr>
            <p:nvPr/>
          </p:nvSpPr>
          <p:spPr bwMode="auto">
            <a:xfrm>
              <a:off x="4273" y="1408"/>
              <a:ext cx="541" cy="512"/>
            </a:xfrm>
            <a:custGeom>
              <a:avLst/>
              <a:gdLst/>
              <a:ahLst/>
              <a:cxnLst>
                <a:cxn ang="0">
                  <a:pos x="0" y="32"/>
                </a:cxn>
                <a:cxn ang="0">
                  <a:pos x="511" y="512"/>
                </a:cxn>
                <a:cxn ang="0">
                  <a:pos x="541" y="481"/>
                </a:cxn>
                <a:cxn ang="0">
                  <a:pos x="29" y="0"/>
                </a:cxn>
                <a:cxn ang="0">
                  <a:pos x="0" y="32"/>
                </a:cxn>
              </a:cxnLst>
              <a:rect l="0" t="0" r="r" b="b"/>
              <a:pathLst>
                <a:path w="541" h="512">
                  <a:moveTo>
                    <a:pt x="0" y="32"/>
                  </a:moveTo>
                  <a:lnTo>
                    <a:pt x="511" y="512"/>
                  </a:lnTo>
                  <a:lnTo>
                    <a:pt x="541" y="481"/>
                  </a:lnTo>
                  <a:lnTo>
                    <a:pt x="29" y="0"/>
                  </a:lnTo>
                  <a:lnTo>
                    <a:pt x="0" y="32"/>
                  </a:lnTo>
                  <a:close/>
                </a:path>
              </a:pathLst>
            </a:custGeom>
            <a:noFill/>
            <a:ln w="9525" cap="rnd">
              <a:solidFill>
                <a:srgbClr val="000000"/>
              </a:solidFill>
              <a:prstDash val="solid"/>
              <a:round/>
              <a:headEnd/>
              <a:tailEnd/>
            </a:ln>
          </p:spPr>
          <p:txBody>
            <a:bodyPr/>
            <a:lstStyle/>
            <a:p>
              <a:endParaRPr lang="en-GB"/>
            </a:p>
          </p:txBody>
        </p:sp>
        <p:sp>
          <p:nvSpPr>
            <p:cNvPr id="298691" name="Freeform 707"/>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solidFill>
              <a:srgbClr val="FFFFFF"/>
            </a:solidFill>
            <a:ln w="9525">
              <a:noFill/>
              <a:round/>
              <a:headEnd/>
              <a:tailEnd/>
            </a:ln>
          </p:spPr>
          <p:txBody>
            <a:bodyPr/>
            <a:lstStyle/>
            <a:p>
              <a:endParaRPr lang="en-GB"/>
            </a:p>
          </p:txBody>
        </p:sp>
        <p:sp>
          <p:nvSpPr>
            <p:cNvPr id="298692" name="Freeform 708"/>
            <p:cNvSpPr>
              <a:spLocks/>
            </p:cNvSpPr>
            <p:nvPr/>
          </p:nvSpPr>
          <p:spPr bwMode="auto">
            <a:xfrm>
              <a:off x="3674" y="830"/>
              <a:ext cx="40" cy="40"/>
            </a:xfrm>
            <a:custGeom>
              <a:avLst/>
              <a:gdLst/>
              <a:ahLst/>
              <a:cxnLst>
                <a:cxn ang="0">
                  <a:pos x="0" y="4"/>
                </a:cxn>
                <a:cxn ang="0">
                  <a:pos x="4" y="40"/>
                </a:cxn>
                <a:cxn ang="0">
                  <a:pos x="40" y="38"/>
                </a:cxn>
                <a:cxn ang="0">
                  <a:pos x="36" y="0"/>
                </a:cxn>
                <a:cxn ang="0">
                  <a:pos x="0" y="4"/>
                </a:cxn>
              </a:cxnLst>
              <a:rect l="0" t="0" r="r" b="b"/>
              <a:pathLst>
                <a:path w="40" h="40">
                  <a:moveTo>
                    <a:pt x="0" y="4"/>
                  </a:moveTo>
                  <a:lnTo>
                    <a:pt x="4" y="40"/>
                  </a:lnTo>
                  <a:lnTo>
                    <a:pt x="40" y="38"/>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93" name="Freeform 709"/>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solidFill>
              <a:srgbClr val="FFFFFF"/>
            </a:solidFill>
            <a:ln w="9525">
              <a:noFill/>
              <a:round/>
              <a:headEnd/>
              <a:tailEnd/>
            </a:ln>
          </p:spPr>
          <p:txBody>
            <a:bodyPr/>
            <a:lstStyle/>
            <a:p>
              <a:endParaRPr lang="en-GB"/>
            </a:p>
          </p:txBody>
        </p:sp>
        <p:sp>
          <p:nvSpPr>
            <p:cNvPr id="298694" name="Freeform 710"/>
            <p:cNvSpPr>
              <a:spLocks/>
            </p:cNvSpPr>
            <p:nvPr/>
          </p:nvSpPr>
          <p:spPr bwMode="auto">
            <a:xfrm>
              <a:off x="4747" y="816"/>
              <a:ext cx="40" cy="40"/>
            </a:xfrm>
            <a:custGeom>
              <a:avLst/>
              <a:gdLst/>
              <a:ahLst/>
              <a:cxnLst>
                <a:cxn ang="0">
                  <a:pos x="0" y="4"/>
                </a:cxn>
                <a:cxn ang="0">
                  <a:pos x="4" y="40"/>
                </a:cxn>
                <a:cxn ang="0">
                  <a:pos x="40" y="37"/>
                </a:cxn>
                <a:cxn ang="0">
                  <a:pos x="37" y="0"/>
                </a:cxn>
                <a:cxn ang="0">
                  <a:pos x="0" y="4"/>
                </a:cxn>
              </a:cxnLst>
              <a:rect l="0" t="0" r="r" b="b"/>
              <a:pathLst>
                <a:path w="40" h="40">
                  <a:moveTo>
                    <a:pt x="0" y="4"/>
                  </a:moveTo>
                  <a:lnTo>
                    <a:pt x="4" y="40"/>
                  </a:lnTo>
                  <a:lnTo>
                    <a:pt x="40" y="37"/>
                  </a:lnTo>
                  <a:lnTo>
                    <a:pt x="37" y="0"/>
                  </a:lnTo>
                  <a:lnTo>
                    <a:pt x="0" y="4"/>
                  </a:lnTo>
                  <a:close/>
                </a:path>
              </a:pathLst>
            </a:custGeom>
            <a:noFill/>
            <a:ln w="9525" cap="rnd">
              <a:solidFill>
                <a:srgbClr val="FFFFFF"/>
              </a:solidFill>
              <a:prstDash val="solid"/>
              <a:round/>
              <a:headEnd/>
              <a:tailEnd/>
            </a:ln>
          </p:spPr>
          <p:txBody>
            <a:bodyPr/>
            <a:lstStyle/>
            <a:p>
              <a:endParaRPr lang="en-GB"/>
            </a:p>
          </p:txBody>
        </p:sp>
        <p:sp>
          <p:nvSpPr>
            <p:cNvPr id="298695" name="Freeform 711"/>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solidFill>
              <a:srgbClr val="FFFFFF"/>
            </a:solidFill>
            <a:ln w="9525">
              <a:noFill/>
              <a:round/>
              <a:headEnd/>
              <a:tailEnd/>
            </a:ln>
          </p:spPr>
          <p:txBody>
            <a:bodyPr/>
            <a:lstStyle/>
            <a:p>
              <a:endParaRPr lang="en-GB"/>
            </a:p>
          </p:txBody>
        </p:sp>
        <p:sp>
          <p:nvSpPr>
            <p:cNvPr id="298696" name="Freeform 712"/>
            <p:cNvSpPr>
              <a:spLocks/>
            </p:cNvSpPr>
            <p:nvPr/>
          </p:nvSpPr>
          <p:spPr bwMode="auto">
            <a:xfrm>
              <a:off x="3718" y="1910"/>
              <a:ext cx="41" cy="40"/>
            </a:xfrm>
            <a:custGeom>
              <a:avLst/>
              <a:gdLst/>
              <a:ahLst/>
              <a:cxnLst>
                <a:cxn ang="0">
                  <a:pos x="0" y="4"/>
                </a:cxn>
                <a:cxn ang="0">
                  <a:pos x="4" y="40"/>
                </a:cxn>
                <a:cxn ang="0">
                  <a:pos x="41" y="37"/>
                </a:cxn>
                <a:cxn ang="0">
                  <a:pos x="36" y="0"/>
                </a:cxn>
                <a:cxn ang="0">
                  <a:pos x="0" y="4"/>
                </a:cxn>
              </a:cxnLst>
              <a:rect l="0" t="0" r="r" b="b"/>
              <a:pathLst>
                <a:path w="41" h="40">
                  <a:moveTo>
                    <a:pt x="0" y="4"/>
                  </a:moveTo>
                  <a:lnTo>
                    <a:pt x="4" y="40"/>
                  </a:lnTo>
                  <a:lnTo>
                    <a:pt x="41" y="37"/>
                  </a:lnTo>
                  <a:lnTo>
                    <a:pt x="36" y="0"/>
                  </a:lnTo>
                  <a:lnTo>
                    <a:pt x="0" y="4"/>
                  </a:lnTo>
                  <a:close/>
                </a:path>
              </a:pathLst>
            </a:custGeom>
            <a:noFill/>
            <a:ln w="9525" cap="rnd">
              <a:solidFill>
                <a:srgbClr val="FFFFFF"/>
              </a:solidFill>
              <a:prstDash val="solid"/>
              <a:round/>
              <a:headEnd/>
              <a:tailEnd/>
            </a:ln>
          </p:spPr>
          <p:txBody>
            <a:bodyPr/>
            <a:lstStyle/>
            <a:p>
              <a:endParaRPr lang="en-GB"/>
            </a:p>
          </p:txBody>
        </p:sp>
        <p:sp>
          <p:nvSpPr>
            <p:cNvPr id="298697" name="Freeform 713"/>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solidFill>
              <a:srgbClr val="FFFFFF"/>
            </a:solidFill>
            <a:ln w="9525">
              <a:noFill/>
              <a:round/>
              <a:headEnd/>
              <a:tailEnd/>
            </a:ln>
          </p:spPr>
          <p:txBody>
            <a:bodyPr/>
            <a:lstStyle/>
            <a:p>
              <a:endParaRPr lang="en-GB"/>
            </a:p>
          </p:txBody>
        </p:sp>
        <p:sp>
          <p:nvSpPr>
            <p:cNvPr id="298698" name="Freeform 714"/>
            <p:cNvSpPr>
              <a:spLocks/>
            </p:cNvSpPr>
            <p:nvPr/>
          </p:nvSpPr>
          <p:spPr bwMode="auto">
            <a:xfrm>
              <a:off x="4792" y="1893"/>
              <a:ext cx="39" cy="41"/>
            </a:xfrm>
            <a:custGeom>
              <a:avLst/>
              <a:gdLst/>
              <a:ahLst/>
              <a:cxnLst>
                <a:cxn ang="0">
                  <a:pos x="4" y="41"/>
                </a:cxn>
                <a:cxn ang="0">
                  <a:pos x="0" y="4"/>
                </a:cxn>
                <a:cxn ang="0">
                  <a:pos x="36" y="0"/>
                </a:cxn>
                <a:cxn ang="0">
                  <a:pos x="39" y="37"/>
                </a:cxn>
                <a:cxn ang="0">
                  <a:pos x="4" y="41"/>
                </a:cxn>
              </a:cxnLst>
              <a:rect l="0" t="0" r="r" b="b"/>
              <a:pathLst>
                <a:path w="39" h="41">
                  <a:moveTo>
                    <a:pt x="4" y="41"/>
                  </a:moveTo>
                  <a:lnTo>
                    <a:pt x="0" y="4"/>
                  </a:lnTo>
                  <a:lnTo>
                    <a:pt x="36" y="0"/>
                  </a:lnTo>
                  <a:lnTo>
                    <a:pt x="39" y="37"/>
                  </a:lnTo>
                  <a:lnTo>
                    <a:pt x="4" y="41"/>
                  </a:lnTo>
                  <a:close/>
                </a:path>
              </a:pathLst>
            </a:custGeom>
            <a:noFill/>
            <a:ln w="9525" cap="rnd">
              <a:solidFill>
                <a:srgbClr val="FFFFFF"/>
              </a:solidFill>
              <a:prstDash val="solid"/>
              <a:round/>
              <a:headEnd/>
              <a:tailEnd/>
            </a:ln>
          </p:spPr>
          <p:txBody>
            <a:bodyPr/>
            <a:lstStyle/>
            <a:p>
              <a:endParaRPr lang="en-GB"/>
            </a:p>
          </p:txBody>
        </p:sp>
        <p:grpSp>
          <p:nvGrpSpPr>
            <p:cNvPr id="298702" name="Group 718"/>
            <p:cNvGrpSpPr>
              <a:grpSpLocks/>
            </p:cNvGrpSpPr>
            <p:nvPr/>
          </p:nvGrpSpPr>
          <p:grpSpPr bwMode="auto">
            <a:xfrm>
              <a:off x="4200" y="1554"/>
              <a:ext cx="56" cy="129"/>
              <a:chOff x="4200" y="1554"/>
              <a:chExt cx="56" cy="129"/>
            </a:xfrm>
          </p:grpSpPr>
          <p:sp>
            <p:nvSpPr>
              <p:cNvPr id="298699" name="Freeform 715"/>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700" name="Freeform 716"/>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701" name="Freeform 717"/>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705" name="Group 721"/>
            <p:cNvGrpSpPr>
              <a:grpSpLocks/>
            </p:cNvGrpSpPr>
            <p:nvPr/>
          </p:nvGrpSpPr>
          <p:grpSpPr bwMode="auto">
            <a:xfrm>
              <a:off x="4143" y="1550"/>
              <a:ext cx="179" cy="143"/>
              <a:chOff x="4143" y="1550"/>
              <a:chExt cx="179" cy="143"/>
            </a:xfrm>
          </p:grpSpPr>
          <p:sp>
            <p:nvSpPr>
              <p:cNvPr id="298703" name="Freeform 719"/>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704" name="Freeform 720"/>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grpSp>
          <p:nvGrpSpPr>
            <p:cNvPr id="298709" name="Group 725"/>
            <p:cNvGrpSpPr>
              <a:grpSpLocks/>
            </p:cNvGrpSpPr>
            <p:nvPr/>
          </p:nvGrpSpPr>
          <p:grpSpPr bwMode="auto">
            <a:xfrm>
              <a:off x="4200" y="1554"/>
              <a:ext cx="56" cy="129"/>
              <a:chOff x="4200" y="1554"/>
              <a:chExt cx="56" cy="129"/>
            </a:xfrm>
          </p:grpSpPr>
          <p:sp>
            <p:nvSpPr>
              <p:cNvPr id="298706" name="Freeform 722"/>
              <p:cNvSpPr>
                <a:spLocks noEditPoints="1"/>
              </p:cNvSpPr>
              <p:nvPr/>
            </p:nvSpPr>
            <p:spPr bwMode="auto">
              <a:xfrm>
                <a:off x="4200" y="1554"/>
                <a:ext cx="56" cy="129"/>
              </a:xfrm>
              <a:custGeom>
                <a:avLst/>
                <a:gdLst/>
                <a:ahLst/>
                <a:cxnLst>
                  <a:cxn ang="0">
                    <a:pos x="48" y="0"/>
                  </a:cxn>
                  <a:cxn ang="0">
                    <a:pos x="56" y="127"/>
                  </a:cxn>
                  <a:cxn ang="0">
                    <a:pos x="40" y="128"/>
                  </a:cxn>
                  <a:cxn ang="0">
                    <a:pos x="32" y="1"/>
                  </a:cxn>
                  <a:cxn ang="0">
                    <a:pos x="48" y="0"/>
                  </a:cxn>
                  <a:cxn ang="0">
                    <a:pos x="16" y="2"/>
                  </a:cxn>
                  <a:cxn ang="0">
                    <a:pos x="24" y="129"/>
                  </a:cxn>
                  <a:cxn ang="0">
                    <a:pos x="8" y="129"/>
                  </a:cxn>
                  <a:cxn ang="0">
                    <a:pos x="0" y="3"/>
                  </a:cxn>
                  <a:cxn ang="0">
                    <a:pos x="16" y="2"/>
                  </a:cxn>
                </a:cxnLst>
                <a:rect l="0" t="0" r="r" b="b"/>
                <a:pathLst>
                  <a:path w="56" h="129">
                    <a:moveTo>
                      <a:pt x="48" y="0"/>
                    </a:moveTo>
                    <a:lnTo>
                      <a:pt x="56" y="127"/>
                    </a:lnTo>
                    <a:lnTo>
                      <a:pt x="40" y="128"/>
                    </a:lnTo>
                    <a:lnTo>
                      <a:pt x="32" y="1"/>
                    </a:lnTo>
                    <a:lnTo>
                      <a:pt x="48" y="0"/>
                    </a:lnTo>
                    <a:close/>
                    <a:moveTo>
                      <a:pt x="16" y="2"/>
                    </a:moveTo>
                    <a:lnTo>
                      <a:pt x="24" y="129"/>
                    </a:lnTo>
                    <a:lnTo>
                      <a:pt x="8" y="129"/>
                    </a:lnTo>
                    <a:lnTo>
                      <a:pt x="0" y="3"/>
                    </a:lnTo>
                    <a:lnTo>
                      <a:pt x="16" y="2"/>
                    </a:lnTo>
                    <a:close/>
                  </a:path>
                </a:pathLst>
              </a:custGeom>
              <a:solidFill>
                <a:srgbClr val="000000"/>
              </a:solidFill>
              <a:ln w="9525">
                <a:noFill/>
                <a:round/>
                <a:headEnd/>
                <a:tailEnd/>
              </a:ln>
            </p:spPr>
            <p:txBody>
              <a:bodyPr/>
              <a:lstStyle/>
              <a:p>
                <a:endParaRPr lang="en-GB"/>
              </a:p>
            </p:txBody>
          </p:sp>
          <p:sp>
            <p:nvSpPr>
              <p:cNvPr id="298707" name="Freeform 723"/>
              <p:cNvSpPr>
                <a:spLocks/>
              </p:cNvSpPr>
              <p:nvPr/>
            </p:nvSpPr>
            <p:spPr bwMode="auto">
              <a:xfrm>
                <a:off x="4232" y="1554"/>
                <a:ext cx="24" cy="128"/>
              </a:xfrm>
              <a:custGeom>
                <a:avLst/>
                <a:gdLst/>
                <a:ahLst/>
                <a:cxnLst>
                  <a:cxn ang="0">
                    <a:pos x="16" y="0"/>
                  </a:cxn>
                  <a:cxn ang="0">
                    <a:pos x="24" y="127"/>
                  </a:cxn>
                  <a:cxn ang="0">
                    <a:pos x="8" y="128"/>
                  </a:cxn>
                  <a:cxn ang="0">
                    <a:pos x="0" y="1"/>
                  </a:cxn>
                  <a:cxn ang="0">
                    <a:pos x="16" y="0"/>
                  </a:cxn>
                </a:cxnLst>
                <a:rect l="0" t="0" r="r" b="b"/>
                <a:pathLst>
                  <a:path w="24" h="128">
                    <a:moveTo>
                      <a:pt x="16" y="0"/>
                    </a:moveTo>
                    <a:lnTo>
                      <a:pt x="24" y="127"/>
                    </a:lnTo>
                    <a:lnTo>
                      <a:pt x="8" y="128"/>
                    </a:lnTo>
                    <a:lnTo>
                      <a:pt x="0" y="1"/>
                    </a:lnTo>
                    <a:lnTo>
                      <a:pt x="16" y="0"/>
                    </a:lnTo>
                    <a:close/>
                  </a:path>
                </a:pathLst>
              </a:custGeom>
              <a:noFill/>
              <a:ln w="1588" cap="rnd">
                <a:solidFill>
                  <a:srgbClr val="000000"/>
                </a:solidFill>
                <a:prstDash val="solid"/>
                <a:round/>
                <a:headEnd/>
                <a:tailEnd/>
              </a:ln>
            </p:spPr>
            <p:txBody>
              <a:bodyPr/>
              <a:lstStyle/>
              <a:p>
                <a:endParaRPr lang="en-GB"/>
              </a:p>
            </p:txBody>
          </p:sp>
          <p:sp>
            <p:nvSpPr>
              <p:cNvPr id="298708" name="Freeform 724"/>
              <p:cNvSpPr>
                <a:spLocks/>
              </p:cNvSpPr>
              <p:nvPr/>
            </p:nvSpPr>
            <p:spPr bwMode="auto">
              <a:xfrm>
                <a:off x="4200" y="1556"/>
                <a:ext cx="24" cy="127"/>
              </a:xfrm>
              <a:custGeom>
                <a:avLst/>
                <a:gdLst/>
                <a:ahLst/>
                <a:cxnLst>
                  <a:cxn ang="0">
                    <a:pos x="16" y="0"/>
                  </a:cxn>
                  <a:cxn ang="0">
                    <a:pos x="24" y="127"/>
                  </a:cxn>
                  <a:cxn ang="0">
                    <a:pos x="8" y="127"/>
                  </a:cxn>
                  <a:cxn ang="0">
                    <a:pos x="0" y="1"/>
                  </a:cxn>
                  <a:cxn ang="0">
                    <a:pos x="16" y="0"/>
                  </a:cxn>
                </a:cxnLst>
                <a:rect l="0" t="0" r="r" b="b"/>
                <a:pathLst>
                  <a:path w="24" h="127">
                    <a:moveTo>
                      <a:pt x="16" y="0"/>
                    </a:moveTo>
                    <a:lnTo>
                      <a:pt x="24" y="127"/>
                    </a:lnTo>
                    <a:lnTo>
                      <a:pt x="8" y="127"/>
                    </a:lnTo>
                    <a:lnTo>
                      <a:pt x="0" y="1"/>
                    </a:lnTo>
                    <a:lnTo>
                      <a:pt x="16" y="0"/>
                    </a:lnTo>
                    <a:close/>
                  </a:path>
                </a:pathLst>
              </a:custGeom>
              <a:noFill/>
              <a:ln w="1588" cap="rnd">
                <a:solidFill>
                  <a:srgbClr val="000000"/>
                </a:solidFill>
                <a:prstDash val="solid"/>
                <a:round/>
                <a:headEnd/>
                <a:tailEnd/>
              </a:ln>
            </p:spPr>
            <p:txBody>
              <a:bodyPr/>
              <a:lstStyle/>
              <a:p>
                <a:endParaRPr lang="en-GB"/>
              </a:p>
            </p:txBody>
          </p:sp>
        </p:grpSp>
        <p:grpSp>
          <p:nvGrpSpPr>
            <p:cNvPr id="298712" name="Group 728"/>
            <p:cNvGrpSpPr>
              <a:grpSpLocks/>
            </p:cNvGrpSpPr>
            <p:nvPr/>
          </p:nvGrpSpPr>
          <p:grpSpPr bwMode="auto">
            <a:xfrm>
              <a:off x="4143" y="1550"/>
              <a:ext cx="179" cy="143"/>
              <a:chOff x="4143" y="1550"/>
              <a:chExt cx="179" cy="143"/>
            </a:xfrm>
          </p:grpSpPr>
          <p:sp>
            <p:nvSpPr>
              <p:cNvPr id="298710" name="Freeform 726"/>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solidFill>
                <a:srgbClr val="000000"/>
              </a:solidFill>
              <a:ln w="0">
                <a:solidFill>
                  <a:srgbClr val="000000"/>
                </a:solidFill>
                <a:prstDash val="solid"/>
                <a:round/>
                <a:headEnd/>
                <a:tailEnd/>
              </a:ln>
            </p:spPr>
            <p:txBody>
              <a:bodyPr/>
              <a:lstStyle/>
              <a:p>
                <a:endParaRPr lang="en-GB"/>
              </a:p>
            </p:txBody>
          </p:sp>
          <p:sp>
            <p:nvSpPr>
              <p:cNvPr id="298711" name="Freeform 727"/>
              <p:cNvSpPr>
                <a:spLocks noEditPoints="1"/>
              </p:cNvSpPr>
              <p:nvPr/>
            </p:nvSpPr>
            <p:spPr bwMode="auto">
              <a:xfrm>
                <a:off x="4143" y="1550"/>
                <a:ext cx="179" cy="143"/>
              </a:xfrm>
              <a:custGeom>
                <a:avLst/>
                <a:gdLst/>
                <a:ahLst/>
                <a:cxnLst>
                  <a:cxn ang="0">
                    <a:pos x="9" y="560"/>
                  </a:cxn>
                  <a:cxn ang="0">
                    <a:pos x="603" y="90"/>
                  </a:cxn>
                  <a:cxn ang="0">
                    <a:pos x="627" y="93"/>
                  </a:cxn>
                  <a:cxn ang="0">
                    <a:pos x="624" y="117"/>
                  </a:cxn>
                  <a:cxn ang="0">
                    <a:pos x="29" y="586"/>
                  </a:cxn>
                  <a:cxn ang="0">
                    <a:pos x="6" y="583"/>
                  </a:cxn>
                  <a:cxn ang="0">
                    <a:pos x="9" y="560"/>
                  </a:cxn>
                  <a:cxn ang="0">
                    <a:pos x="526" y="46"/>
                  </a:cxn>
                  <a:cxn ang="0">
                    <a:pos x="745" y="0"/>
                  </a:cxn>
                  <a:cxn ang="0">
                    <a:pos x="649" y="203"/>
                  </a:cxn>
                  <a:cxn ang="0">
                    <a:pos x="526" y="46"/>
                  </a:cxn>
                </a:cxnLst>
                <a:rect l="0" t="0" r="r" b="b"/>
                <a:pathLst>
                  <a:path w="745" h="592">
                    <a:moveTo>
                      <a:pt x="9" y="560"/>
                    </a:moveTo>
                    <a:lnTo>
                      <a:pt x="603" y="90"/>
                    </a:lnTo>
                    <a:cubicBezTo>
                      <a:pt x="611" y="85"/>
                      <a:pt x="621" y="86"/>
                      <a:pt x="627" y="93"/>
                    </a:cubicBezTo>
                    <a:cubicBezTo>
                      <a:pt x="632" y="101"/>
                      <a:pt x="631" y="111"/>
                      <a:pt x="624" y="117"/>
                    </a:cubicBezTo>
                    <a:lnTo>
                      <a:pt x="29" y="586"/>
                    </a:lnTo>
                    <a:cubicBezTo>
                      <a:pt x="22" y="592"/>
                      <a:pt x="12" y="590"/>
                      <a:pt x="6" y="583"/>
                    </a:cubicBezTo>
                    <a:cubicBezTo>
                      <a:pt x="0" y="576"/>
                      <a:pt x="2" y="565"/>
                      <a:pt x="9" y="560"/>
                    </a:cubicBezTo>
                    <a:close/>
                    <a:moveTo>
                      <a:pt x="526" y="46"/>
                    </a:moveTo>
                    <a:lnTo>
                      <a:pt x="745" y="0"/>
                    </a:lnTo>
                    <a:lnTo>
                      <a:pt x="649" y="203"/>
                    </a:lnTo>
                    <a:lnTo>
                      <a:pt x="526" y="46"/>
                    </a:lnTo>
                    <a:close/>
                  </a:path>
                </a:pathLst>
              </a:custGeom>
              <a:noFill/>
              <a:ln w="1588" cap="rnd">
                <a:solidFill>
                  <a:srgbClr val="000000"/>
                </a:solidFill>
                <a:prstDash val="solid"/>
                <a:round/>
                <a:headEnd/>
                <a:tailEnd/>
              </a:ln>
            </p:spPr>
            <p:txBody>
              <a:bodyPr/>
              <a:lstStyle/>
              <a:p>
                <a:endParaRPr lang="en-GB"/>
              </a:p>
            </p:txBody>
          </p:sp>
        </p:grpSp>
        <p:sp>
          <p:nvSpPr>
            <p:cNvPr id="298713" name="Freeform 729"/>
            <p:cNvSpPr>
              <a:spLocks/>
            </p:cNvSpPr>
            <p:nvPr/>
          </p:nvSpPr>
          <p:spPr bwMode="auto">
            <a:xfrm>
              <a:off x="4083" y="1305"/>
              <a:ext cx="136" cy="335"/>
            </a:xfrm>
            <a:custGeom>
              <a:avLst/>
              <a:gdLst/>
              <a:ahLst/>
              <a:cxnLst>
                <a:cxn ang="0">
                  <a:pos x="136" y="335"/>
                </a:cxn>
                <a:cxn ang="0">
                  <a:pos x="6" y="206"/>
                </a:cxn>
                <a:cxn ang="0">
                  <a:pos x="99" y="0"/>
                </a:cxn>
              </a:cxnLst>
              <a:rect l="0" t="0" r="r" b="b"/>
              <a:pathLst>
                <a:path w="136" h="335">
                  <a:moveTo>
                    <a:pt x="136" y="335"/>
                  </a:moveTo>
                  <a:cubicBezTo>
                    <a:pt x="115" y="314"/>
                    <a:pt x="12" y="261"/>
                    <a:pt x="6" y="206"/>
                  </a:cubicBezTo>
                  <a:cubicBezTo>
                    <a:pt x="0" y="150"/>
                    <a:pt x="80" y="44"/>
                    <a:pt x="99" y="0"/>
                  </a:cubicBezTo>
                </a:path>
              </a:pathLst>
            </a:custGeom>
            <a:noFill/>
            <a:ln w="19050" cap="flat">
              <a:solidFill>
                <a:srgbClr val="000000"/>
              </a:solidFill>
              <a:prstDash val="solid"/>
              <a:round/>
              <a:headEnd/>
              <a:tailEnd/>
            </a:ln>
          </p:spPr>
          <p:txBody>
            <a:bodyPr/>
            <a:lstStyle/>
            <a:p>
              <a:endParaRPr lang="en-GB"/>
            </a:p>
          </p:txBody>
        </p:sp>
        <p:sp>
          <p:nvSpPr>
            <p:cNvPr id="298714" name="Freeform 730"/>
            <p:cNvSpPr>
              <a:spLocks/>
            </p:cNvSpPr>
            <p:nvPr/>
          </p:nvSpPr>
          <p:spPr bwMode="auto">
            <a:xfrm>
              <a:off x="4235" y="1441"/>
              <a:ext cx="130" cy="209"/>
            </a:xfrm>
            <a:custGeom>
              <a:avLst/>
              <a:gdLst/>
              <a:ahLst/>
              <a:cxnLst>
                <a:cxn ang="0">
                  <a:pos x="0" y="185"/>
                </a:cxn>
                <a:cxn ang="0">
                  <a:pos x="116" y="178"/>
                </a:cxn>
                <a:cxn ang="0">
                  <a:pos x="87" y="0"/>
                </a:cxn>
              </a:cxnLst>
              <a:rect l="0" t="0" r="r" b="b"/>
              <a:pathLst>
                <a:path w="130" h="209">
                  <a:moveTo>
                    <a:pt x="0" y="185"/>
                  </a:moveTo>
                  <a:cubicBezTo>
                    <a:pt x="51" y="196"/>
                    <a:pt x="102" y="209"/>
                    <a:pt x="116" y="178"/>
                  </a:cubicBezTo>
                  <a:cubicBezTo>
                    <a:pt x="130" y="147"/>
                    <a:pt x="91" y="31"/>
                    <a:pt x="87" y="0"/>
                  </a:cubicBezTo>
                </a:path>
              </a:pathLst>
            </a:custGeom>
            <a:noFill/>
            <a:ln w="19050" cap="flat">
              <a:solidFill>
                <a:srgbClr val="000000"/>
              </a:solidFill>
              <a:prstDash val="solid"/>
              <a:round/>
              <a:headEnd/>
              <a:tailEnd/>
            </a:ln>
          </p:spPr>
          <p:txBody>
            <a:bodyPr/>
            <a:lstStyle/>
            <a:p>
              <a:endParaRPr lang="en-GB"/>
            </a:p>
          </p:txBody>
        </p:sp>
        <p:grpSp>
          <p:nvGrpSpPr>
            <p:cNvPr id="298717" name="Group 733"/>
            <p:cNvGrpSpPr>
              <a:grpSpLocks/>
            </p:cNvGrpSpPr>
            <p:nvPr/>
          </p:nvGrpSpPr>
          <p:grpSpPr bwMode="auto">
            <a:xfrm>
              <a:off x="4206" y="2139"/>
              <a:ext cx="85" cy="165"/>
              <a:chOff x="4206" y="2139"/>
              <a:chExt cx="85" cy="165"/>
            </a:xfrm>
          </p:grpSpPr>
          <p:sp>
            <p:nvSpPr>
              <p:cNvPr id="298715" name="Freeform 731"/>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solidFill>
                <a:srgbClr val="000000"/>
              </a:solidFill>
              <a:ln w="0">
                <a:solidFill>
                  <a:srgbClr val="000000"/>
                </a:solidFill>
                <a:prstDash val="solid"/>
                <a:round/>
                <a:headEnd/>
                <a:tailEnd/>
              </a:ln>
            </p:spPr>
            <p:txBody>
              <a:bodyPr/>
              <a:lstStyle/>
              <a:p>
                <a:endParaRPr lang="en-GB"/>
              </a:p>
            </p:txBody>
          </p:sp>
          <p:sp>
            <p:nvSpPr>
              <p:cNvPr id="298716" name="Freeform 732"/>
              <p:cNvSpPr>
                <a:spLocks noEditPoints="1"/>
              </p:cNvSpPr>
              <p:nvPr/>
            </p:nvSpPr>
            <p:spPr bwMode="auto">
              <a:xfrm>
                <a:off x="4206" y="2139"/>
                <a:ext cx="85" cy="165"/>
              </a:xfrm>
              <a:custGeom>
                <a:avLst/>
                <a:gdLst/>
                <a:ahLst/>
                <a:cxnLst>
                  <a:cxn ang="0">
                    <a:pos x="52" y="602"/>
                  </a:cxn>
                  <a:cxn ang="0">
                    <a:pos x="255" y="66"/>
                  </a:cxn>
                  <a:cxn ang="0">
                    <a:pos x="301" y="84"/>
                  </a:cxn>
                  <a:cxn ang="0">
                    <a:pos x="99" y="619"/>
                  </a:cxn>
                  <a:cxn ang="0">
                    <a:pos x="52" y="602"/>
                  </a:cxn>
                  <a:cxn ang="0">
                    <a:pos x="138" y="634"/>
                  </a:cxn>
                  <a:cxn ang="0">
                    <a:pos x="52" y="673"/>
                  </a:cxn>
                  <a:cxn ang="0">
                    <a:pos x="13" y="587"/>
                  </a:cxn>
                  <a:cxn ang="0">
                    <a:pos x="99" y="548"/>
                  </a:cxn>
                  <a:cxn ang="0">
                    <a:pos x="138" y="634"/>
                  </a:cxn>
                  <a:cxn ang="0">
                    <a:pos x="216" y="52"/>
                  </a:cxn>
                  <a:cxn ang="0">
                    <a:pos x="302" y="12"/>
                  </a:cxn>
                  <a:cxn ang="0">
                    <a:pos x="340" y="98"/>
                  </a:cxn>
                  <a:cxn ang="0">
                    <a:pos x="255" y="137"/>
                  </a:cxn>
                  <a:cxn ang="0">
                    <a:pos x="216" y="52"/>
                  </a:cxn>
                </a:cxnLst>
                <a:rect l="0" t="0" r="r" b="b"/>
                <a:pathLst>
                  <a:path w="354" h="686">
                    <a:moveTo>
                      <a:pt x="52" y="602"/>
                    </a:moveTo>
                    <a:lnTo>
                      <a:pt x="255" y="66"/>
                    </a:lnTo>
                    <a:lnTo>
                      <a:pt x="301" y="84"/>
                    </a:lnTo>
                    <a:lnTo>
                      <a:pt x="99" y="619"/>
                    </a:lnTo>
                    <a:lnTo>
                      <a:pt x="52" y="602"/>
                    </a:lnTo>
                    <a:close/>
                    <a:moveTo>
                      <a:pt x="138" y="634"/>
                    </a:moveTo>
                    <a:cubicBezTo>
                      <a:pt x="124" y="668"/>
                      <a:pt x="86" y="686"/>
                      <a:pt x="52" y="673"/>
                    </a:cubicBezTo>
                    <a:cubicBezTo>
                      <a:pt x="17" y="660"/>
                      <a:pt x="0" y="622"/>
                      <a:pt x="13" y="587"/>
                    </a:cubicBezTo>
                    <a:cubicBezTo>
                      <a:pt x="26" y="553"/>
                      <a:pt x="65" y="535"/>
                      <a:pt x="99" y="548"/>
                    </a:cubicBezTo>
                    <a:cubicBezTo>
                      <a:pt x="134" y="561"/>
                      <a:pt x="151" y="599"/>
                      <a:pt x="138" y="634"/>
                    </a:cubicBezTo>
                    <a:close/>
                    <a:moveTo>
                      <a:pt x="216" y="52"/>
                    </a:moveTo>
                    <a:cubicBezTo>
                      <a:pt x="229" y="17"/>
                      <a:pt x="267" y="0"/>
                      <a:pt x="302" y="12"/>
                    </a:cubicBezTo>
                    <a:cubicBezTo>
                      <a:pt x="336" y="25"/>
                      <a:pt x="354" y="63"/>
                      <a:pt x="340" y="98"/>
                    </a:cubicBezTo>
                    <a:cubicBezTo>
                      <a:pt x="327" y="133"/>
                      <a:pt x="289" y="150"/>
                      <a:pt x="255" y="137"/>
                    </a:cubicBezTo>
                    <a:cubicBezTo>
                      <a:pt x="220" y="124"/>
                      <a:pt x="203" y="86"/>
                      <a:pt x="216" y="52"/>
                    </a:cubicBezTo>
                    <a:close/>
                  </a:path>
                </a:pathLst>
              </a:custGeom>
              <a:noFill/>
              <a:ln w="1588" cap="rnd">
                <a:solidFill>
                  <a:srgbClr val="000000"/>
                </a:solidFill>
                <a:prstDash val="solid"/>
                <a:round/>
                <a:headEnd/>
                <a:tailEnd/>
              </a:ln>
            </p:spPr>
            <p:txBody>
              <a:bodyPr/>
              <a:lstStyle/>
              <a:p>
                <a:endParaRPr lang="en-GB"/>
              </a:p>
            </p:txBody>
          </p:sp>
        </p:grpSp>
        <p:grpSp>
          <p:nvGrpSpPr>
            <p:cNvPr id="298720" name="Group 736"/>
            <p:cNvGrpSpPr>
              <a:grpSpLocks/>
            </p:cNvGrpSpPr>
            <p:nvPr/>
          </p:nvGrpSpPr>
          <p:grpSpPr bwMode="auto">
            <a:xfrm>
              <a:off x="3440" y="1427"/>
              <a:ext cx="773" cy="851"/>
              <a:chOff x="3440" y="1427"/>
              <a:chExt cx="773" cy="851"/>
            </a:xfrm>
          </p:grpSpPr>
          <p:sp>
            <p:nvSpPr>
              <p:cNvPr id="298718" name="Freeform 734"/>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solidFill>
                <a:srgbClr val="000000"/>
              </a:solidFill>
              <a:ln w="0">
                <a:solidFill>
                  <a:srgbClr val="000000"/>
                </a:solidFill>
                <a:prstDash val="solid"/>
                <a:round/>
                <a:headEnd/>
                <a:tailEnd/>
              </a:ln>
            </p:spPr>
            <p:txBody>
              <a:bodyPr/>
              <a:lstStyle/>
              <a:p>
                <a:endParaRPr lang="en-GB"/>
              </a:p>
            </p:txBody>
          </p:sp>
          <p:sp>
            <p:nvSpPr>
              <p:cNvPr id="298719" name="Freeform 735"/>
              <p:cNvSpPr>
                <a:spLocks noEditPoints="1"/>
              </p:cNvSpPr>
              <p:nvPr/>
            </p:nvSpPr>
            <p:spPr bwMode="auto">
              <a:xfrm>
                <a:off x="3440" y="1427"/>
                <a:ext cx="773" cy="851"/>
              </a:xfrm>
              <a:custGeom>
                <a:avLst/>
                <a:gdLst/>
                <a:ahLst/>
                <a:cxnLst>
                  <a:cxn ang="0">
                    <a:pos x="3164" y="2839"/>
                  </a:cxn>
                  <a:cxn ang="0">
                    <a:pos x="3148" y="2767"/>
                  </a:cxn>
                  <a:cxn ang="0">
                    <a:pos x="2939" y="2948"/>
                  </a:cxn>
                  <a:cxn ang="0">
                    <a:pos x="2631" y="3248"/>
                  </a:cxn>
                  <a:cxn ang="0">
                    <a:pos x="2565" y="3156"/>
                  </a:cxn>
                  <a:cxn ang="0">
                    <a:pos x="2660" y="2659"/>
                  </a:cxn>
                  <a:cxn ang="0">
                    <a:pos x="2674" y="2601"/>
                  </a:cxn>
                  <a:cxn ang="0">
                    <a:pos x="2454" y="2845"/>
                  </a:cxn>
                  <a:cxn ang="0">
                    <a:pos x="2217" y="3114"/>
                  </a:cxn>
                  <a:cxn ang="0">
                    <a:pos x="2171" y="3020"/>
                  </a:cxn>
                  <a:cxn ang="0">
                    <a:pos x="2287" y="2593"/>
                  </a:cxn>
                  <a:cxn ang="0">
                    <a:pos x="2269" y="2544"/>
                  </a:cxn>
                  <a:cxn ang="0">
                    <a:pos x="1950" y="2700"/>
                  </a:cxn>
                  <a:cxn ang="0">
                    <a:pos x="1672" y="2805"/>
                  </a:cxn>
                  <a:cxn ang="0">
                    <a:pos x="1621" y="2677"/>
                  </a:cxn>
                  <a:cxn ang="0">
                    <a:pos x="1685" y="2255"/>
                  </a:cxn>
                  <a:cxn ang="0">
                    <a:pos x="1630" y="2234"/>
                  </a:cxn>
                  <a:cxn ang="0">
                    <a:pos x="1147" y="2390"/>
                  </a:cxn>
                  <a:cxn ang="0">
                    <a:pos x="989" y="2362"/>
                  </a:cxn>
                  <a:cxn ang="0">
                    <a:pos x="1041" y="2124"/>
                  </a:cxn>
                  <a:cxn ang="0">
                    <a:pos x="1179" y="1694"/>
                  </a:cxn>
                  <a:cxn ang="0">
                    <a:pos x="1041" y="1613"/>
                  </a:cxn>
                  <a:cxn ang="0">
                    <a:pos x="431" y="1541"/>
                  </a:cxn>
                  <a:cxn ang="0">
                    <a:pos x="301" y="1438"/>
                  </a:cxn>
                  <a:cxn ang="0">
                    <a:pos x="507" y="1118"/>
                  </a:cxn>
                  <a:cxn ang="0">
                    <a:pos x="643" y="887"/>
                  </a:cxn>
                  <a:cxn ang="0">
                    <a:pos x="441" y="784"/>
                  </a:cxn>
                  <a:cxn ang="0">
                    <a:pos x="16" y="645"/>
                  </a:cxn>
                  <a:cxn ang="0">
                    <a:pos x="44" y="533"/>
                  </a:cxn>
                  <a:cxn ang="0">
                    <a:pos x="487" y="284"/>
                  </a:cxn>
                  <a:cxn ang="0">
                    <a:pos x="456" y="202"/>
                  </a:cxn>
                  <a:cxn ang="0">
                    <a:pos x="527" y="202"/>
                  </a:cxn>
                  <a:cxn ang="0">
                    <a:pos x="494" y="343"/>
                  </a:cxn>
                  <a:cxn ang="0">
                    <a:pos x="59" y="587"/>
                  </a:cxn>
                  <a:cxn ang="0">
                    <a:pos x="60" y="618"/>
                  </a:cxn>
                  <a:cxn ang="0">
                    <a:pos x="558" y="770"/>
                  </a:cxn>
                  <a:cxn ang="0">
                    <a:pos x="696" y="894"/>
                  </a:cxn>
                  <a:cxn ang="0">
                    <a:pos x="470" y="1235"/>
                  </a:cxn>
                  <a:cxn ang="0">
                    <a:pos x="353" y="1445"/>
                  </a:cxn>
                  <a:cxn ang="0">
                    <a:pos x="493" y="1503"/>
                  </a:cxn>
                  <a:cxn ang="0">
                    <a:pos x="1108" y="1579"/>
                  </a:cxn>
                  <a:cxn ang="0">
                    <a:pos x="1235" y="1726"/>
                  </a:cxn>
                  <a:cxn ang="0">
                    <a:pos x="1056" y="2216"/>
                  </a:cxn>
                  <a:cxn ang="0">
                    <a:pos x="1032" y="2339"/>
                  </a:cxn>
                  <a:cxn ang="0">
                    <a:pos x="1179" y="2330"/>
                  </a:cxn>
                  <a:cxn ang="0">
                    <a:pos x="1664" y="2186"/>
                  </a:cxn>
                  <a:cxn ang="0">
                    <a:pos x="1740" y="2274"/>
                  </a:cxn>
                  <a:cxn ang="0">
                    <a:pos x="1669" y="2712"/>
                  </a:cxn>
                  <a:cxn ang="0">
                    <a:pos x="1696" y="2757"/>
                  </a:cxn>
                  <a:cxn ang="0">
                    <a:pos x="2024" y="2600"/>
                  </a:cxn>
                  <a:cxn ang="0">
                    <a:pos x="2293" y="2498"/>
                  </a:cxn>
                  <a:cxn ang="0">
                    <a:pos x="2332" y="2638"/>
                  </a:cxn>
                  <a:cxn ang="0">
                    <a:pos x="2215" y="3057"/>
                  </a:cxn>
                  <a:cxn ang="0">
                    <a:pos x="2200" y="3067"/>
                  </a:cxn>
                  <a:cxn ang="0">
                    <a:pos x="2491" y="2717"/>
                  </a:cxn>
                  <a:cxn ang="0">
                    <a:pos x="2675" y="2552"/>
                  </a:cxn>
                  <a:cxn ang="0">
                    <a:pos x="2702" y="2711"/>
                  </a:cxn>
                  <a:cxn ang="0">
                    <a:pos x="2615" y="3186"/>
                  </a:cxn>
                  <a:cxn ang="0">
                    <a:pos x="2624" y="3197"/>
                  </a:cxn>
                  <a:cxn ang="0">
                    <a:pos x="2987" y="2825"/>
                  </a:cxn>
                  <a:cxn ang="0">
                    <a:pos x="3161" y="2720"/>
                  </a:cxn>
                  <a:cxn ang="0">
                    <a:pos x="3217" y="2883"/>
                  </a:cxn>
                  <a:cxn ang="0">
                    <a:pos x="3139" y="3544"/>
                  </a:cxn>
                </a:cxnLst>
                <a:rect l="0" t="0" r="r" b="b"/>
                <a:pathLst>
                  <a:path w="3218" h="3547">
                    <a:moveTo>
                      <a:pt x="3119" y="3476"/>
                    </a:moveTo>
                    <a:lnTo>
                      <a:pt x="3126" y="3390"/>
                    </a:lnTo>
                    <a:lnTo>
                      <a:pt x="3128" y="3366"/>
                    </a:lnTo>
                    <a:lnTo>
                      <a:pt x="3134" y="3315"/>
                    </a:lnTo>
                    <a:lnTo>
                      <a:pt x="3141" y="3259"/>
                    </a:lnTo>
                    <a:lnTo>
                      <a:pt x="3147" y="3200"/>
                    </a:lnTo>
                    <a:lnTo>
                      <a:pt x="3159" y="3079"/>
                    </a:lnTo>
                    <a:lnTo>
                      <a:pt x="3163" y="3018"/>
                    </a:lnTo>
                    <a:lnTo>
                      <a:pt x="3166" y="2961"/>
                    </a:lnTo>
                    <a:lnTo>
                      <a:pt x="3167" y="2908"/>
                    </a:lnTo>
                    <a:lnTo>
                      <a:pt x="3167" y="2884"/>
                    </a:lnTo>
                    <a:lnTo>
                      <a:pt x="3166" y="2861"/>
                    </a:lnTo>
                    <a:lnTo>
                      <a:pt x="3164" y="2839"/>
                    </a:lnTo>
                    <a:lnTo>
                      <a:pt x="3162" y="2820"/>
                    </a:lnTo>
                    <a:lnTo>
                      <a:pt x="3160" y="2803"/>
                    </a:lnTo>
                    <a:lnTo>
                      <a:pt x="3156" y="2789"/>
                    </a:lnTo>
                    <a:lnTo>
                      <a:pt x="3152" y="2778"/>
                    </a:lnTo>
                    <a:lnTo>
                      <a:pt x="3153" y="2781"/>
                    </a:lnTo>
                    <a:lnTo>
                      <a:pt x="3147" y="2770"/>
                    </a:lnTo>
                    <a:lnTo>
                      <a:pt x="3150" y="2774"/>
                    </a:lnTo>
                    <a:lnTo>
                      <a:pt x="3144" y="2766"/>
                    </a:lnTo>
                    <a:lnTo>
                      <a:pt x="3149" y="2771"/>
                    </a:lnTo>
                    <a:lnTo>
                      <a:pt x="3141" y="2765"/>
                    </a:lnTo>
                    <a:lnTo>
                      <a:pt x="3149" y="2769"/>
                    </a:lnTo>
                    <a:lnTo>
                      <a:pt x="3140" y="2766"/>
                    </a:lnTo>
                    <a:lnTo>
                      <a:pt x="3148" y="2767"/>
                    </a:lnTo>
                    <a:lnTo>
                      <a:pt x="3138" y="2769"/>
                    </a:lnTo>
                    <a:lnTo>
                      <a:pt x="3143" y="2767"/>
                    </a:lnTo>
                    <a:lnTo>
                      <a:pt x="3131" y="2771"/>
                    </a:lnTo>
                    <a:lnTo>
                      <a:pt x="3134" y="2770"/>
                    </a:lnTo>
                    <a:lnTo>
                      <a:pt x="3120" y="2777"/>
                    </a:lnTo>
                    <a:lnTo>
                      <a:pt x="3108" y="2785"/>
                    </a:lnTo>
                    <a:lnTo>
                      <a:pt x="3092" y="2796"/>
                    </a:lnTo>
                    <a:lnTo>
                      <a:pt x="3077" y="2809"/>
                    </a:lnTo>
                    <a:lnTo>
                      <a:pt x="3059" y="2825"/>
                    </a:lnTo>
                    <a:lnTo>
                      <a:pt x="3041" y="2842"/>
                    </a:lnTo>
                    <a:lnTo>
                      <a:pt x="3022" y="2861"/>
                    </a:lnTo>
                    <a:lnTo>
                      <a:pt x="2981" y="2903"/>
                    </a:lnTo>
                    <a:lnTo>
                      <a:pt x="2939" y="2948"/>
                    </a:lnTo>
                    <a:lnTo>
                      <a:pt x="2896" y="2996"/>
                    </a:lnTo>
                    <a:lnTo>
                      <a:pt x="2853" y="3044"/>
                    </a:lnTo>
                    <a:lnTo>
                      <a:pt x="2810" y="3091"/>
                    </a:lnTo>
                    <a:lnTo>
                      <a:pt x="2770" y="3134"/>
                    </a:lnTo>
                    <a:lnTo>
                      <a:pt x="2750" y="3154"/>
                    </a:lnTo>
                    <a:lnTo>
                      <a:pt x="2732" y="3173"/>
                    </a:lnTo>
                    <a:lnTo>
                      <a:pt x="2714" y="3190"/>
                    </a:lnTo>
                    <a:lnTo>
                      <a:pt x="2697" y="3206"/>
                    </a:lnTo>
                    <a:lnTo>
                      <a:pt x="2680" y="3219"/>
                    </a:lnTo>
                    <a:lnTo>
                      <a:pt x="2665" y="3230"/>
                    </a:lnTo>
                    <a:lnTo>
                      <a:pt x="2650" y="3240"/>
                    </a:lnTo>
                    <a:lnTo>
                      <a:pt x="2636" y="3246"/>
                    </a:lnTo>
                    <a:cubicBezTo>
                      <a:pt x="2634" y="3247"/>
                      <a:pt x="2632" y="3247"/>
                      <a:pt x="2631" y="3248"/>
                    </a:cubicBezTo>
                    <a:lnTo>
                      <a:pt x="2621" y="3250"/>
                    </a:lnTo>
                    <a:cubicBezTo>
                      <a:pt x="2618" y="3250"/>
                      <a:pt x="2615" y="3251"/>
                      <a:pt x="2613" y="3250"/>
                    </a:cubicBezTo>
                    <a:lnTo>
                      <a:pt x="2605" y="3249"/>
                    </a:lnTo>
                    <a:cubicBezTo>
                      <a:pt x="2601" y="3249"/>
                      <a:pt x="2597" y="3248"/>
                      <a:pt x="2594" y="3246"/>
                    </a:cubicBezTo>
                    <a:lnTo>
                      <a:pt x="2587" y="3241"/>
                    </a:lnTo>
                    <a:cubicBezTo>
                      <a:pt x="2584" y="3240"/>
                      <a:pt x="2582" y="3237"/>
                      <a:pt x="2580" y="3235"/>
                    </a:cubicBezTo>
                    <a:lnTo>
                      <a:pt x="2575" y="3227"/>
                    </a:lnTo>
                    <a:cubicBezTo>
                      <a:pt x="2574" y="3225"/>
                      <a:pt x="2572" y="3223"/>
                      <a:pt x="2572" y="3221"/>
                    </a:cubicBezTo>
                    <a:lnTo>
                      <a:pt x="2569" y="3211"/>
                    </a:lnTo>
                    <a:cubicBezTo>
                      <a:pt x="2568" y="3209"/>
                      <a:pt x="2568" y="3208"/>
                      <a:pt x="2567" y="3207"/>
                    </a:cubicBezTo>
                    <a:lnTo>
                      <a:pt x="2565" y="3194"/>
                    </a:lnTo>
                    <a:lnTo>
                      <a:pt x="2564" y="3175"/>
                    </a:lnTo>
                    <a:lnTo>
                      <a:pt x="2565" y="3156"/>
                    </a:lnTo>
                    <a:lnTo>
                      <a:pt x="2567" y="3134"/>
                    </a:lnTo>
                    <a:lnTo>
                      <a:pt x="2569" y="3112"/>
                    </a:lnTo>
                    <a:lnTo>
                      <a:pt x="2572" y="3088"/>
                    </a:lnTo>
                    <a:lnTo>
                      <a:pt x="2577" y="3062"/>
                    </a:lnTo>
                    <a:lnTo>
                      <a:pt x="2587" y="3008"/>
                    </a:lnTo>
                    <a:lnTo>
                      <a:pt x="2599" y="2952"/>
                    </a:lnTo>
                    <a:lnTo>
                      <a:pt x="2612" y="2893"/>
                    </a:lnTo>
                    <a:lnTo>
                      <a:pt x="2626" y="2835"/>
                    </a:lnTo>
                    <a:lnTo>
                      <a:pt x="2638" y="2779"/>
                    </a:lnTo>
                    <a:lnTo>
                      <a:pt x="2649" y="2727"/>
                    </a:lnTo>
                    <a:lnTo>
                      <a:pt x="2653" y="2703"/>
                    </a:lnTo>
                    <a:lnTo>
                      <a:pt x="2657" y="2680"/>
                    </a:lnTo>
                    <a:lnTo>
                      <a:pt x="2660" y="2659"/>
                    </a:lnTo>
                    <a:lnTo>
                      <a:pt x="2661" y="2640"/>
                    </a:lnTo>
                    <a:lnTo>
                      <a:pt x="2663" y="2624"/>
                    </a:lnTo>
                    <a:lnTo>
                      <a:pt x="2663" y="2610"/>
                    </a:lnTo>
                    <a:lnTo>
                      <a:pt x="2662" y="2600"/>
                    </a:lnTo>
                    <a:lnTo>
                      <a:pt x="2662" y="2604"/>
                    </a:lnTo>
                    <a:lnTo>
                      <a:pt x="2660" y="2594"/>
                    </a:lnTo>
                    <a:lnTo>
                      <a:pt x="2662" y="2601"/>
                    </a:lnTo>
                    <a:lnTo>
                      <a:pt x="2658" y="2593"/>
                    </a:lnTo>
                    <a:lnTo>
                      <a:pt x="2666" y="2602"/>
                    </a:lnTo>
                    <a:lnTo>
                      <a:pt x="2660" y="2598"/>
                    </a:lnTo>
                    <a:lnTo>
                      <a:pt x="2673" y="2602"/>
                    </a:lnTo>
                    <a:lnTo>
                      <a:pt x="2666" y="2602"/>
                    </a:lnTo>
                    <a:lnTo>
                      <a:pt x="2674" y="2601"/>
                    </a:lnTo>
                    <a:lnTo>
                      <a:pt x="2665" y="2604"/>
                    </a:lnTo>
                    <a:lnTo>
                      <a:pt x="2670" y="2601"/>
                    </a:lnTo>
                    <a:lnTo>
                      <a:pt x="2660" y="2607"/>
                    </a:lnTo>
                    <a:lnTo>
                      <a:pt x="2651" y="2614"/>
                    </a:lnTo>
                    <a:lnTo>
                      <a:pt x="2640" y="2623"/>
                    </a:lnTo>
                    <a:lnTo>
                      <a:pt x="2627" y="2636"/>
                    </a:lnTo>
                    <a:lnTo>
                      <a:pt x="2613" y="2650"/>
                    </a:lnTo>
                    <a:lnTo>
                      <a:pt x="2598" y="2666"/>
                    </a:lnTo>
                    <a:lnTo>
                      <a:pt x="2582" y="2685"/>
                    </a:lnTo>
                    <a:lnTo>
                      <a:pt x="2565" y="2705"/>
                    </a:lnTo>
                    <a:lnTo>
                      <a:pt x="2530" y="2749"/>
                    </a:lnTo>
                    <a:lnTo>
                      <a:pt x="2492" y="2796"/>
                    </a:lnTo>
                    <a:lnTo>
                      <a:pt x="2454" y="2845"/>
                    </a:lnTo>
                    <a:lnTo>
                      <a:pt x="2416" y="2895"/>
                    </a:lnTo>
                    <a:lnTo>
                      <a:pt x="2379" y="2943"/>
                    </a:lnTo>
                    <a:lnTo>
                      <a:pt x="2343" y="2988"/>
                    </a:lnTo>
                    <a:lnTo>
                      <a:pt x="2326" y="3009"/>
                    </a:lnTo>
                    <a:lnTo>
                      <a:pt x="2309" y="3029"/>
                    </a:lnTo>
                    <a:lnTo>
                      <a:pt x="2294" y="3046"/>
                    </a:lnTo>
                    <a:lnTo>
                      <a:pt x="2279" y="3063"/>
                    </a:lnTo>
                    <a:lnTo>
                      <a:pt x="2265" y="3077"/>
                    </a:lnTo>
                    <a:lnTo>
                      <a:pt x="2252" y="3090"/>
                    </a:lnTo>
                    <a:lnTo>
                      <a:pt x="2240" y="3100"/>
                    </a:lnTo>
                    <a:lnTo>
                      <a:pt x="2228" y="3108"/>
                    </a:lnTo>
                    <a:cubicBezTo>
                      <a:pt x="2227" y="3109"/>
                      <a:pt x="2226" y="3110"/>
                      <a:pt x="2225" y="3110"/>
                    </a:cubicBezTo>
                    <a:lnTo>
                      <a:pt x="2217" y="3114"/>
                    </a:lnTo>
                    <a:cubicBezTo>
                      <a:pt x="2214" y="3115"/>
                      <a:pt x="2211" y="3116"/>
                      <a:pt x="2209" y="3117"/>
                    </a:cubicBezTo>
                    <a:lnTo>
                      <a:pt x="2202" y="3117"/>
                    </a:lnTo>
                    <a:cubicBezTo>
                      <a:pt x="2197" y="3117"/>
                      <a:pt x="2193" y="3117"/>
                      <a:pt x="2189" y="3115"/>
                    </a:cubicBezTo>
                    <a:lnTo>
                      <a:pt x="2184" y="3112"/>
                    </a:lnTo>
                    <a:cubicBezTo>
                      <a:pt x="2180" y="3110"/>
                      <a:pt x="2176" y="3108"/>
                      <a:pt x="2174" y="3104"/>
                    </a:cubicBezTo>
                    <a:lnTo>
                      <a:pt x="2170" y="3099"/>
                    </a:lnTo>
                    <a:cubicBezTo>
                      <a:pt x="2169" y="3096"/>
                      <a:pt x="2167" y="3094"/>
                      <a:pt x="2167" y="3091"/>
                    </a:cubicBezTo>
                    <a:lnTo>
                      <a:pt x="2165" y="3083"/>
                    </a:lnTo>
                    <a:cubicBezTo>
                      <a:pt x="2165" y="3081"/>
                      <a:pt x="2165" y="3080"/>
                      <a:pt x="2164" y="3078"/>
                    </a:cubicBezTo>
                    <a:lnTo>
                      <a:pt x="2164" y="3068"/>
                    </a:lnTo>
                    <a:lnTo>
                      <a:pt x="2165" y="3053"/>
                    </a:lnTo>
                    <a:lnTo>
                      <a:pt x="2168" y="3036"/>
                    </a:lnTo>
                    <a:lnTo>
                      <a:pt x="2171" y="3020"/>
                    </a:lnTo>
                    <a:lnTo>
                      <a:pt x="2176" y="3001"/>
                    </a:lnTo>
                    <a:lnTo>
                      <a:pt x="2181" y="2981"/>
                    </a:lnTo>
                    <a:lnTo>
                      <a:pt x="2187" y="2960"/>
                    </a:lnTo>
                    <a:lnTo>
                      <a:pt x="2201" y="2915"/>
                    </a:lnTo>
                    <a:lnTo>
                      <a:pt x="2217" y="2867"/>
                    </a:lnTo>
                    <a:lnTo>
                      <a:pt x="2232" y="2817"/>
                    </a:lnTo>
                    <a:lnTo>
                      <a:pt x="2248" y="2766"/>
                    </a:lnTo>
                    <a:lnTo>
                      <a:pt x="2262" y="2718"/>
                    </a:lnTo>
                    <a:lnTo>
                      <a:pt x="2274" y="2671"/>
                    </a:lnTo>
                    <a:lnTo>
                      <a:pt x="2279" y="2649"/>
                    </a:lnTo>
                    <a:lnTo>
                      <a:pt x="2283" y="2629"/>
                    </a:lnTo>
                    <a:lnTo>
                      <a:pt x="2285" y="2610"/>
                    </a:lnTo>
                    <a:lnTo>
                      <a:pt x="2287" y="2593"/>
                    </a:lnTo>
                    <a:lnTo>
                      <a:pt x="2288" y="2577"/>
                    </a:lnTo>
                    <a:lnTo>
                      <a:pt x="2287" y="2565"/>
                    </a:lnTo>
                    <a:lnTo>
                      <a:pt x="2285" y="2554"/>
                    </a:lnTo>
                    <a:lnTo>
                      <a:pt x="2286" y="2559"/>
                    </a:lnTo>
                    <a:lnTo>
                      <a:pt x="2283" y="2548"/>
                    </a:lnTo>
                    <a:lnTo>
                      <a:pt x="2285" y="2553"/>
                    </a:lnTo>
                    <a:lnTo>
                      <a:pt x="2279" y="2544"/>
                    </a:lnTo>
                    <a:lnTo>
                      <a:pt x="2285" y="2549"/>
                    </a:lnTo>
                    <a:lnTo>
                      <a:pt x="2277" y="2543"/>
                    </a:lnTo>
                    <a:lnTo>
                      <a:pt x="2284" y="2548"/>
                    </a:lnTo>
                    <a:lnTo>
                      <a:pt x="2275" y="2544"/>
                    </a:lnTo>
                    <a:lnTo>
                      <a:pt x="2281" y="2546"/>
                    </a:lnTo>
                    <a:lnTo>
                      <a:pt x="2269" y="2544"/>
                    </a:lnTo>
                    <a:lnTo>
                      <a:pt x="2275" y="2544"/>
                    </a:lnTo>
                    <a:lnTo>
                      <a:pt x="2262" y="2545"/>
                    </a:lnTo>
                    <a:lnTo>
                      <a:pt x="2250" y="2547"/>
                    </a:lnTo>
                    <a:lnTo>
                      <a:pt x="2236" y="2551"/>
                    </a:lnTo>
                    <a:lnTo>
                      <a:pt x="2220" y="2556"/>
                    </a:lnTo>
                    <a:lnTo>
                      <a:pt x="2203" y="2563"/>
                    </a:lnTo>
                    <a:lnTo>
                      <a:pt x="2183" y="2572"/>
                    </a:lnTo>
                    <a:lnTo>
                      <a:pt x="2163" y="2581"/>
                    </a:lnTo>
                    <a:lnTo>
                      <a:pt x="2141" y="2593"/>
                    </a:lnTo>
                    <a:lnTo>
                      <a:pt x="2097" y="2617"/>
                    </a:lnTo>
                    <a:lnTo>
                      <a:pt x="2049" y="2644"/>
                    </a:lnTo>
                    <a:lnTo>
                      <a:pt x="1999" y="2672"/>
                    </a:lnTo>
                    <a:lnTo>
                      <a:pt x="1950" y="2700"/>
                    </a:lnTo>
                    <a:lnTo>
                      <a:pt x="1901" y="2728"/>
                    </a:lnTo>
                    <a:lnTo>
                      <a:pt x="1854" y="2752"/>
                    </a:lnTo>
                    <a:lnTo>
                      <a:pt x="1831" y="2764"/>
                    </a:lnTo>
                    <a:lnTo>
                      <a:pt x="1809" y="2775"/>
                    </a:lnTo>
                    <a:lnTo>
                      <a:pt x="1788" y="2784"/>
                    </a:lnTo>
                    <a:lnTo>
                      <a:pt x="1767" y="2791"/>
                    </a:lnTo>
                    <a:lnTo>
                      <a:pt x="1748" y="2798"/>
                    </a:lnTo>
                    <a:lnTo>
                      <a:pt x="1729" y="2803"/>
                    </a:lnTo>
                    <a:lnTo>
                      <a:pt x="1712" y="2806"/>
                    </a:lnTo>
                    <a:lnTo>
                      <a:pt x="1695" y="2807"/>
                    </a:lnTo>
                    <a:cubicBezTo>
                      <a:pt x="1693" y="2807"/>
                      <a:pt x="1692" y="2807"/>
                      <a:pt x="1691" y="2807"/>
                    </a:cubicBezTo>
                    <a:lnTo>
                      <a:pt x="1678" y="2806"/>
                    </a:lnTo>
                    <a:cubicBezTo>
                      <a:pt x="1676" y="2806"/>
                      <a:pt x="1675" y="2805"/>
                      <a:pt x="1672" y="2805"/>
                    </a:cubicBezTo>
                    <a:lnTo>
                      <a:pt x="1662" y="2801"/>
                    </a:lnTo>
                    <a:cubicBezTo>
                      <a:pt x="1661" y="2800"/>
                      <a:pt x="1659" y="2800"/>
                      <a:pt x="1657" y="2798"/>
                    </a:cubicBezTo>
                    <a:lnTo>
                      <a:pt x="1648" y="2792"/>
                    </a:lnTo>
                    <a:cubicBezTo>
                      <a:pt x="1646" y="2791"/>
                      <a:pt x="1644" y="2789"/>
                      <a:pt x="1643" y="2787"/>
                    </a:cubicBezTo>
                    <a:lnTo>
                      <a:pt x="1636" y="2779"/>
                    </a:lnTo>
                    <a:cubicBezTo>
                      <a:pt x="1635" y="2778"/>
                      <a:pt x="1634" y="2777"/>
                      <a:pt x="1634" y="2775"/>
                    </a:cubicBezTo>
                    <a:lnTo>
                      <a:pt x="1628" y="2765"/>
                    </a:lnTo>
                    <a:cubicBezTo>
                      <a:pt x="1627" y="2763"/>
                      <a:pt x="1627" y="2762"/>
                      <a:pt x="1626" y="2760"/>
                    </a:cubicBezTo>
                    <a:lnTo>
                      <a:pt x="1623" y="2749"/>
                    </a:lnTo>
                    <a:lnTo>
                      <a:pt x="1620" y="2732"/>
                    </a:lnTo>
                    <a:lnTo>
                      <a:pt x="1619" y="2714"/>
                    </a:lnTo>
                    <a:lnTo>
                      <a:pt x="1620" y="2696"/>
                    </a:lnTo>
                    <a:lnTo>
                      <a:pt x="1621" y="2677"/>
                    </a:lnTo>
                    <a:lnTo>
                      <a:pt x="1626" y="2636"/>
                    </a:lnTo>
                    <a:lnTo>
                      <a:pt x="1635" y="2592"/>
                    </a:lnTo>
                    <a:lnTo>
                      <a:pt x="1646" y="2546"/>
                    </a:lnTo>
                    <a:lnTo>
                      <a:pt x="1657" y="2500"/>
                    </a:lnTo>
                    <a:lnTo>
                      <a:pt x="1668" y="2453"/>
                    </a:lnTo>
                    <a:lnTo>
                      <a:pt x="1678" y="2408"/>
                    </a:lnTo>
                    <a:lnTo>
                      <a:pt x="1686" y="2365"/>
                    </a:lnTo>
                    <a:lnTo>
                      <a:pt x="1691" y="2326"/>
                    </a:lnTo>
                    <a:lnTo>
                      <a:pt x="1692" y="2309"/>
                    </a:lnTo>
                    <a:lnTo>
                      <a:pt x="1692" y="2292"/>
                    </a:lnTo>
                    <a:lnTo>
                      <a:pt x="1690" y="2278"/>
                    </a:lnTo>
                    <a:lnTo>
                      <a:pt x="1688" y="2266"/>
                    </a:lnTo>
                    <a:lnTo>
                      <a:pt x="1685" y="2255"/>
                    </a:lnTo>
                    <a:lnTo>
                      <a:pt x="1686" y="2259"/>
                    </a:lnTo>
                    <a:lnTo>
                      <a:pt x="1680" y="2248"/>
                    </a:lnTo>
                    <a:lnTo>
                      <a:pt x="1683" y="2252"/>
                    </a:lnTo>
                    <a:lnTo>
                      <a:pt x="1676" y="2242"/>
                    </a:lnTo>
                    <a:lnTo>
                      <a:pt x="1680" y="2246"/>
                    </a:lnTo>
                    <a:lnTo>
                      <a:pt x="1671" y="2239"/>
                    </a:lnTo>
                    <a:lnTo>
                      <a:pt x="1675" y="2242"/>
                    </a:lnTo>
                    <a:lnTo>
                      <a:pt x="1664" y="2236"/>
                    </a:lnTo>
                    <a:lnTo>
                      <a:pt x="1669" y="2238"/>
                    </a:lnTo>
                    <a:lnTo>
                      <a:pt x="1656" y="2235"/>
                    </a:lnTo>
                    <a:lnTo>
                      <a:pt x="1660" y="2236"/>
                    </a:lnTo>
                    <a:lnTo>
                      <a:pt x="1644" y="2234"/>
                    </a:lnTo>
                    <a:lnTo>
                      <a:pt x="1630" y="2234"/>
                    </a:lnTo>
                    <a:lnTo>
                      <a:pt x="1613" y="2236"/>
                    </a:lnTo>
                    <a:lnTo>
                      <a:pt x="1595" y="2239"/>
                    </a:lnTo>
                    <a:lnTo>
                      <a:pt x="1575" y="2243"/>
                    </a:lnTo>
                    <a:lnTo>
                      <a:pt x="1554" y="2249"/>
                    </a:lnTo>
                    <a:lnTo>
                      <a:pt x="1507" y="2264"/>
                    </a:lnTo>
                    <a:lnTo>
                      <a:pt x="1457" y="2281"/>
                    </a:lnTo>
                    <a:lnTo>
                      <a:pt x="1404" y="2301"/>
                    </a:lnTo>
                    <a:lnTo>
                      <a:pt x="1351" y="2322"/>
                    </a:lnTo>
                    <a:lnTo>
                      <a:pt x="1297" y="2341"/>
                    </a:lnTo>
                    <a:lnTo>
                      <a:pt x="1245" y="2361"/>
                    </a:lnTo>
                    <a:lnTo>
                      <a:pt x="1195" y="2377"/>
                    </a:lnTo>
                    <a:lnTo>
                      <a:pt x="1170" y="2384"/>
                    </a:lnTo>
                    <a:lnTo>
                      <a:pt x="1147" y="2390"/>
                    </a:lnTo>
                    <a:lnTo>
                      <a:pt x="1125" y="2395"/>
                    </a:lnTo>
                    <a:lnTo>
                      <a:pt x="1104" y="2399"/>
                    </a:lnTo>
                    <a:lnTo>
                      <a:pt x="1083" y="2401"/>
                    </a:lnTo>
                    <a:lnTo>
                      <a:pt x="1065" y="2401"/>
                    </a:lnTo>
                    <a:lnTo>
                      <a:pt x="1047" y="2399"/>
                    </a:lnTo>
                    <a:cubicBezTo>
                      <a:pt x="1046" y="2399"/>
                      <a:pt x="1044" y="2399"/>
                      <a:pt x="1043" y="2399"/>
                    </a:cubicBezTo>
                    <a:lnTo>
                      <a:pt x="1030" y="2395"/>
                    </a:lnTo>
                    <a:cubicBezTo>
                      <a:pt x="1028" y="2395"/>
                      <a:pt x="1027" y="2394"/>
                      <a:pt x="1025" y="2394"/>
                    </a:cubicBezTo>
                    <a:lnTo>
                      <a:pt x="1014" y="2388"/>
                    </a:lnTo>
                    <a:cubicBezTo>
                      <a:pt x="1012" y="2387"/>
                      <a:pt x="1011" y="2386"/>
                      <a:pt x="1009" y="2385"/>
                    </a:cubicBezTo>
                    <a:lnTo>
                      <a:pt x="1000" y="2377"/>
                    </a:lnTo>
                    <a:cubicBezTo>
                      <a:pt x="998" y="2376"/>
                      <a:pt x="997" y="2374"/>
                      <a:pt x="995" y="2372"/>
                    </a:cubicBezTo>
                    <a:lnTo>
                      <a:pt x="989" y="2362"/>
                    </a:lnTo>
                    <a:cubicBezTo>
                      <a:pt x="987" y="2360"/>
                      <a:pt x="987" y="2358"/>
                      <a:pt x="986" y="2356"/>
                    </a:cubicBezTo>
                    <a:lnTo>
                      <a:pt x="982" y="2345"/>
                    </a:lnTo>
                    <a:cubicBezTo>
                      <a:pt x="981" y="2343"/>
                      <a:pt x="981" y="2341"/>
                      <a:pt x="981" y="2340"/>
                    </a:cubicBezTo>
                    <a:lnTo>
                      <a:pt x="979" y="2326"/>
                    </a:lnTo>
                    <a:cubicBezTo>
                      <a:pt x="979" y="2324"/>
                      <a:pt x="979" y="2324"/>
                      <a:pt x="979" y="2322"/>
                    </a:cubicBezTo>
                    <a:lnTo>
                      <a:pt x="979" y="2307"/>
                    </a:lnTo>
                    <a:lnTo>
                      <a:pt x="982" y="2287"/>
                    </a:lnTo>
                    <a:lnTo>
                      <a:pt x="987" y="2265"/>
                    </a:lnTo>
                    <a:lnTo>
                      <a:pt x="993" y="2244"/>
                    </a:lnTo>
                    <a:lnTo>
                      <a:pt x="1000" y="2222"/>
                    </a:lnTo>
                    <a:lnTo>
                      <a:pt x="1009" y="2198"/>
                    </a:lnTo>
                    <a:lnTo>
                      <a:pt x="1019" y="2174"/>
                    </a:lnTo>
                    <a:lnTo>
                      <a:pt x="1041" y="2124"/>
                    </a:lnTo>
                    <a:lnTo>
                      <a:pt x="1066" y="2071"/>
                    </a:lnTo>
                    <a:lnTo>
                      <a:pt x="1091" y="2017"/>
                    </a:lnTo>
                    <a:lnTo>
                      <a:pt x="1115" y="1963"/>
                    </a:lnTo>
                    <a:lnTo>
                      <a:pt x="1138" y="1909"/>
                    </a:lnTo>
                    <a:lnTo>
                      <a:pt x="1158" y="1857"/>
                    </a:lnTo>
                    <a:lnTo>
                      <a:pt x="1167" y="1833"/>
                    </a:lnTo>
                    <a:lnTo>
                      <a:pt x="1173" y="1809"/>
                    </a:lnTo>
                    <a:lnTo>
                      <a:pt x="1179" y="1786"/>
                    </a:lnTo>
                    <a:lnTo>
                      <a:pt x="1183" y="1764"/>
                    </a:lnTo>
                    <a:lnTo>
                      <a:pt x="1185" y="1744"/>
                    </a:lnTo>
                    <a:lnTo>
                      <a:pt x="1185" y="1725"/>
                    </a:lnTo>
                    <a:lnTo>
                      <a:pt x="1183" y="1709"/>
                    </a:lnTo>
                    <a:lnTo>
                      <a:pt x="1179" y="1694"/>
                    </a:lnTo>
                    <a:lnTo>
                      <a:pt x="1181" y="1698"/>
                    </a:lnTo>
                    <a:lnTo>
                      <a:pt x="1174" y="1681"/>
                    </a:lnTo>
                    <a:lnTo>
                      <a:pt x="1176" y="1685"/>
                    </a:lnTo>
                    <a:lnTo>
                      <a:pt x="1167" y="1670"/>
                    </a:lnTo>
                    <a:lnTo>
                      <a:pt x="1169" y="1674"/>
                    </a:lnTo>
                    <a:lnTo>
                      <a:pt x="1157" y="1661"/>
                    </a:lnTo>
                    <a:lnTo>
                      <a:pt x="1160" y="1663"/>
                    </a:lnTo>
                    <a:lnTo>
                      <a:pt x="1145" y="1651"/>
                    </a:lnTo>
                    <a:lnTo>
                      <a:pt x="1130" y="1642"/>
                    </a:lnTo>
                    <a:lnTo>
                      <a:pt x="1112" y="1634"/>
                    </a:lnTo>
                    <a:lnTo>
                      <a:pt x="1090" y="1626"/>
                    </a:lnTo>
                    <a:lnTo>
                      <a:pt x="1067" y="1619"/>
                    </a:lnTo>
                    <a:lnTo>
                      <a:pt x="1041" y="1613"/>
                    </a:lnTo>
                    <a:lnTo>
                      <a:pt x="1014" y="1606"/>
                    </a:lnTo>
                    <a:lnTo>
                      <a:pt x="984" y="1601"/>
                    </a:lnTo>
                    <a:lnTo>
                      <a:pt x="953" y="1596"/>
                    </a:lnTo>
                    <a:lnTo>
                      <a:pt x="888" y="1589"/>
                    </a:lnTo>
                    <a:lnTo>
                      <a:pt x="819" y="1583"/>
                    </a:lnTo>
                    <a:lnTo>
                      <a:pt x="750" y="1578"/>
                    </a:lnTo>
                    <a:lnTo>
                      <a:pt x="679" y="1573"/>
                    </a:lnTo>
                    <a:lnTo>
                      <a:pt x="611" y="1567"/>
                    </a:lnTo>
                    <a:lnTo>
                      <a:pt x="546" y="1560"/>
                    </a:lnTo>
                    <a:lnTo>
                      <a:pt x="515" y="1556"/>
                    </a:lnTo>
                    <a:lnTo>
                      <a:pt x="485" y="1552"/>
                    </a:lnTo>
                    <a:lnTo>
                      <a:pt x="457" y="1546"/>
                    </a:lnTo>
                    <a:lnTo>
                      <a:pt x="431" y="1541"/>
                    </a:lnTo>
                    <a:lnTo>
                      <a:pt x="407" y="1534"/>
                    </a:lnTo>
                    <a:lnTo>
                      <a:pt x="384" y="1526"/>
                    </a:lnTo>
                    <a:lnTo>
                      <a:pt x="363" y="1517"/>
                    </a:lnTo>
                    <a:lnTo>
                      <a:pt x="346" y="1507"/>
                    </a:lnTo>
                    <a:cubicBezTo>
                      <a:pt x="344" y="1506"/>
                      <a:pt x="343" y="1505"/>
                      <a:pt x="342" y="1504"/>
                    </a:cubicBezTo>
                    <a:lnTo>
                      <a:pt x="329" y="1494"/>
                    </a:lnTo>
                    <a:cubicBezTo>
                      <a:pt x="328" y="1493"/>
                      <a:pt x="327" y="1492"/>
                      <a:pt x="326" y="1491"/>
                    </a:cubicBezTo>
                    <a:lnTo>
                      <a:pt x="316" y="1480"/>
                    </a:lnTo>
                    <a:cubicBezTo>
                      <a:pt x="316" y="1478"/>
                      <a:pt x="314" y="1477"/>
                      <a:pt x="314" y="1475"/>
                    </a:cubicBezTo>
                    <a:lnTo>
                      <a:pt x="307" y="1462"/>
                    </a:lnTo>
                    <a:cubicBezTo>
                      <a:pt x="306" y="1461"/>
                      <a:pt x="305" y="1459"/>
                      <a:pt x="305" y="1457"/>
                    </a:cubicBezTo>
                    <a:lnTo>
                      <a:pt x="301" y="1443"/>
                    </a:lnTo>
                    <a:cubicBezTo>
                      <a:pt x="301" y="1441"/>
                      <a:pt x="301" y="1440"/>
                      <a:pt x="301" y="1438"/>
                    </a:cubicBezTo>
                    <a:lnTo>
                      <a:pt x="300" y="1423"/>
                    </a:lnTo>
                    <a:cubicBezTo>
                      <a:pt x="300" y="1422"/>
                      <a:pt x="300" y="1420"/>
                      <a:pt x="301" y="1419"/>
                    </a:cubicBezTo>
                    <a:lnTo>
                      <a:pt x="302" y="1404"/>
                    </a:lnTo>
                    <a:lnTo>
                      <a:pt x="308" y="1385"/>
                    </a:lnTo>
                    <a:lnTo>
                      <a:pt x="315" y="1364"/>
                    </a:lnTo>
                    <a:lnTo>
                      <a:pt x="325" y="1345"/>
                    </a:lnTo>
                    <a:lnTo>
                      <a:pt x="336" y="1326"/>
                    </a:lnTo>
                    <a:lnTo>
                      <a:pt x="350" y="1305"/>
                    </a:lnTo>
                    <a:lnTo>
                      <a:pt x="364" y="1285"/>
                    </a:lnTo>
                    <a:lnTo>
                      <a:pt x="396" y="1244"/>
                    </a:lnTo>
                    <a:lnTo>
                      <a:pt x="432" y="1202"/>
                    </a:lnTo>
                    <a:lnTo>
                      <a:pt x="470" y="1160"/>
                    </a:lnTo>
                    <a:lnTo>
                      <a:pt x="507" y="1118"/>
                    </a:lnTo>
                    <a:lnTo>
                      <a:pt x="544" y="1077"/>
                    </a:lnTo>
                    <a:lnTo>
                      <a:pt x="577" y="1037"/>
                    </a:lnTo>
                    <a:lnTo>
                      <a:pt x="605" y="999"/>
                    </a:lnTo>
                    <a:lnTo>
                      <a:pt x="617" y="981"/>
                    </a:lnTo>
                    <a:lnTo>
                      <a:pt x="627" y="964"/>
                    </a:lnTo>
                    <a:lnTo>
                      <a:pt x="635" y="947"/>
                    </a:lnTo>
                    <a:lnTo>
                      <a:pt x="641" y="932"/>
                    </a:lnTo>
                    <a:lnTo>
                      <a:pt x="645" y="918"/>
                    </a:lnTo>
                    <a:lnTo>
                      <a:pt x="646" y="906"/>
                    </a:lnTo>
                    <a:lnTo>
                      <a:pt x="646" y="910"/>
                    </a:lnTo>
                    <a:lnTo>
                      <a:pt x="646" y="896"/>
                    </a:lnTo>
                    <a:lnTo>
                      <a:pt x="646" y="901"/>
                    </a:lnTo>
                    <a:lnTo>
                      <a:pt x="643" y="887"/>
                    </a:lnTo>
                    <a:lnTo>
                      <a:pt x="645" y="892"/>
                    </a:lnTo>
                    <a:lnTo>
                      <a:pt x="639" y="879"/>
                    </a:lnTo>
                    <a:lnTo>
                      <a:pt x="641" y="883"/>
                    </a:lnTo>
                    <a:lnTo>
                      <a:pt x="632" y="871"/>
                    </a:lnTo>
                    <a:lnTo>
                      <a:pt x="634" y="874"/>
                    </a:lnTo>
                    <a:lnTo>
                      <a:pt x="623" y="862"/>
                    </a:lnTo>
                    <a:lnTo>
                      <a:pt x="611" y="853"/>
                    </a:lnTo>
                    <a:lnTo>
                      <a:pt x="596" y="844"/>
                    </a:lnTo>
                    <a:lnTo>
                      <a:pt x="579" y="834"/>
                    </a:lnTo>
                    <a:lnTo>
                      <a:pt x="560" y="825"/>
                    </a:lnTo>
                    <a:lnTo>
                      <a:pt x="539" y="817"/>
                    </a:lnTo>
                    <a:lnTo>
                      <a:pt x="492" y="800"/>
                    </a:lnTo>
                    <a:lnTo>
                      <a:pt x="441" y="784"/>
                    </a:lnTo>
                    <a:lnTo>
                      <a:pt x="386" y="770"/>
                    </a:lnTo>
                    <a:lnTo>
                      <a:pt x="330" y="756"/>
                    </a:lnTo>
                    <a:lnTo>
                      <a:pt x="274" y="742"/>
                    </a:lnTo>
                    <a:lnTo>
                      <a:pt x="219" y="729"/>
                    </a:lnTo>
                    <a:lnTo>
                      <a:pt x="168" y="715"/>
                    </a:lnTo>
                    <a:lnTo>
                      <a:pt x="121" y="701"/>
                    </a:lnTo>
                    <a:lnTo>
                      <a:pt x="100" y="693"/>
                    </a:lnTo>
                    <a:lnTo>
                      <a:pt x="80" y="685"/>
                    </a:lnTo>
                    <a:lnTo>
                      <a:pt x="62" y="678"/>
                    </a:lnTo>
                    <a:lnTo>
                      <a:pt x="46" y="669"/>
                    </a:lnTo>
                    <a:lnTo>
                      <a:pt x="31" y="660"/>
                    </a:lnTo>
                    <a:lnTo>
                      <a:pt x="19" y="649"/>
                    </a:lnTo>
                    <a:cubicBezTo>
                      <a:pt x="18" y="648"/>
                      <a:pt x="17" y="646"/>
                      <a:pt x="16" y="645"/>
                    </a:cubicBezTo>
                    <a:lnTo>
                      <a:pt x="9" y="636"/>
                    </a:lnTo>
                    <a:cubicBezTo>
                      <a:pt x="7" y="635"/>
                      <a:pt x="7" y="633"/>
                      <a:pt x="6" y="630"/>
                    </a:cubicBezTo>
                    <a:lnTo>
                      <a:pt x="2" y="621"/>
                    </a:lnTo>
                    <a:cubicBezTo>
                      <a:pt x="1" y="619"/>
                      <a:pt x="1" y="616"/>
                      <a:pt x="1" y="614"/>
                    </a:cubicBezTo>
                    <a:lnTo>
                      <a:pt x="0" y="604"/>
                    </a:lnTo>
                    <a:cubicBezTo>
                      <a:pt x="0" y="602"/>
                      <a:pt x="0" y="600"/>
                      <a:pt x="0" y="597"/>
                    </a:cubicBezTo>
                    <a:lnTo>
                      <a:pt x="3" y="588"/>
                    </a:lnTo>
                    <a:cubicBezTo>
                      <a:pt x="3" y="586"/>
                      <a:pt x="4" y="584"/>
                      <a:pt x="5" y="582"/>
                    </a:cubicBezTo>
                    <a:lnTo>
                      <a:pt x="9" y="572"/>
                    </a:lnTo>
                    <a:cubicBezTo>
                      <a:pt x="10" y="571"/>
                      <a:pt x="10" y="569"/>
                      <a:pt x="11" y="568"/>
                    </a:cubicBezTo>
                    <a:lnTo>
                      <a:pt x="19" y="558"/>
                    </a:lnTo>
                    <a:lnTo>
                      <a:pt x="30" y="545"/>
                    </a:lnTo>
                    <a:lnTo>
                      <a:pt x="44" y="533"/>
                    </a:lnTo>
                    <a:lnTo>
                      <a:pt x="75" y="510"/>
                    </a:lnTo>
                    <a:lnTo>
                      <a:pt x="112" y="488"/>
                    </a:lnTo>
                    <a:lnTo>
                      <a:pt x="154" y="465"/>
                    </a:lnTo>
                    <a:lnTo>
                      <a:pt x="198" y="442"/>
                    </a:lnTo>
                    <a:lnTo>
                      <a:pt x="245" y="420"/>
                    </a:lnTo>
                    <a:lnTo>
                      <a:pt x="291" y="397"/>
                    </a:lnTo>
                    <a:lnTo>
                      <a:pt x="336" y="375"/>
                    </a:lnTo>
                    <a:lnTo>
                      <a:pt x="379" y="353"/>
                    </a:lnTo>
                    <a:lnTo>
                      <a:pt x="418" y="332"/>
                    </a:lnTo>
                    <a:lnTo>
                      <a:pt x="452" y="312"/>
                    </a:lnTo>
                    <a:lnTo>
                      <a:pt x="465" y="302"/>
                    </a:lnTo>
                    <a:lnTo>
                      <a:pt x="478" y="293"/>
                    </a:lnTo>
                    <a:lnTo>
                      <a:pt x="487" y="284"/>
                    </a:lnTo>
                    <a:lnTo>
                      <a:pt x="494" y="276"/>
                    </a:lnTo>
                    <a:lnTo>
                      <a:pt x="498" y="269"/>
                    </a:lnTo>
                    <a:lnTo>
                      <a:pt x="496" y="273"/>
                    </a:lnTo>
                    <a:lnTo>
                      <a:pt x="500" y="264"/>
                    </a:lnTo>
                    <a:lnTo>
                      <a:pt x="498" y="272"/>
                    </a:lnTo>
                    <a:lnTo>
                      <a:pt x="499" y="253"/>
                    </a:lnTo>
                    <a:lnTo>
                      <a:pt x="500" y="262"/>
                    </a:lnTo>
                    <a:lnTo>
                      <a:pt x="495" y="244"/>
                    </a:lnTo>
                    <a:lnTo>
                      <a:pt x="498" y="250"/>
                    </a:lnTo>
                    <a:lnTo>
                      <a:pt x="487" y="231"/>
                    </a:lnTo>
                    <a:lnTo>
                      <a:pt x="490" y="235"/>
                    </a:lnTo>
                    <a:lnTo>
                      <a:pt x="474" y="218"/>
                    </a:lnTo>
                    <a:lnTo>
                      <a:pt x="456" y="202"/>
                    </a:lnTo>
                    <a:lnTo>
                      <a:pt x="433" y="186"/>
                    </a:lnTo>
                    <a:lnTo>
                      <a:pt x="408" y="170"/>
                    </a:lnTo>
                    <a:lnTo>
                      <a:pt x="380" y="154"/>
                    </a:lnTo>
                    <a:lnTo>
                      <a:pt x="322" y="123"/>
                    </a:lnTo>
                    <a:lnTo>
                      <a:pt x="268" y="95"/>
                    </a:lnTo>
                    <a:lnTo>
                      <a:pt x="291" y="50"/>
                    </a:lnTo>
                    <a:lnTo>
                      <a:pt x="345" y="78"/>
                    </a:lnTo>
                    <a:lnTo>
                      <a:pt x="406" y="110"/>
                    </a:lnTo>
                    <a:lnTo>
                      <a:pt x="435" y="127"/>
                    </a:lnTo>
                    <a:lnTo>
                      <a:pt x="463" y="145"/>
                    </a:lnTo>
                    <a:lnTo>
                      <a:pt x="488" y="164"/>
                    </a:lnTo>
                    <a:lnTo>
                      <a:pt x="511" y="184"/>
                    </a:lnTo>
                    <a:lnTo>
                      <a:pt x="527" y="202"/>
                    </a:lnTo>
                    <a:cubicBezTo>
                      <a:pt x="528" y="203"/>
                      <a:pt x="529" y="204"/>
                      <a:pt x="530" y="206"/>
                    </a:cubicBezTo>
                    <a:lnTo>
                      <a:pt x="541" y="224"/>
                    </a:lnTo>
                    <a:cubicBezTo>
                      <a:pt x="542" y="226"/>
                      <a:pt x="543" y="228"/>
                      <a:pt x="543" y="230"/>
                    </a:cubicBezTo>
                    <a:lnTo>
                      <a:pt x="549" y="248"/>
                    </a:lnTo>
                    <a:cubicBezTo>
                      <a:pt x="549" y="251"/>
                      <a:pt x="550" y="254"/>
                      <a:pt x="549" y="257"/>
                    </a:cubicBezTo>
                    <a:lnTo>
                      <a:pt x="548" y="276"/>
                    </a:lnTo>
                    <a:cubicBezTo>
                      <a:pt x="547" y="279"/>
                      <a:pt x="547" y="281"/>
                      <a:pt x="546" y="284"/>
                    </a:cubicBezTo>
                    <a:lnTo>
                      <a:pt x="542" y="293"/>
                    </a:lnTo>
                    <a:cubicBezTo>
                      <a:pt x="541" y="295"/>
                      <a:pt x="541" y="296"/>
                      <a:pt x="540" y="297"/>
                    </a:cubicBezTo>
                    <a:lnTo>
                      <a:pt x="531" y="309"/>
                    </a:lnTo>
                    <a:lnTo>
                      <a:pt x="521" y="321"/>
                    </a:lnTo>
                    <a:lnTo>
                      <a:pt x="508" y="332"/>
                    </a:lnTo>
                    <a:lnTo>
                      <a:pt x="494" y="343"/>
                    </a:lnTo>
                    <a:lnTo>
                      <a:pt x="478" y="354"/>
                    </a:lnTo>
                    <a:lnTo>
                      <a:pt x="442" y="376"/>
                    </a:lnTo>
                    <a:lnTo>
                      <a:pt x="402" y="398"/>
                    </a:lnTo>
                    <a:lnTo>
                      <a:pt x="358" y="420"/>
                    </a:lnTo>
                    <a:lnTo>
                      <a:pt x="312" y="442"/>
                    </a:lnTo>
                    <a:lnTo>
                      <a:pt x="266" y="464"/>
                    </a:lnTo>
                    <a:lnTo>
                      <a:pt x="221" y="487"/>
                    </a:lnTo>
                    <a:lnTo>
                      <a:pt x="178" y="508"/>
                    </a:lnTo>
                    <a:lnTo>
                      <a:pt x="138" y="530"/>
                    </a:lnTo>
                    <a:lnTo>
                      <a:pt x="104" y="551"/>
                    </a:lnTo>
                    <a:lnTo>
                      <a:pt x="77" y="570"/>
                    </a:lnTo>
                    <a:lnTo>
                      <a:pt x="67" y="579"/>
                    </a:lnTo>
                    <a:lnTo>
                      <a:pt x="59" y="587"/>
                    </a:lnTo>
                    <a:lnTo>
                      <a:pt x="52" y="597"/>
                    </a:lnTo>
                    <a:lnTo>
                      <a:pt x="54" y="594"/>
                    </a:lnTo>
                    <a:lnTo>
                      <a:pt x="50" y="604"/>
                    </a:lnTo>
                    <a:lnTo>
                      <a:pt x="52" y="598"/>
                    </a:lnTo>
                    <a:lnTo>
                      <a:pt x="50" y="608"/>
                    </a:lnTo>
                    <a:lnTo>
                      <a:pt x="50" y="601"/>
                    </a:lnTo>
                    <a:lnTo>
                      <a:pt x="51" y="611"/>
                    </a:lnTo>
                    <a:lnTo>
                      <a:pt x="49" y="603"/>
                    </a:lnTo>
                    <a:lnTo>
                      <a:pt x="52" y="612"/>
                    </a:lnTo>
                    <a:lnTo>
                      <a:pt x="49" y="606"/>
                    </a:lnTo>
                    <a:lnTo>
                      <a:pt x="56" y="615"/>
                    </a:lnTo>
                    <a:lnTo>
                      <a:pt x="52" y="612"/>
                    </a:lnTo>
                    <a:lnTo>
                      <a:pt x="60" y="618"/>
                    </a:lnTo>
                    <a:lnTo>
                      <a:pt x="70" y="625"/>
                    </a:lnTo>
                    <a:lnTo>
                      <a:pt x="82" y="632"/>
                    </a:lnTo>
                    <a:lnTo>
                      <a:pt x="98" y="639"/>
                    </a:lnTo>
                    <a:lnTo>
                      <a:pt x="116" y="646"/>
                    </a:lnTo>
                    <a:lnTo>
                      <a:pt x="136" y="653"/>
                    </a:lnTo>
                    <a:lnTo>
                      <a:pt x="181" y="667"/>
                    </a:lnTo>
                    <a:lnTo>
                      <a:pt x="231" y="680"/>
                    </a:lnTo>
                    <a:lnTo>
                      <a:pt x="286" y="693"/>
                    </a:lnTo>
                    <a:lnTo>
                      <a:pt x="342" y="707"/>
                    </a:lnTo>
                    <a:lnTo>
                      <a:pt x="399" y="722"/>
                    </a:lnTo>
                    <a:lnTo>
                      <a:pt x="455" y="737"/>
                    </a:lnTo>
                    <a:lnTo>
                      <a:pt x="509" y="752"/>
                    </a:lnTo>
                    <a:lnTo>
                      <a:pt x="558" y="770"/>
                    </a:lnTo>
                    <a:lnTo>
                      <a:pt x="582" y="780"/>
                    </a:lnTo>
                    <a:lnTo>
                      <a:pt x="603" y="790"/>
                    </a:lnTo>
                    <a:lnTo>
                      <a:pt x="623" y="801"/>
                    </a:lnTo>
                    <a:lnTo>
                      <a:pt x="642" y="813"/>
                    </a:lnTo>
                    <a:lnTo>
                      <a:pt x="658" y="827"/>
                    </a:lnTo>
                    <a:lnTo>
                      <a:pt x="670" y="838"/>
                    </a:lnTo>
                    <a:cubicBezTo>
                      <a:pt x="671" y="839"/>
                      <a:pt x="672" y="840"/>
                      <a:pt x="672" y="841"/>
                    </a:cubicBezTo>
                    <a:lnTo>
                      <a:pt x="681" y="853"/>
                    </a:lnTo>
                    <a:cubicBezTo>
                      <a:pt x="682" y="854"/>
                      <a:pt x="683" y="855"/>
                      <a:pt x="684" y="857"/>
                    </a:cubicBezTo>
                    <a:lnTo>
                      <a:pt x="690" y="870"/>
                    </a:lnTo>
                    <a:cubicBezTo>
                      <a:pt x="691" y="872"/>
                      <a:pt x="691" y="873"/>
                      <a:pt x="692" y="875"/>
                    </a:cubicBezTo>
                    <a:lnTo>
                      <a:pt x="695" y="889"/>
                    </a:lnTo>
                    <a:cubicBezTo>
                      <a:pt x="696" y="891"/>
                      <a:pt x="696" y="892"/>
                      <a:pt x="696" y="894"/>
                    </a:cubicBezTo>
                    <a:lnTo>
                      <a:pt x="696" y="909"/>
                    </a:lnTo>
                    <a:cubicBezTo>
                      <a:pt x="696" y="910"/>
                      <a:pt x="696" y="912"/>
                      <a:pt x="696" y="913"/>
                    </a:cubicBezTo>
                    <a:lnTo>
                      <a:pt x="693" y="932"/>
                    </a:lnTo>
                    <a:lnTo>
                      <a:pt x="688" y="950"/>
                    </a:lnTo>
                    <a:lnTo>
                      <a:pt x="680" y="970"/>
                    </a:lnTo>
                    <a:lnTo>
                      <a:pt x="670" y="989"/>
                    </a:lnTo>
                    <a:lnTo>
                      <a:pt x="659" y="1008"/>
                    </a:lnTo>
                    <a:lnTo>
                      <a:pt x="645" y="1029"/>
                    </a:lnTo>
                    <a:lnTo>
                      <a:pt x="615" y="1069"/>
                    </a:lnTo>
                    <a:lnTo>
                      <a:pt x="581" y="1110"/>
                    </a:lnTo>
                    <a:lnTo>
                      <a:pt x="544" y="1152"/>
                    </a:lnTo>
                    <a:lnTo>
                      <a:pt x="507" y="1194"/>
                    </a:lnTo>
                    <a:lnTo>
                      <a:pt x="470" y="1235"/>
                    </a:lnTo>
                    <a:lnTo>
                      <a:pt x="436" y="1275"/>
                    </a:lnTo>
                    <a:lnTo>
                      <a:pt x="405" y="1314"/>
                    </a:lnTo>
                    <a:lnTo>
                      <a:pt x="391" y="1333"/>
                    </a:lnTo>
                    <a:lnTo>
                      <a:pt x="380" y="1350"/>
                    </a:lnTo>
                    <a:lnTo>
                      <a:pt x="370" y="1368"/>
                    </a:lnTo>
                    <a:lnTo>
                      <a:pt x="361" y="1383"/>
                    </a:lnTo>
                    <a:lnTo>
                      <a:pt x="356" y="1397"/>
                    </a:lnTo>
                    <a:lnTo>
                      <a:pt x="352" y="1410"/>
                    </a:lnTo>
                    <a:lnTo>
                      <a:pt x="350" y="1426"/>
                    </a:lnTo>
                    <a:lnTo>
                      <a:pt x="350" y="1422"/>
                    </a:lnTo>
                    <a:lnTo>
                      <a:pt x="351" y="1436"/>
                    </a:lnTo>
                    <a:lnTo>
                      <a:pt x="350" y="1431"/>
                    </a:lnTo>
                    <a:lnTo>
                      <a:pt x="353" y="1445"/>
                    </a:lnTo>
                    <a:lnTo>
                      <a:pt x="351" y="1439"/>
                    </a:lnTo>
                    <a:lnTo>
                      <a:pt x="357" y="1452"/>
                    </a:lnTo>
                    <a:lnTo>
                      <a:pt x="355" y="1447"/>
                    </a:lnTo>
                    <a:lnTo>
                      <a:pt x="364" y="1458"/>
                    </a:lnTo>
                    <a:lnTo>
                      <a:pt x="361" y="1456"/>
                    </a:lnTo>
                    <a:lnTo>
                      <a:pt x="374" y="1466"/>
                    </a:lnTo>
                    <a:lnTo>
                      <a:pt x="370" y="1463"/>
                    </a:lnTo>
                    <a:lnTo>
                      <a:pt x="384" y="1472"/>
                    </a:lnTo>
                    <a:lnTo>
                      <a:pt x="400" y="1479"/>
                    </a:lnTo>
                    <a:lnTo>
                      <a:pt x="420" y="1486"/>
                    </a:lnTo>
                    <a:lnTo>
                      <a:pt x="442" y="1492"/>
                    </a:lnTo>
                    <a:lnTo>
                      <a:pt x="467" y="1497"/>
                    </a:lnTo>
                    <a:lnTo>
                      <a:pt x="493" y="1503"/>
                    </a:lnTo>
                    <a:lnTo>
                      <a:pt x="521" y="1507"/>
                    </a:lnTo>
                    <a:lnTo>
                      <a:pt x="551" y="1510"/>
                    </a:lnTo>
                    <a:lnTo>
                      <a:pt x="615" y="1517"/>
                    </a:lnTo>
                    <a:lnTo>
                      <a:pt x="683" y="1523"/>
                    </a:lnTo>
                    <a:lnTo>
                      <a:pt x="754" y="1528"/>
                    </a:lnTo>
                    <a:lnTo>
                      <a:pt x="824" y="1533"/>
                    </a:lnTo>
                    <a:lnTo>
                      <a:pt x="894" y="1539"/>
                    </a:lnTo>
                    <a:lnTo>
                      <a:pt x="961" y="1547"/>
                    </a:lnTo>
                    <a:lnTo>
                      <a:pt x="993" y="1552"/>
                    </a:lnTo>
                    <a:lnTo>
                      <a:pt x="1024" y="1558"/>
                    </a:lnTo>
                    <a:lnTo>
                      <a:pt x="1053" y="1564"/>
                    </a:lnTo>
                    <a:lnTo>
                      <a:pt x="1082" y="1571"/>
                    </a:lnTo>
                    <a:lnTo>
                      <a:pt x="1108" y="1579"/>
                    </a:lnTo>
                    <a:lnTo>
                      <a:pt x="1133" y="1589"/>
                    </a:lnTo>
                    <a:lnTo>
                      <a:pt x="1156" y="1599"/>
                    </a:lnTo>
                    <a:lnTo>
                      <a:pt x="1176" y="1612"/>
                    </a:lnTo>
                    <a:lnTo>
                      <a:pt x="1191" y="1624"/>
                    </a:lnTo>
                    <a:cubicBezTo>
                      <a:pt x="1192" y="1625"/>
                      <a:pt x="1193" y="1626"/>
                      <a:pt x="1194" y="1627"/>
                    </a:cubicBezTo>
                    <a:lnTo>
                      <a:pt x="1206" y="1640"/>
                    </a:lnTo>
                    <a:cubicBezTo>
                      <a:pt x="1207" y="1641"/>
                      <a:pt x="1208" y="1642"/>
                      <a:pt x="1209" y="1644"/>
                    </a:cubicBezTo>
                    <a:lnTo>
                      <a:pt x="1218" y="1658"/>
                    </a:lnTo>
                    <a:cubicBezTo>
                      <a:pt x="1219" y="1660"/>
                      <a:pt x="1220" y="1661"/>
                      <a:pt x="1221" y="1662"/>
                    </a:cubicBezTo>
                    <a:lnTo>
                      <a:pt x="1227" y="1679"/>
                    </a:lnTo>
                    <a:cubicBezTo>
                      <a:pt x="1228" y="1680"/>
                      <a:pt x="1228" y="1681"/>
                      <a:pt x="1228" y="1683"/>
                    </a:cubicBezTo>
                    <a:lnTo>
                      <a:pt x="1233" y="1703"/>
                    </a:lnTo>
                    <a:lnTo>
                      <a:pt x="1235" y="1726"/>
                    </a:lnTo>
                    <a:lnTo>
                      <a:pt x="1234" y="1749"/>
                    </a:lnTo>
                    <a:lnTo>
                      <a:pt x="1232" y="1773"/>
                    </a:lnTo>
                    <a:lnTo>
                      <a:pt x="1228" y="1797"/>
                    </a:lnTo>
                    <a:lnTo>
                      <a:pt x="1221" y="1822"/>
                    </a:lnTo>
                    <a:lnTo>
                      <a:pt x="1214" y="1849"/>
                    </a:lnTo>
                    <a:lnTo>
                      <a:pt x="1205" y="1875"/>
                    </a:lnTo>
                    <a:lnTo>
                      <a:pt x="1185" y="1929"/>
                    </a:lnTo>
                    <a:lnTo>
                      <a:pt x="1161" y="1984"/>
                    </a:lnTo>
                    <a:lnTo>
                      <a:pt x="1136" y="2038"/>
                    </a:lnTo>
                    <a:lnTo>
                      <a:pt x="1111" y="2093"/>
                    </a:lnTo>
                    <a:lnTo>
                      <a:pt x="1087" y="2144"/>
                    </a:lnTo>
                    <a:lnTo>
                      <a:pt x="1065" y="2193"/>
                    </a:lnTo>
                    <a:lnTo>
                      <a:pt x="1056" y="2216"/>
                    </a:lnTo>
                    <a:lnTo>
                      <a:pt x="1048" y="2238"/>
                    </a:lnTo>
                    <a:lnTo>
                      <a:pt x="1041" y="2258"/>
                    </a:lnTo>
                    <a:lnTo>
                      <a:pt x="1035" y="2277"/>
                    </a:lnTo>
                    <a:lnTo>
                      <a:pt x="1032" y="2293"/>
                    </a:lnTo>
                    <a:lnTo>
                      <a:pt x="1029" y="2308"/>
                    </a:lnTo>
                    <a:lnTo>
                      <a:pt x="1029" y="2323"/>
                    </a:lnTo>
                    <a:lnTo>
                      <a:pt x="1029" y="2320"/>
                    </a:lnTo>
                    <a:lnTo>
                      <a:pt x="1030" y="2334"/>
                    </a:lnTo>
                    <a:lnTo>
                      <a:pt x="1030" y="2329"/>
                    </a:lnTo>
                    <a:lnTo>
                      <a:pt x="1033" y="2341"/>
                    </a:lnTo>
                    <a:lnTo>
                      <a:pt x="1030" y="2334"/>
                    </a:lnTo>
                    <a:lnTo>
                      <a:pt x="1037" y="2344"/>
                    </a:lnTo>
                    <a:lnTo>
                      <a:pt x="1032" y="2339"/>
                    </a:lnTo>
                    <a:lnTo>
                      <a:pt x="1041" y="2347"/>
                    </a:lnTo>
                    <a:lnTo>
                      <a:pt x="1036" y="2343"/>
                    </a:lnTo>
                    <a:lnTo>
                      <a:pt x="1047" y="2348"/>
                    </a:lnTo>
                    <a:lnTo>
                      <a:pt x="1043" y="2347"/>
                    </a:lnTo>
                    <a:lnTo>
                      <a:pt x="1056" y="2351"/>
                    </a:lnTo>
                    <a:lnTo>
                      <a:pt x="1052" y="2350"/>
                    </a:lnTo>
                    <a:lnTo>
                      <a:pt x="1064" y="2351"/>
                    </a:lnTo>
                    <a:lnTo>
                      <a:pt x="1079" y="2351"/>
                    </a:lnTo>
                    <a:lnTo>
                      <a:pt x="1095" y="2349"/>
                    </a:lnTo>
                    <a:lnTo>
                      <a:pt x="1114" y="2347"/>
                    </a:lnTo>
                    <a:lnTo>
                      <a:pt x="1135" y="2342"/>
                    </a:lnTo>
                    <a:lnTo>
                      <a:pt x="1156" y="2336"/>
                    </a:lnTo>
                    <a:lnTo>
                      <a:pt x="1179" y="2330"/>
                    </a:lnTo>
                    <a:lnTo>
                      <a:pt x="1228" y="2313"/>
                    </a:lnTo>
                    <a:lnTo>
                      <a:pt x="1279" y="2295"/>
                    </a:lnTo>
                    <a:lnTo>
                      <a:pt x="1333" y="2275"/>
                    </a:lnTo>
                    <a:lnTo>
                      <a:pt x="1387" y="2254"/>
                    </a:lnTo>
                    <a:lnTo>
                      <a:pt x="1440" y="2234"/>
                    </a:lnTo>
                    <a:lnTo>
                      <a:pt x="1492" y="2216"/>
                    </a:lnTo>
                    <a:lnTo>
                      <a:pt x="1541" y="2201"/>
                    </a:lnTo>
                    <a:lnTo>
                      <a:pt x="1564" y="2195"/>
                    </a:lnTo>
                    <a:lnTo>
                      <a:pt x="1587" y="2190"/>
                    </a:lnTo>
                    <a:lnTo>
                      <a:pt x="1609" y="2186"/>
                    </a:lnTo>
                    <a:lnTo>
                      <a:pt x="1629" y="2185"/>
                    </a:lnTo>
                    <a:lnTo>
                      <a:pt x="1649" y="2184"/>
                    </a:lnTo>
                    <a:lnTo>
                      <a:pt x="1664" y="2186"/>
                    </a:lnTo>
                    <a:cubicBezTo>
                      <a:pt x="1666" y="2186"/>
                      <a:pt x="1667" y="2186"/>
                      <a:pt x="1668" y="2187"/>
                    </a:cubicBezTo>
                    <a:lnTo>
                      <a:pt x="1681" y="2190"/>
                    </a:lnTo>
                    <a:cubicBezTo>
                      <a:pt x="1683" y="2190"/>
                      <a:pt x="1684" y="2191"/>
                      <a:pt x="1686" y="2192"/>
                    </a:cubicBezTo>
                    <a:lnTo>
                      <a:pt x="1698" y="2197"/>
                    </a:lnTo>
                    <a:cubicBezTo>
                      <a:pt x="1699" y="2198"/>
                      <a:pt x="1701" y="2199"/>
                      <a:pt x="1702" y="2200"/>
                    </a:cubicBezTo>
                    <a:lnTo>
                      <a:pt x="1711" y="2207"/>
                    </a:lnTo>
                    <a:cubicBezTo>
                      <a:pt x="1713" y="2209"/>
                      <a:pt x="1714" y="2210"/>
                      <a:pt x="1715" y="2212"/>
                    </a:cubicBezTo>
                    <a:lnTo>
                      <a:pt x="1723" y="2222"/>
                    </a:lnTo>
                    <a:cubicBezTo>
                      <a:pt x="1724" y="2223"/>
                      <a:pt x="1724" y="2224"/>
                      <a:pt x="1725" y="2226"/>
                    </a:cubicBezTo>
                    <a:lnTo>
                      <a:pt x="1731" y="2237"/>
                    </a:lnTo>
                    <a:cubicBezTo>
                      <a:pt x="1731" y="2238"/>
                      <a:pt x="1732" y="2239"/>
                      <a:pt x="1732" y="2241"/>
                    </a:cubicBezTo>
                    <a:lnTo>
                      <a:pt x="1737" y="2257"/>
                    </a:lnTo>
                    <a:lnTo>
                      <a:pt x="1740" y="2274"/>
                    </a:lnTo>
                    <a:lnTo>
                      <a:pt x="1741" y="2292"/>
                    </a:lnTo>
                    <a:lnTo>
                      <a:pt x="1741" y="2311"/>
                    </a:lnTo>
                    <a:lnTo>
                      <a:pt x="1740" y="2332"/>
                    </a:lnTo>
                    <a:lnTo>
                      <a:pt x="1735" y="2374"/>
                    </a:lnTo>
                    <a:lnTo>
                      <a:pt x="1727" y="2418"/>
                    </a:lnTo>
                    <a:lnTo>
                      <a:pt x="1717" y="2465"/>
                    </a:lnTo>
                    <a:lnTo>
                      <a:pt x="1706" y="2511"/>
                    </a:lnTo>
                    <a:lnTo>
                      <a:pt x="1695" y="2557"/>
                    </a:lnTo>
                    <a:lnTo>
                      <a:pt x="1685" y="2602"/>
                    </a:lnTo>
                    <a:lnTo>
                      <a:pt x="1676" y="2643"/>
                    </a:lnTo>
                    <a:lnTo>
                      <a:pt x="1671" y="2680"/>
                    </a:lnTo>
                    <a:lnTo>
                      <a:pt x="1669" y="2697"/>
                    </a:lnTo>
                    <a:lnTo>
                      <a:pt x="1669" y="2712"/>
                    </a:lnTo>
                    <a:lnTo>
                      <a:pt x="1669" y="2724"/>
                    </a:lnTo>
                    <a:lnTo>
                      <a:pt x="1671" y="2735"/>
                    </a:lnTo>
                    <a:lnTo>
                      <a:pt x="1674" y="2747"/>
                    </a:lnTo>
                    <a:lnTo>
                      <a:pt x="1672" y="2742"/>
                    </a:lnTo>
                    <a:lnTo>
                      <a:pt x="1677" y="2752"/>
                    </a:lnTo>
                    <a:lnTo>
                      <a:pt x="1675" y="2747"/>
                    </a:lnTo>
                    <a:lnTo>
                      <a:pt x="1681" y="2756"/>
                    </a:lnTo>
                    <a:lnTo>
                      <a:pt x="1676" y="2751"/>
                    </a:lnTo>
                    <a:lnTo>
                      <a:pt x="1685" y="2757"/>
                    </a:lnTo>
                    <a:lnTo>
                      <a:pt x="1679" y="2753"/>
                    </a:lnTo>
                    <a:lnTo>
                      <a:pt x="1690" y="2757"/>
                    </a:lnTo>
                    <a:lnTo>
                      <a:pt x="1684" y="2756"/>
                    </a:lnTo>
                    <a:lnTo>
                      <a:pt x="1696" y="2757"/>
                    </a:lnTo>
                    <a:lnTo>
                      <a:pt x="1692" y="2757"/>
                    </a:lnTo>
                    <a:lnTo>
                      <a:pt x="1703" y="2757"/>
                    </a:lnTo>
                    <a:lnTo>
                      <a:pt x="1717" y="2754"/>
                    </a:lnTo>
                    <a:lnTo>
                      <a:pt x="1732" y="2751"/>
                    </a:lnTo>
                    <a:lnTo>
                      <a:pt x="1749" y="2745"/>
                    </a:lnTo>
                    <a:lnTo>
                      <a:pt x="1768" y="2738"/>
                    </a:lnTo>
                    <a:lnTo>
                      <a:pt x="1788" y="2729"/>
                    </a:lnTo>
                    <a:lnTo>
                      <a:pt x="1809" y="2719"/>
                    </a:lnTo>
                    <a:lnTo>
                      <a:pt x="1830" y="2708"/>
                    </a:lnTo>
                    <a:lnTo>
                      <a:pt x="1877" y="2684"/>
                    </a:lnTo>
                    <a:lnTo>
                      <a:pt x="1925" y="2657"/>
                    </a:lnTo>
                    <a:lnTo>
                      <a:pt x="1975" y="2628"/>
                    </a:lnTo>
                    <a:lnTo>
                      <a:pt x="2024" y="2600"/>
                    </a:lnTo>
                    <a:lnTo>
                      <a:pt x="2072" y="2573"/>
                    </a:lnTo>
                    <a:lnTo>
                      <a:pt x="2119" y="2548"/>
                    </a:lnTo>
                    <a:lnTo>
                      <a:pt x="2142" y="2537"/>
                    </a:lnTo>
                    <a:lnTo>
                      <a:pt x="2163" y="2526"/>
                    </a:lnTo>
                    <a:lnTo>
                      <a:pt x="2184" y="2517"/>
                    </a:lnTo>
                    <a:lnTo>
                      <a:pt x="2204" y="2509"/>
                    </a:lnTo>
                    <a:lnTo>
                      <a:pt x="2223" y="2502"/>
                    </a:lnTo>
                    <a:lnTo>
                      <a:pt x="2241" y="2498"/>
                    </a:lnTo>
                    <a:lnTo>
                      <a:pt x="2259" y="2495"/>
                    </a:lnTo>
                    <a:lnTo>
                      <a:pt x="2272" y="2494"/>
                    </a:lnTo>
                    <a:cubicBezTo>
                      <a:pt x="2273" y="2494"/>
                      <a:pt x="2275" y="2494"/>
                      <a:pt x="2277" y="2494"/>
                    </a:cubicBezTo>
                    <a:lnTo>
                      <a:pt x="2288" y="2496"/>
                    </a:lnTo>
                    <a:cubicBezTo>
                      <a:pt x="2290" y="2496"/>
                      <a:pt x="2292" y="2497"/>
                      <a:pt x="2293" y="2498"/>
                    </a:cubicBezTo>
                    <a:lnTo>
                      <a:pt x="2303" y="2501"/>
                    </a:lnTo>
                    <a:cubicBezTo>
                      <a:pt x="2305" y="2502"/>
                      <a:pt x="2308" y="2504"/>
                      <a:pt x="2310" y="2506"/>
                    </a:cubicBezTo>
                    <a:lnTo>
                      <a:pt x="2317" y="2512"/>
                    </a:lnTo>
                    <a:cubicBezTo>
                      <a:pt x="2319" y="2513"/>
                      <a:pt x="2321" y="2515"/>
                      <a:pt x="2322" y="2517"/>
                    </a:cubicBezTo>
                    <a:lnTo>
                      <a:pt x="2328" y="2526"/>
                    </a:lnTo>
                    <a:cubicBezTo>
                      <a:pt x="2328" y="2528"/>
                      <a:pt x="2329" y="2529"/>
                      <a:pt x="2330" y="2531"/>
                    </a:cubicBezTo>
                    <a:lnTo>
                      <a:pt x="2334" y="2542"/>
                    </a:lnTo>
                    <a:cubicBezTo>
                      <a:pt x="2334" y="2543"/>
                      <a:pt x="2335" y="2545"/>
                      <a:pt x="2335" y="2546"/>
                    </a:cubicBezTo>
                    <a:lnTo>
                      <a:pt x="2338" y="2562"/>
                    </a:lnTo>
                    <a:lnTo>
                      <a:pt x="2338" y="2580"/>
                    </a:lnTo>
                    <a:lnTo>
                      <a:pt x="2337" y="2598"/>
                    </a:lnTo>
                    <a:lnTo>
                      <a:pt x="2335" y="2618"/>
                    </a:lnTo>
                    <a:lnTo>
                      <a:pt x="2332" y="2638"/>
                    </a:lnTo>
                    <a:lnTo>
                      <a:pt x="2328" y="2661"/>
                    </a:lnTo>
                    <a:lnTo>
                      <a:pt x="2322" y="2683"/>
                    </a:lnTo>
                    <a:lnTo>
                      <a:pt x="2310" y="2731"/>
                    </a:lnTo>
                    <a:lnTo>
                      <a:pt x="2296" y="2781"/>
                    </a:lnTo>
                    <a:lnTo>
                      <a:pt x="2280" y="2832"/>
                    </a:lnTo>
                    <a:lnTo>
                      <a:pt x="2264" y="2882"/>
                    </a:lnTo>
                    <a:lnTo>
                      <a:pt x="2249" y="2930"/>
                    </a:lnTo>
                    <a:lnTo>
                      <a:pt x="2235" y="2974"/>
                    </a:lnTo>
                    <a:lnTo>
                      <a:pt x="2229" y="2994"/>
                    </a:lnTo>
                    <a:lnTo>
                      <a:pt x="2224" y="3013"/>
                    </a:lnTo>
                    <a:lnTo>
                      <a:pt x="2220" y="3030"/>
                    </a:lnTo>
                    <a:lnTo>
                      <a:pt x="2217" y="3045"/>
                    </a:lnTo>
                    <a:lnTo>
                      <a:pt x="2215" y="3057"/>
                    </a:lnTo>
                    <a:lnTo>
                      <a:pt x="2214" y="3066"/>
                    </a:lnTo>
                    <a:lnTo>
                      <a:pt x="2215" y="3076"/>
                    </a:lnTo>
                    <a:lnTo>
                      <a:pt x="2214" y="3071"/>
                    </a:lnTo>
                    <a:lnTo>
                      <a:pt x="2215" y="3079"/>
                    </a:lnTo>
                    <a:lnTo>
                      <a:pt x="2212" y="3071"/>
                    </a:lnTo>
                    <a:lnTo>
                      <a:pt x="2215" y="3076"/>
                    </a:lnTo>
                    <a:lnTo>
                      <a:pt x="2205" y="3067"/>
                    </a:lnTo>
                    <a:lnTo>
                      <a:pt x="2210" y="3069"/>
                    </a:lnTo>
                    <a:lnTo>
                      <a:pt x="2197" y="3067"/>
                    </a:lnTo>
                    <a:lnTo>
                      <a:pt x="2203" y="3066"/>
                    </a:lnTo>
                    <a:lnTo>
                      <a:pt x="2195" y="3069"/>
                    </a:lnTo>
                    <a:lnTo>
                      <a:pt x="2203" y="3065"/>
                    </a:lnTo>
                    <a:lnTo>
                      <a:pt x="2200" y="3067"/>
                    </a:lnTo>
                    <a:lnTo>
                      <a:pt x="2208" y="3062"/>
                    </a:lnTo>
                    <a:lnTo>
                      <a:pt x="2218" y="3054"/>
                    </a:lnTo>
                    <a:lnTo>
                      <a:pt x="2229" y="3043"/>
                    </a:lnTo>
                    <a:lnTo>
                      <a:pt x="2242" y="3029"/>
                    </a:lnTo>
                    <a:lnTo>
                      <a:pt x="2256" y="3014"/>
                    </a:lnTo>
                    <a:lnTo>
                      <a:pt x="2271" y="2997"/>
                    </a:lnTo>
                    <a:lnTo>
                      <a:pt x="2287" y="2978"/>
                    </a:lnTo>
                    <a:lnTo>
                      <a:pt x="2304" y="2957"/>
                    </a:lnTo>
                    <a:lnTo>
                      <a:pt x="2339" y="2912"/>
                    </a:lnTo>
                    <a:lnTo>
                      <a:pt x="2376" y="2864"/>
                    </a:lnTo>
                    <a:lnTo>
                      <a:pt x="2415" y="2815"/>
                    </a:lnTo>
                    <a:lnTo>
                      <a:pt x="2453" y="2765"/>
                    </a:lnTo>
                    <a:lnTo>
                      <a:pt x="2491" y="2717"/>
                    </a:lnTo>
                    <a:lnTo>
                      <a:pt x="2527" y="2673"/>
                    </a:lnTo>
                    <a:lnTo>
                      <a:pt x="2545" y="2652"/>
                    </a:lnTo>
                    <a:lnTo>
                      <a:pt x="2561" y="2633"/>
                    </a:lnTo>
                    <a:lnTo>
                      <a:pt x="2577" y="2616"/>
                    </a:lnTo>
                    <a:lnTo>
                      <a:pt x="2593" y="2599"/>
                    </a:lnTo>
                    <a:lnTo>
                      <a:pt x="2607" y="2586"/>
                    </a:lnTo>
                    <a:lnTo>
                      <a:pt x="2622" y="2573"/>
                    </a:lnTo>
                    <a:lnTo>
                      <a:pt x="2636" y="2563"/>
                    </a:lnTo>
                    <a:lnTo>
                      <a:pt x="2646" y="2557"/>
                    </a:lnTo>
                    <a:cubicBezTo>
                      <a:pt x="2647" y="2557"/>
                      <a:pt x="2649" y="2556"/>
                      <a:pt x="2651" y="2556"/>
                    </a:cubicBezTo>
                    <a:lnTo>
                      <a:pt x="2659" y="2553"/>
                    </a:lnTo>
                    <a:cubicBezTo>
                      <a:pt x="2662" y="2552"/>
                      <a:pt x="2665" y="2552"/>
                      <a:pt x="2668" y="2552"/>
                    </a:cubicBezTo>
                    <a:lnTo>
                      <a:pt x="2675" y="2552"/>
                    </a:lnTo>
                    <a:cubicBezTo>
                      <a:pt x="2680" y="2552"/>
                      <a:pt x="2684" y="2554"/>
                      <a:pt x="2688" y="2556"/>
                    </a:cubicBezTo>
                    <a:lnTo>
                      <a:pt x="2693" y="2560"/>
                    </a:lnTo>
                    <a:cubicBezTo>
                      <a:pt x="2697" y="2562"/>
                      <a:pt x="2699" y="2565"/>
                      <a:pt x="2701" y="2568"/>
                    </a:cubicBezTo>
                    <a:lnTo>
                      <a:pt x="2705" y="2575"/>
                    </a:lnTo>
                    <a:cubicBezTo>
                      <a:pt x="2707" y="2577"/>
                      <a:pt x="2708" y="2579"/>
                      <a:pt x="2708" y="2581"/>
                    </a:cubicBezTo>
                    <a:lnTo>
                      <a:pt x="2711" y="2591"/>
                    </a:lnTo>
                    <a:cubicBezTo>
                      <a:pt x="2711" y="2592"/>
                      <a:pt x="2711" y="2594"/>
                      <a:pt x="2711" y="2595"/>
                    </a:cubicBezTo>
                    <a:lnTo>
                      <a:pt x="2713" y="2610"/>
                    </a:lnTo>
                    <a:lnTo>
                      <a:pt x="2713" y="2627"/>
                    </a:lnTo>
                    <a:lnTo>
                      <a:pt x="2712" y="2646"/>
                    </a:lnTo>
                    <a:lnTo>
                      <a:pt x="2709" y="2666"/>
                    </a:lnTo>
                    <a:lnTo>
                      <a:pt x="2706" y="2688"/>
                    </a:lnTo>
                    <a:lnTo>
                      <a:pt x="2702" y="2711"/>
                    </a:lnTo>
                    <a:lnTo>
                      <a:pt x="2697" y="2736"/>
                    </a:lnTo>
                    <a:lnTo>
                      <a:pt x="2687" y="2790"/>
                    </a:lnTo>
                    <a:lnTo>
                      <a:pt x="2674" y="2846"/>
                    </a:lnTo>
                    <a:lnTo>
                      <a:pt x="2661" y="2904"/>
                    </a:lnTo>
                    <a:lnTo>
                      <a:pt x="2648" y="2962"/>
                    </a:lnTo>
                    <a:lnTo>
                      <a:pt x="2636" y="3018"/>
                    </a:lnTo>
                    <a:lnTo>
                      <a:pt x="2626" y="3071"/>
                    </a:lnTo>
                    <a:lnTo>
                      <a:pt x="2622" y="3095"/>
                    </a:lnTo>
                    <a:lnTo>
                      <a:pt x="2619" y="3118"/>
                    </a:lnTo>
                    <a:lnTo>
                      <a:pt x="2616" y="3138"/>
                    </a:lnTo>
                    <a:lnTo>
                      <a:pt x="2615" y="3157"/>
                    </a:lnTo>
                    <a:lnTo>
                      <a:pt x="2615" y="3173"/>
                    </a:lnTo>
                    <a:lnTo>
                      <a:pt x="2615" y="3186"/>
                    </a:lnTo>
                    <a:lnTo>
                      <a:pt x="2617" y="3199"/>
                    </a:lnTo>
                    <a:lnTo>
                      <a:pt x="2616" y="3195"/>
                    </a:lnTo>
                    <a:lnTo>
                      <a:pt x="2619" y="3205"/>
                    </a:lnTo>
                    <a:lnTo>
                      <a:pt x="2616" y="3199"/>
                    </a:lnTo>
                    <a:lnTo>
                      <a:pt x="2621" y="3206"/>
                    </a:lnTo>
                    <a:lnTo>
                      <a:pt x="2614" y="3199"/>
                    </a:lnTo>
                    <a:lnTo>
                      <a:pt x="2621" y="3203"/>
                    </a:lnTo>
                    <a:lnTo>
                      <a:pt x="2610" y="3200"/>
                    </a:lnTo>
                    <a:lnTo>
                      <a:pt x="2618" y="3201"/>
                    </a:lnTo>
                    <a:lnTo>
                      <a:pt x="2610" y="3201"/>
                    </a:lnTo>
                    <a:lnTo>
                      <a:pt x="2620" y="3199"/>
                    </a:lnTo>
                    <a:lnTo>
                      <a:pt x="2615" y="3201"/>
                    </a:lnTo>
                    <a:lnTo>
                      <a:pt x="2624" y="3197"/>
                    </a:lnTo>
                    <a:lnTo>
                      <a:pt x="2635" y="3190"/>
                    </a:lnTo>
                    <a:lnTo>
                      <a:pt x="2648" y="3180"/>
                    </a:lnTo>
                    <a:lnTo>
                      <a:pt x="2663" y="3168"/>
                    </a:lnTo>
                    <a:lnTo>
                      <a:pt x="2679" y="3154"/>
                    </a:lnTo>
                    <a:lnTo>
                      <a:pt x="2696" y="3138"/>
                    </a:lnTo>
                    <a:lnTo>
                      <a:pt x="2714" y="3119"/>
                    </a:lnTo>
                    <a:lnTo>
                      <a:pt x="2733" y="3100"/>
                    </a:lnTo>
                    <a:lnTo>
                      <a:pt x="2773" y="3057"/>
                    </a:lnTo>
                    <a:lnTo>
                      <a:pt x="2816" y="3010"/>
                    </a:lnTo>
                    <a:lnTo>
                      <a:pt x="2859" y="2962"/>
                    </a:lnTo>
                    <a:lnTo>
                      <a:pt x="2902" y="2914"/>
                    </a:lnTo>
                    <a:lnTo>
                      <a:pt x="2945" y="2868"/>
                    </a:lnTo>
                    <a:lnTo>
                      <a:pt x="2987" y="2825"/>
                    </a:lnTo>
                    <a:lnTo>
                      <a:pt x="3007" y="2806"/>
                    </a:lnTo>
                    <a:lnTo>
                      <a:pt x="3026" y="2787"/>
                    </a:lnTo>
                    <a:lnTo>
                      <a:pt x="3045" y="2771"/>
                    </a:lnTo>
                    <a:lnTo>
                      <a:pt x="3063" y="2756"/>
                    </a:lnTo>
                    <a:lnTo>
                      <a:pt x="3080" y="2743"/>
                    </a:lnTo>
                    <a:lnTo>
                      <a:pt x="3098" y="2732"/>
                    </a:lnTo>
                    <a:lnTo>
                      <a:pt x="3111" y="2725"/>
                    </a:lnTo>
                    <a:cubicBezTo>
                      <a:pt x="3112" y="2725"/>
                      <a:pt x="3113" y="2724"/>
                      <a:pt x="3115" y="2724"/>
                    </a:cubicBezTo>
                    <a:lnTo>
                      <a:pt x="3127" y="2720"/>
                    </a:lnTo>
                    <a:cubicBezTo>
                      <a:pt x="3129" y="2719"/>
                      <a:pt x="3130" y="2719"/>
                      <a:pt x="3132" y="2718"/>
                    </a:cubicBezTo>
                    <a:lnTo>
                      <a:pt x="3143" y="2717"/>
                    </a:lnTo>
                    <a:cubicBezTo>
                      <a:pt x="3146" y="2717"/>
                      <a:pt x="3149" y="2718"/>
                      <a:pt x="3152" y="2718"/>
                    </a:cubicBezTo>
                    <a:lnTo>
                      <a:pt x="3161" y="2720"/>
                    </a:lnTo>
                    <a:cubicBezTo>
                      <a:pt x="3164" y="2721"/>
                      <a:pt x="3167" y="2722"/>
                      <a:pt x="3169" y="2724"/>
                    </a:cubicBezTo>
                    <a:lnTo>
                      <a:pt x="3177" y="2729"/>
                    </a:lnTo>
                    <a:cubicBezTo>
                      <a:pt x="3179" y="2731"/>
                      <a:pt x="3181" y="2732"/>
                      <a:pt x="3182" y="2734"/>
                    </a:cubicBezTo>
                    <a:lnTo>
                      <a:pt x="3189" y="2742"/>
                    </a:lnTo>
                    <a:cubicBezTo>
                      <a:pt x="3190" y="2744"/>
                      <a:pt x="3191" y="2745"/>
                      <a:pt x="3192" y="2747"/>
                    </a:cubicBezTo>
                    <a:lnTo>
                      <a:pt x="3197" y="2758"/>
                    </a:lnTo>
                    <a:cubicBezTo>
                      <a:pt x="3198" y="2759"/>
                      <a:pt x="3199" y="2760"/>
                      <a:pt x="3199" y="2761"/>
                    </a:cubicBezTo>
                    <a:lnTo>
                      <a:pt x="3204" y="2777"/>
                    </a:lnTo>
                    <a:lnTo>
                      <a:pt x="3209" y="2795"/>
                    </a:lnTo>
                    <a:lnTo>
                      <a:pt x="3212" y="2814"/>
                    </a:lnTo>
                    <a:lnTo>
                      <a:pt x="3215" y="2835"/>
                    </a:lnTo>
                    <a:lnTo>
                      <a:pt x="3216" y="2858"/>
                    </a:lnTo>
                    <a:lnTo>
                      <a:pt x="3217" y="2883"/>
                    </a:lnTo>
                    <a:lnTo>
                      <a:pt x="3218" y="2909"/>
                    </a:lnTo>
                    <a:lnTo>
                      <a:pt x="3216" y="2964"/>
                    </a:lnTo>
                    <a:lnTo>
                      <a:pt x="3213" y="3022"/>
                    </a:lnTo>
                    <a:lnTo>
                      <a:pt x="3209" y="3083"/>
                    </a:lnTo>
                    <a:lnTo>
                      <a:pt x="3197" y="3206"/>
                    </a:lnTo>
                    <a:lnTo>
                      <a:pt x="3190" y="3265"/>
                    </a:lnTo>
                    <a:lnTo>
                      <a:pt x="3184" y="3321"/>
                    </a:lnTo>
                    <a:lnTo>
                      <a:pt x="3178" y="3371"/>
                    </a:lnTo>
                    <a:lnTo>
                      <a:pt x="3176" y="3393"/>
                    </a:lnTo>
                    <a:lnTo>
                      <a:pt x="3169" y="3480"/>
                    </a:lnTo>
                    <a:lnTo>
                      <a:pt x="3119" y="3476"/>
                    </a:lnTo>
                    <a:close/>
                    <a:moveTo>
                      <a:pt x="3211" y="3483"/>
                    </a:moveTo>
                    <a:cubicBezTo>
                      <a:pt x="3208" y="3520"/>
                      <a:pt x="3176" y="3547"/>
                      <a:pt x="3139" y="3544"/>
                    </a:cubicBezTo>
                    <a:cubicBezTo>
                      <a:pt x="3102" y="3542"/>
                      <a:pt x="3075" y="3510"/>
                      <a:pt x="3078" y="3473"/>
                    </a:cubicBezTo>
                    <a:cubicBezTo>
                      <a:pt x="3080" y="3436"/>
                      <a:pt x="3112" y="3408"/>
                      <a:pt x="3149" y="3411"/>
                    </a:cubicBezTo>
                    <a:cubicBezTo>
                      <a:pt x="3186" y="3414"/>
                      <a:pt x="3214" y="3446"/>
                      <a:pt x="3211" y="3483"/>
                    </a:cubicBezTo>
                    <a:close/>
                    <a:moveTo>
                      <a:pt x="262" y="177"/>
                    </a:moveTo>
                    <a:lnTo>
                      <a:pt x="191" y="25"/>
                    </a:lnTo>
                    <a:lnTo>
                      <a:pt x="356" y="0"/>
                    </a:lnTo>
                    <a:lnTo>
                      <a:pt x="262" y="177"/>
                    </a:lnTo>
                    <a:close/>
                  </a:path>
                </a:pathLst>
              </a:custGeom>
              <a:noFill/>
              <a:ln w="1588" cap="rnd">
                <a:solidFill>
                  <a:srgbClr val="000000"/>
                </a:solidFill>
                <a:prstDash val="solid"/>
                <a:round/>
                <a:headEnd/>
                <a:tailEnd/>
              </a:ln>
            </p:spPr>
            <p:txBody>
              <a:bodyPr/>
              <a:lstStyle/>
              <a:p>
                <a:endParaRPr lang="en-GB"/>
              </a:p>
            </p:txBody>
          </p:sp>
        </p:grpSp>
        <p:grpSp>
          <p:nvGrpSpPr>
            <p:cNvPr id="298723" name="Group 739"/>
            <p:cNvGrpSpPr>
              <a:grpSpLocks/>
            </p:cNvGrpSpPr>
            <p:nvPr/>
          </p:nvGrpSpPr>
          <p:grpSpPr bwMode="auto">
            <a:xfrm>
              <a:off x="4176" y="2130"/>
              <a:ext cx="52" cy="52"/>
              <a:chOff x="4176" y="2130"/>
              <a:chExt cx="52" cy="52"/>
            </a:xfrm>
          </p:grpSpPr>
          <p:sp>
            <p:nvSpPr>
              <p:cNvPr id="298721" name="Freeform 737"/>
              <p:cNvSpPr>
                <a:spLocks/>
              </p:cNvSpPr>
              <p:nvPr/>
            </p:nvSpPr>
            <p:spPr bwMode="auto">
              <a:xfrm>
                <a:off x="4176" y="2130"/>
                <a:ext cx="52" cy="52"/>
              </a:xfrm>
              <a:custGeom>
                <a:avLst/>
                <a:gdLst/>
                <a:ahLst/>
                <a:cxnLst>
                  <a:cxn ang="0">
                    <a:pos x="37" y="39"/>
                  </a:cxn>
                  <a:cxn ang="0">
                    <a:pos x="43" y="177"/>
                  </a:cxn>
                  <a:cxn ang="0">
                    <a:pos x="181" y="177"/>
                  </a:cxn>
                  <a:cxn ang="0">
                    <a:pos x="175" y="39"/>
                  </a:cxn>
                  <a:cxn ang="0">
                    <a:pos x="37" y="39"/>
                  </a:cxn>
                </a:cxnLst>
                <a:rect l="0" t="0" r="r" b="b"/>
                <a:pathLst>
                  <a:path w="218" h="215">
                    <a:moveTo>
                      <a:pt x="37" y="39"/>
                    </a:moveTo>
                    <a:cubicBezTo>
                      <a:pt x="0" y="77"/>
                      <a:pt x="3" y="139"/>
                      <a:pt x="43" y="177"/>
                    </a:cubicBezTo>
                    <a:cubicBezTo>
                      <a:pt x="83" y="215"/>
                      <a:pt x="145" y="215"/>
                      <a:pt x="181" y="177"/>
                    </a:cubicBezTo>
                    <a:cubicBezTo>
                      <a:pt x="218" y="139"/>
                      <a:pt x="215" y="77"/>
                      <a:pt x="175" y="39"/>
                    </a:cubicBezTo>
                    <a:cubicBezTo>
                      <a:pt x="136" y="0"/>
                      <a:pt x="74" y="0"/>
                      <a:pt x="37" y="39"/>
                    </a:cubicBezTo>
                  </a:path>
                </a:pathLst>
              </a:custGeom>
              <a:solidFill>
                <a:schemeClr val="bg1"/>
              </a:solidFill>
              <a:ln w="0">
                <a:noFill/>
                <a:prstDash val="solid"/>
                <a:round/>
                <a:headEnd/>
                <a:tailEnd/>
              </a:ln>
            </p:spPr>
            <p:txBody>
              <a:bodyPr/>
              <a:lstStyle/>
              <a:p>
                <a:endParaRPr lang="en-GB"/>
              </a:p>
            </p:txBody>
          </p:sp>
          <p:sp>
            <p:nvSpPr>
              <p:cNvPr id="298722" name="Freeform 738"/>
              <p:cNvSpPr>
                <a:spLocks/>
              </p:cNvSpPr>
              <p:nvPr/>
            </p:nvSpPr>
            <p:spPr bwMode="auto">
              <a:xfrm>
                <a:off x="4176" y="2130"/>
                <a:ext cx="52" cy="52"/>
              </a:xfrm>
              <a:custGeom>
                <a:avLst/>
                <a:gdLst/>
                <a:ahLst/>
                <a:cxnLst>
                  <a:cxn ang="0">
                    <a:pos x="9" y="10"/>
                  </a:cxn>
                  <a:cxn ang="0">
                    <a:pos x="10" y="43"/>
                  </a:cxn>
                  <a:cxn ang="0">
                    <a:pos x="44" y="43"/>
                  </a:cxn>
                  <a:cxn ang="0">
                    <a:pos x="42" y="10"/>
                  </a:cxn>
                  <a:cxn ang="0">
                    <a:pos x="9" y="10"/>
                  </a:cxn>
                </a:cxnLst>
                <a:rect l="0" t="0" r="r" b="b"/>
                <a:pathLst>
                  <a:path w="52" h="52">
                    <a:moveTo>
                      <a:pt x="9" y="10"/>
                    </a:moveTo>
                    <a:cubicBezTo>
                      <a:pt x="0" y="19"/>
                      <a:pt x="1" y="34"/>
                      <a:pt x="10" y="43"/>
                    </a:cubicBezTo>
                    <a:cubicBezTo>
                      <a:pt x="20" y="52"/>
                      <a:pt x="35" y="52"/>
                      <a:pt x="44" y="43"/>
                    </a:cubicBezTo>
                    <a:cubicBezTo>
                      <a:pt x="52" y="34"/>
                      <a:pt x="52" y="19"/>
                      <a:pt x="42" y="10"/>
                    </a:cubicBezTo>
                    <a:cubicBezTo>
                      <a:pt x="33" y="0"/>
                      <a:pt x="18" y="0"/>
                      <a:pt x="9" y="10"/>
                    </a:cubicBezTo>
                  </a:path>
                </a:pathLst>
              </a:custGeom>
              <a:solidFill>
                <a:schemeClr val="bg1"/>
              </a:solidFill>
              <a:ln w="1588" cap="rnd">
                <a:noFill/>
                <a:prstDash val="solid"/>
                <a:round/>
                <a:headEnd/>
                <a:tailEnd/>
              </a:ln>
            </p:spPr>
            <p:txBody>
              <a:bodyPr/>
              <a:lstStyle/>
              <a:p>
                <a:endParaRPr lang="en-GB"/>
              </a:p>
            </p:txBody>
          </p:sp>
        </p:grpSp>
        <p:grpSp>
          <p:nvGrpSpPr>
            <p:cNvPr id="298726" name="Group 742"/>
            <p:cNvGrpSpPr>
              <a:grpSpLocks/>
            </p:cNvGrpSpPr>
            <p:nvPr/>
          </p:nvGrpSpPr>
          <p:grpSpPr bwMode="auto">
            <a:xfrm>
              <a:off x="4048" y="2108"/>
              <a:ext cx="52" cy="52"/>
              <a:chOff x="4048" y="2108"/>
              <a:chExt cx="52" cy="52"/>
            </a:xfrm>
          </p:grpSpPr>
          <p:sp>
            <p:nvSpPr>
              <p:cNvPr id="298724" name="Freeform 740"/>
              <p:cNvSpPr>
                <a:spLocks/>
              </p:cNvSpPr>
              <p:nvPr/>
            </p:nvSpPr>
            <p:spPr bwMode="auto">
              <a:xfrm>
                <a:off x="4048" y="2108"/>
                <a:ext cx="52" cy="52"/>
              </a:xfrm>
              <a:custGeom>
                <a:avLst/>
                <a:gdLst/>
                <a:ahLst/>
                <a:cxnLst>
                  <a:cxn ang="0">
                    <a:pos x="74" y="76"/>
                  </a:cxn>
                  <a:cxn ang="0">
                    <a:pos x="86" y="353"/>
                  </a:cxn>
                  <a:cxn ang="0">
                    <a:pos x="363" y="353"/>
                  </a:cxn>
                  <a:cxn ang="0">
                    <a:pos x="351" y="76"/>
                  </a:cxn>
                  <a:cxn ang="0">
                    <a:pos x="74" y="76"/>
                  </a:cxn>
                </a:cxnLst>
                <a:rect l="0" t="0" r="r" b="b"/>
                <a:pathLst>
                  <a:path w="436" h="430">
                    <a:moveTo>
                      <a:pt x="74" y="76"/>
                    </a:moveTo>
                    <a:cubicBezTo>
                      <a:pt x="0" y="153"/>
                      <a:pt x="6" y="277"/>
                      <a:pt x="86" y="353"/>
                    </a:cubicBezTo>
                    <a:cubicBezTo>
                      <a:pt x="165" y="430"/>
                      <a:pt x="289" y="430"/>
                      <a:pt x="363" y="353"/>
                    </a:cubicBezTo>
                    <a:cubicBezTo>
                      <a:pt x="436" y="277"/>
                      <a:pt x="430" y="153"/>
                      <a:pt x="351" y="76"/>
                    </a:cubicBezTo>
                    <a:cubicBezTo>
                      <a:pt x="271" y="0"/>
                      <a:pt x="147" y="0"/>
                      <a:pt x="74" y="76"/>
                    </a:cubicBezTo>
                  </a:path>
                </a:pathLst>
              </a:custGeom>
              <a:solidFill>
                <a:schemeClr val="bg1"/>
              </a:solidFill>
              <a:ln w="0">
                <a:noFill/>
                <a:prstDash val="solid"/>
                <a:round/>
                <a:headEnd/>
                <a:tailEnd/>
              </a:ln>
            </p:spPr>
            <p:txBody>
              <a:bodyPr/>
              <a:lstStyle/>
              <a:p>
                <a:endParaRPr lang="en-GB"/>
              </a:p>
            </p:txBody>
          </p:sp>
          <p:sp>
            <p:nvSpPr>
              <p:cNvPr id="298725" name="Freeform 741"/>
              <p:cNvSpPr>
                <a:spLocks/>
              </p:cNvSpPr>
              <p:nvPr/>
            </p:nvSpPr>
            <p:spPr bwMode="auto">
              <a:xfrm>
                <a:off x="4048" y="2108"/>
                <a:ext cx="52" cy="52"/>
              </a:xfrm>
              <a:custGeom>
                <a:avLst/>
                <a:gdLst/>
                <a:ahLst/>
                <a:cxnLst>
                  <a:cxn ang="0">
                    <a:pos x="9" y="9"/>
                  </a:cxn>
                  <a:cxn ang="0">
                    <a:pos x="10" y="43"/>
                  </a:cxn>
                  <a:cxn ang="0">
                    <a:pos x="44" y="43"/>
                  </a:cxn>
                  <a:cxn ang="0">
                    <a:pos x="42" y="9"/>
                  </a:cxn>
                  <a:cxn ang="0">
                    <a:pos x="9" y="9"/>
                  </a:cxn>
                </a:cxnLst>
                <a:rect l="0" t="0" r="r" b="b"/>
                <a:pathLst>
                  <a:path w="52" h="52">
                    <a:moveTo>
                      <a:pt x="9" y="9"/>
                    </a:moveTo>
                    <a:cubicBezTo>
                      <a:pt x="0" y="19"/>
                      <a:pt x="1" y="34"/>
                      <a:pt x="10" y="43"/>
                    </a:cubicBezTo>
                    <a:cubicBezTo>
                      <a:pt x="20" y="52"/>
                      <a:pt x="35" y="52"/>
                      <a:pt x="44" y="43"/>
                    </a:cubicBezTo>
                    <a:cubicBezTo>
                      <a:pt x="52"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grpSp>
          <p:nvGrpSpPr>
            <p:cNvPr id="298729" name="Group 745"/>
            <p:cNvGrpSpPr>
              <a:grpSpLocks/>
            </p:cNvGrpSpPr>
            <p:nvPr/>
          </p:nvGrpSpPr>
          <p:grpSpPr bwMode="auto">
            <a:xfrm>
              <a:off x="3954" y="2075"/>
              <a:ext cx="53" cy="52"/>
              <a:chOff x="3954" y="2075"/>
              <a:chExt cx="53" cy="52"/>
            </a:xfrm>
          </p:grpSpPr>
          <p:sp>
            <p:nvSpPr>
              <p:cNvPr id="298727" name="Freeform 743"/>
              <p:cNvSpPr>
                <a:spLocks/>
              </p:cNvSpPr>
              <p:nvPr/>
            </p:nvSpPr>
            <p:spPr bwMode="auto">
              <a:xfrm>
                <a:off x="3954" y="2075"/>
                <a:ext cx="53" cy="52"/>
              </a:xfrm>
              <a:custGeom>
                <a:avLst/>
                <a:gdLst/>
                <a:ahLst/>
                <a:cxnLst>
                  <a:cxn ang="0">
                    <a:pos x="72" y="74"/>
                  </a:cxn>
                  <a:cxn ang="0">
                    <a:pos x="89" y="351"/>
                  </a:cxn>
                  <a:cxn ang="0">
                    <a:pos x="366" y="357"/>
                  </a:cxn>
                  <a:cxn ang="0">
                    <a:pos x="349" y="80"/>
                  </a:cxn>
                  <a:cxn ang="0">
                    <a:pos x="72" y="74"/>
                  </a:cxn>
                </a:cxnLst>
                <a:rect l="0" t="0" r="r" b="b"/>
                <a:pathLst>
                  <a:path w="438" h="432">
                    <a:moveTo>
                      <a:pt x="72" y="74"/>
                    </a:moveTo>
                    <a:cubicBezTo>
                      <a:pt x="0" y="149"/>
                      <a:pt x="8" y="273"/>
                      <a:pt x="89" y="351"/>
                    </a:cubicBezTo>
                    <a:cubicBezTo>
                      <a:pt x="171" y="429"/>
                      <a:pt x="295" y="432"/>
                      <a:pt x="366" y="357"/>
                    </a:cubicBezTo>
                    <a:cubicBezTo>
                      <a:pt x="438" y="282"/>
                      <a:pt x="430" y="158"/>
                      <a:pt x="349" y="80"/>
                    </a:cubicBezTo>
                    <a:cubicBezTo>
                      <a:pt x="267" y="2"/>
                      <a:pt x="143" y="0"/>
                      <a:pt x="72" y="74"/>
                    </a:cubicBezTo>
                  </a:path>
                </a:pathLst>
              </a:custGeom>
              <a:solidFill>
                <a:schemeClr val="bg1"/>
              </a:solidFill>
              <a:ln w="0">
                <a:noFill/>
                <a:prstDash val="solid"/>
                <a:round/>
                <a:headEnd/>
                <a:tailEnd/>
              </a:ln>
            </p:spPr>
            <p:txBody>
              <a:bodyPr/>
              <a:lstStyle/>
              <a:p>
                <a:endParaRPr lang="en-GB"/>
              </a:p>
            </p:txBody>
          </p:sp>
          <p:sp>
            <p:nvSpPr>
              <p:cNvPr id="298728" name="Freeform 744"/>
              <p:cNvSpPr>
                <a:spLocks/>
              </p:cNvSpPr>
              <p:nvPr/>
            </p:nvSpPr>
            <p:spPr bwMode="auto">
              <a:xfrm>
                <a:off x="3954" y="2075"/>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grpSp>
          <p:nvGrpSpPr>
            <p:cNvPr id="298732" name="Group 748"/>
            <p:cNvGrpSpPr>
              <a:grpSpLocks/>
            </p:cNvGrpSpPr>
            <p:nvPr/>
          </p:nvGrpSpPr>
          <p:grpSpPr bwMode="auto">
            <a:xfrm>
              <a:off x="3816" y="2004"/>
              <a:ext cx="52" cy="52"/>
              <a:chOff x="3816" y="2004"/>
              <a:chExt cx="52" cy="52"/>
            </a:xfrm>
          </p:grpSpPr>
          <p:sp>
            <p:nvSpPr>
              <p:cNvPr id="298730" name="Freeform 746"/>
              <p:cNvSpPr>
                <a:spLocks/>
              </p:cNvSpPr>
              <p:nvPr/>
            </p:nvSpPr>
            <p:spPr bwMode="auto">
              <a:xfrm>
                <a:off x="3816" y="2004"/>
                <a:ext cx="52" cy="52"/>
              </a:xfrm>
              <a:custGeom>
                <a:avLst/>
                <a:gdLst/>
                <a:ahLst/>
                <a:cxnLst>
                  <a:cxn ang="0">
                    <a:pos x="71" y="75"/>
                  </a:cxn>
                  <a:cxn ang="0">
                    <a:pos x="89" y="351"/>
                  </a:cxn>
                  <a:cxn ang="0">
                    <a:pos x="366" y="357"/>
                  </a:cxn>
                  <a:cxn ang="0">
                    <a:pos x="348" y="81"/>
                  </a:cxn>
                  <a:cxn ang="0">
                    <a:pos x="71" y="75"/>
                  </a:cxn>
                </a:cxnLst>
                <a:rect l="0" t="0" r="r" b="b"/>
                <a:pathLst>
                  <a:path w="438" h="432">
                    <a:moveTo>
                      <a:pt x="71" y="75"/>
                    </a:moveTo>
                    <a:cubicBezTo>
                      <a:pt x="0" y="149"/>
                      <a:pt x="7" y="273"/>
                      <a:pt x="89" y="351"/>
                    </a:cubicBezTo>
                    <a:cubicBezTo>
                      <a:pt x="170" y="429"/>
                      <a:pt x="294" y="432"/>
                      <a:pt x="366" y="357"/>
                    </a:cubicBezTo>
                    <a:cubicBezTo>
                      <a:pt x="438" y="282"/>
                      <a:pt x="430" y="159"/>
                      <a:pt x="348" y="81"/>
                    </a:cubicBezTo>
                    <a:cubicBezTo>
                      <a:pt x="267" y="3"/>
                      <a:pt x="143" y="0"/>
                      <a:pt x="71" y="75"/>
                    </a:cubicBezTo>
                  </a:path>
                </a:pathLst>
              </a:custGeom>
              <a:solidFill>
                <a:schemeClr val="bg1"/>
              </a:solidFill>
              <a:ln w="1588" cap="rnd" cmpd="sng">
                <a:noFill/>
                <a:prstDash val="solid"/>
                <a:round/>
                <a:headEnd type="none" w="med" len="med"/>
                <a:tailEnd type="none" w="med" len="med"/>
              </a:ln>
              <a:effectLst/>
            </p:spPr>
            <p:txBody>
              <a:bodyPr/>
              <a:lstStyle/>
              <a:p>
                <a:endParaRPr lang="en-GB"/>
              </a:p>
            </p:txBody>
          </p:sp>
          <p:sp>
            <p:nvSpPr>
              <p:cNvPr id="298731" name="Freeform 747"/>
              <p:cNvSpPr>
                <a:spLocks/>
              </p:cNvSpPr>
              <p:nvPr/>
            </p:nvSpPr>
            <p:spPr bwMode="auto">
              <a:xfrm>
                <a:off x="3816" y="2004"/>
                <a:ext cx="52" cy="52"/>
              </a:xfrm>
              <a:custGeom>
                <a:avLst/>
                <a:gdLst/>
                <a:ahLst/>
                <a:cxnLst>
                  <a:cxn ang="0">
                    <a:pos x="8" y="9"/>
                  </a:cxn>
                  <a:cxn ang="0">
                    <a:pos x="10" y="42"/>
                  </a:cxn>
                  <a:cxn ang="0">
                    <a:pos x="43" y="43"/>
                  </a:cxn>
                  <a:cxn ang="0">
                    <a:pos x="41" y="9"/>
                  </a:cxn>
                  <a:cxn ang="0">
                    <a:pos x="8" y="9"/>
                  </a:cxn>
                </a:cxnLst>
                <a:rect l="0" t="0" r="r" b="b"/>
                <a:pathLst>
                  <a:path w="52" h="52">
                    <a:moveTo>
                      <a:pt x="8" y="9"/>
                    </a:moveTo>
                    <a:cubicBezTo>
                      <a:pt x="0" y="18"/>
                      <a:pt x="0" y="32"/>
                      <a:pt x="10" y="42"/>
                    </a:cubicBezTo>
                    <a:cubicBezTo>
                      <a:pt x="20" y="51"/>
                      <a:pt x="35" y="52"/>
                      <a:pt x="43" y="43"/>
                    </a:cubicBezTo>
                    <a:cubicBezTo>
                      <a:pt x="52" y="34"/>
                      <a:pt x="51" y="19"/>
                      <a:pt x="41" y="9"/>
                    </a:cubicBezTo>
                    <a:cubicBezTo>
                      <a:pt x="32" y="0"/>
                      <a:pt x="17" y="0"/>
                      <a:pt x="8" y="9"/>
                    </a:cubicBezTo>
                  </a:path>
                </a:pathLst>
              </a:custGeom>
              <a:solidFill>
                <a:schemeClr val="bg1"/>
              </a:solidFill>
              <a:ln w="1588" cap="rnd">
                <a:noFill/>
                <a:prstDash val="solid"/>
                <a:round/>
                <a:headEnd/>
                <a:tailEnd/>
              </a:ln>
            </p:spPr>
            <p:txBody>
              <a:bodyPr/>
              <a:lstStyle/>
              <a:p>
                <a:endParaRPr lang="en-GB"/>
              </a:p>
            </p:txBody>
          </p:sp>
        </p:grpSp>
        <p:grpSp>
          <p:nvGrpSpPr>
            <p:cNvPr id="298735" name="Group 751"/>
            <p:cNvGrpSpPr>
              <a:grpSpLocks/>
            </p:cNvGrpSpPr>
            <p:nvPr/>
          </p:nvGrpSpPr>
          <p:grpSpPr bwMode="auto">
            <a:xfrm>
              <a:off x="3679" y="1891"/>
              <a:ext cx="53" cy="52"/>
              <a:chOff x="3679" y="1891"/>
              <a:chExt cx="53" cy="52"/>
            </a:xfrm>
          </p:grpSpPr>
          <p:sp>
            <p:nvSpPr>
              <p:cNvPr id="298733" name="Freeform 749"/>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chemeClr val="bg1"/>
              </a:solidFill>
              <a:ln w="1588" cap="rnd" cmpd="sng">
                <a:noFill/>
                <a:prstDash val="solid"/>
                <a:round/>
                <a:headEnd type="none" w="med" len="med"/>
                <a:tailEnd type="none" w="med" len="med"/>
              </a:ln>
              <a:effectLst/>
            </p:spPr>
            <p:txBody>
              <a:bodyPr/>
              <a:lstStyle/>
              <a:p>
                <a:endParaRPr lang="en-GB"/>
              </a:p>
            </p:txBody>
          </p:sp>
          <p:sp>
            <p:nvSpPr>
              <p:cNvPr id="298734" name="Freeform 750"/>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grpSp>
          <p:nvGrpSpPr>
            <p:cNvPr id="298738" name="Group 754"/>
            <p:cNvGrpSpPr>
              <a:grpSpLocks/>
            </p:cNvGrpSpPr>
            <p:nvPr/>
          </p:nvGrpSpPr>
          <p:grpSpPr bwMode="auto">
            <a:xfrm>
              <a:off x="3528" y="1681"/>
              <a:ext cx="53" cy="52"/>
              <a:chOff x="3528" y="1681"/>
              <a:chExt cx="53" cy="52"/>
            </a:xfrm>
          </p:grpSpPr>
          <p:sp>
            <p:nvSpPr>
              <p:cNvPr id="298736" name="Freeform 752"/>
              <p:cNvSpPr>
                <a:spLocks/>
              </p:cNvSpPr>
              <p:nvPr/>
            </p:nvSpPr>
            <p:spPr bwMode="auto">
              <a:xfrm>
                <a:off x="3528" y="1681"/>
                <a:ext cx="53" cy="52"/>
              </a:xfrm>
              <a:custGeom>
                <a:avLst/>
                <a:gdLst/>
                <a:ahLst/>
                <a:cxnLst>
                  <a:cxn ang="0">
                    <a:pos x="72" y="75"/>
                  </a:cxn>
                  <a:cxn ang="0">
                    <a:pos x="89" y="352"/>
                  </a:cxn>
                  <a:cxn ang="0">
                    <a:pos x="366" y="358"/>
                  </a:cxn>
                  <a:cxn ang="0">
                    <a:pos x="349" y="81"/>
                  </a:cxn>
                  <a:cxn ang="0">
                    <a:pos x="72" y="75"/>
                  </a:cxn>
                </a:cxnLst>
                <a:rect l="0" t="0" r="r" b="b"/>
                <a:pathLst>
                  <a:path w="438" h="432">
                    <a:moveTo>
                      <a:pt x="72" y="75"/>
                    </a:moveTo>
                    <a:cubicBezTo>
                      <a:pt x="0" y="150"/>
                      <a:pt x="8" y="274"/>
                      <a:pt x="89" y="352"/>
                    </a:cubicBezTo>
                    <a:cubicBezTo>
                      <a:pt x="171" y="430"/>
                      <a:pt x="295" y="432"/>
                      <a:pt x="366" y="358"/>
                    </a:cubicBezTo>
                    <a:cubicBezTo>
                      <a:pt x="438" y="283"/>
                      <a:pt x="430" y="159"/>
                      <a:pt x="349" y="81"/>
                    </a:cubicBezTo>
                    <a:cubicBezTo>
                      <a:pt x="267" y="3"/>
                      <a:pt x="143" y="0"/>
                      <a:pt x="72" y="75"/>
                    </a:cubicBezTo>
                  </a:path>
                </a:pathLst>
              </a:custGeom>
              <a:noFill/>
              <a:ln w="1588" cap="rnd" cmpd="sng">
                <a:noFill/>
                <a:prstDash val="solid"/>
                <a:round/>
                <a:headEnd type="none" w="med" len="med"/>
                <a:tailEnd type="none" w="med" len="med"/>
              </a:ln>
              <a:effectLst/>
            </p:spPr>
            <p:txBody>
              <a:bodyPr/>
              <a:lstStyle/>
              <a:p>
                <a:endParaRPr lang="en-GB"/>
              </a:p>
            </p:txBody>
          </p:sp>
          <p:sp>
            <p:nvSpPr>
              <p:cNvPr id="298737" name="Freeform 753"/>
              <p:cNvSpPr>
                <a:spLocks/>
              </p:cNvSpPr>
              <p:nvPr/>
            </p:nvSpPr>
            <p:spPr bwMode="auto">
              <a:xfrm>
                <a:off x="3528" y="168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noFill/>
              <a:ln w="1588" cap="rnd" cmpd="sng">
                <a:noFill/>
                <a:prstDash val="solid"/>
                <a:round/>
                <a:headEnd type="none" w="med" len="med"/>
                <a:tailEnd type="none" w="med" len="med"/>
              </a:ln>
              <a:effectLst/>
            </p:spPr>
            <p:txBody>
              <a:bodyPr/>
              <a:lstStyle/>
              <a:p>
                <a:endParaRPr lang="en-GB"/>
              </a:p>
            </p:txBody>
          </p:sp>
        </p:grpSp>
        <p:grpSp>
          <p:nvGrpSpPr>
            <p:cNvPr id="298741" name="Group 757"/>
            <p:cNvGrpSpPr>
              <a:grpSpLocks/>
            </p:cNvGrpSpPr>
            <p:nvPr/>
          </p:nvGrpSpPr>
          <p:grpSpPr bwMode="auto">
            <a:xfrm>
              <a:off x="4312" y="2127"/>
              <a:ext cx="53" cy="52"/>
              <a:chOff x="4312" y="2127"/>
              <a:chExt cx="53" cy="52"/>
            </a:xfrm>
          </p:grpSpPr>
          <p:sp>
            <p:nvSpPr>
              <p:cNvPr id="298739" name="Freeform 755"/>
              <p:cNvSpPr>
                <a:spLocks/>
              </p:cNvSpPr>
              <p:nvPr/>
            </p:nvSpPr>
            <p:spPr bwMode="auto">
              <a:xfrm>
                <a:off x="4312" y="2127"/>
                <a:ext cx="53" cy="52"/>
              </a:xfrm>
              <a:custGeom>
                <a:avLst/>
                <a:gdLst/>
                <a:ahLst/>
                <a:cxnLst>
                  <a:cxn ang="0">
                    <a:pos x="37" y="38"/>
                  </a:cxn>
                  <a:cxn ang="0">
                    <a:pos x="43" y="177"/>
                  </a:cxn>
                  <a:cxn ang="0">
                    <a:pos x="181" y="176"/>
                  </a:cxn>
                  <a:cxn ang="0">
                    <a:pos x="175" y="38"/>
                  </a:cxn>
                  <a:cxn ang="0">
                    <a:pos x="37" y="38"/>
                  </a:cxn>
                </a:cxnLst>
                <a:rect l="0" t="0" r="r" b="b"/>
                <a:pathLst>
                  <a:path w="218" h="215">
                    <a:moveTo>
                      <a:pt x="37" y="38"/>
                    </a:moveTo>
                    <a:cubicBezTo>
                      <a:pt x="0" y="76"/>
                      <a:pt x="3" y="138"/>
                      <a:pt x="43" y="177"/>
                    </a:cubicBezTo>
                    <a:cubicBezTo>
                      <a:pt x="82" y="215"/>
                      <a:pt x="144" y="215"/>
                      <a:pt x="181" y="176"/>
                    </a:cubicBezTo>
                    <a:cubicBezTo>
                      <a:pt x="218" y="138"/>
                      <a:pt x="215" y="76"/>
                      <a:pt x="175" y="38"/>
                    </a:cubicBezTo>
                    <a:cubicBezTo>
                      <a:pt x="135" y="0"/>
                      <a:pt x="73" y="0"/>
                      <a:pt x="37" y="38"/>
                    </a:cubicBezTo>
                  </a:path>
                </a:pathLst>
              </a:custGeom>
              <a:solidFill>
                <a:schemeClr val="bg1"/>
              </a:solidFill>
              <a:ln w="0">
                <a:noFill/>
                <a:prstDash val="solid"/>
                <a:round/>
                <a:headEnd/>
                <a:tailEnd/>
              </a:ln>
            </p:spPr>
            <p:txBody>
              <a:bodyPr/>
              <a:lstStyle/>
              <a:p>
                <a:endParaRPr lang="en-GB"/>
              </a:p>
            </p:txBody>
          </p:sp>
          <p:sp>
            <p:nvSpPr>
              <p:cNvPr id="298740" name="Freeform 756"/>
              <p:cNvSpPr>
                <a:spLocks/>
              </p:cNvSpPr>
              <p:nvPr/>
            </p:nvSpPr>
            <p:spPr bwMode="auto">
              <a:xfrm>
                <a:off x="4312" y="2127"/>
                <a:ext cx="53" cy="52"/>
              </a:xfrm>
              <a:custGeom>
                <a:avLst/>
                <a:gdLst/>
                <a:ahLst/>
                <a:cxnLst>
                  <a:cxn ang="0">
                    <a:pos x="9" y="10"/>
                  </a:cxn>
                  <a:cxn ang="0">
                    <a:pos x="11" y="43"/>
                  </a:cxn>
                  <a:cxn ang="0">
                    <a:pos x="44" y="43"/>
                  </a:cxn>
                  <a:cxn ang="0">
                    <a:pos x="42" y="10"/>
                  </a:cxn>
                  <a:cxn ang="0">
                    <a:pos x="9" y="10"/>
                  </a:cxn>
                </a:cxnLst>
                <a:rect l="0" t="0" r="r" b="b"/>
                <a:pathLst>
                  <a:path w="53" h="52">
                    <a:moveTo>
                      <a:pt x="9" y="10"/>
                    </a:moveTo>
                    <a:cubicBezTo>
                      <a:pt x="0" y="19"/>
                      <a:pt x="1" y="34"/>
                      <a:pt x="11" y="43"/>
                    </a:cubicBezTo>
                    <a:cubicBezTo>
                      <a:pt x="20" y="52"/>
                      <a:pt x="35" y="52"/>
                      <a:pt x="44" y="43"/>
                    </a:cubicBezTo>
                    <a:cubicBezTo>
                      <a:pt x="53" y="34"/>
                      <a:pt x="52" y="19"/>
                      <a:pt x="42" y="10"/>
                    </a:cubicBezTo>
                    <a:cubicBezTo>
                      <a:pt x="33" y="0"/>
                      <a:pt x="18" y="0"/>
                      <a:pt x="9" y="10"/>
                    </a:cubicBezTo>
                  </a:path>
                </a:pathLst>
              </a:custGeom>
              <a:solidFill>
                <a:schemeClr val="bg1"/>
              </a:solidFill>
              <a:ln w="1588" cap="rnd">
                <a:noFill/>
                <a:prstDash val="solid"/>
                <a:round/>
                <a:headEnd/>
                <a:tailEnd/>
              </a:ln>
            </p:spPr>
            <p:txBody>
              <a:bodyPr/>
              <a:lstStyle/>
              <a:p>
                <a:endParaRPr lang="en-GB"/>
              </a:p>
            </p:txBody>
          </p:sp>
        </p:grpSp>
        <p:grpSp>
          <p:nvGrpSpPr>
            <p:cNvPr id="298744" name="Group 760"/>
            <p:cNvGrpSpPr>
              <a:grpSpLocks/>
            </p:cNvGrpSpPr>
            <p:nvPr/>
          </p:nvGrpSpPr>
          <p:grpSpPr bwMode="auto">
            <a:xfrm>
              <a:off x="3467" y="1511"/>
              <a:ext cx="61" cy="60"/>
              <a:chOff x="3467" y="1511"/>
              <a:chExt cx="61" cy="60"/>
            </a:xfrm>
          </p:grpSpPr>
          <p:sp>
            <p:nvSpPr>
              <p:cNvPr id="298742" name="Freeform 758"/>
              <p:cNvSpPr>
                <a:spLocks/>
              </p:cNvSpPr>
              <p:nvPr/>
            </p:nvSpPr>
            <p:spPr bwMode="auto">
              <a:xfrm>
                <a:off x="3467" y="1511"/>
                <a:ext cx="61" cy="60"/>
              </a:xfrm>
              <a:custGeom>
                <a:avLst/>
                <a:gdLst/>
                <a:ahLst/>
                <a:cxnLst>
                  <a:cxn ang="0">
                    <a:pos x="82" y="87"/>
                  </a:cxn>
                  <a:cxn ang="0">
                    <a:pos x="104" y="408"/>
                  </a:cxn>
                  <a:cxn ang="0">
                    <a:pos x="425" y="415"/>
                  </a:cxn>
                  <a:cxn ang="0">
                    <a:pos x="404" y="95"/>
                  </a:cxn>
                  <a:cxn ang="0">
                    <a:pos x="82" y="87"/>
                  </a:cxn>
                </a:cxnLst>
                <a:rect l="0" t="0" r="r" b="b"/>
                <a:pathLst>
                  <a:path w="508" h="502">
                    <a:moveTo>
                      <a:pt x="82" y="87"/>
                    </a:moveTo>
                    <a:cubicBezTo>
                      <a:pt x="0" y="173"/>
                      <a:pt x="9" y="317"/>
                      <a:pt x="104" y="408"/>
                    </a:cubicBezTo>
                    <a:cubicBezTo>
                      <a:pt x="199" y="498"/>
                      <a:pt x="343" y="502"/>
                      <a:pt x="425" y="415"/>
                    </a:cubicBezTo>
                    <a:cubicBezTo>
                      <a:pt x="508" y="329"/>
                      <a:pt x="499" y="185"/>
                      <a:pt x="404" y="95"/>
                    </a:cubicBezTo>
                    <a:cubicBezTo>
                      <a:pt x="309" y="4"/>
                      <a:pt x="165" y="0"/>
                      <a:pt x="82" y="87"/>
                    </a:cubicBezTo>
                  </a:path>
                </a:pathLst>
              </a:custGeom>
              <a:noFill/>
              <a:ln w="1588" cap="rnd" cmpd="sng">
                <a:noFill/>
                <a:prstDash val="solid"/>
                <a:round/>
                <a:headEnd type="none" w="med" len="med"/>
                <a:tailEnd type="none" w="med" len="med"/>
              </a:ln>
              <a:effectLst/>
            </p:spPr>
            <p:txBody>
              <a:bodyPr/>
              <a:lstStyle/>
              <a:p>
                <a:endParaRPr lang="en-GB"/>
              </a:p>
            </p:txBody>
          </p:sp>
          <p:sp>
            <p:nvSpPr>
              <p:cNvPr id="298743" name="Freeform 759"/>
              <p:cNvSpPr>
                <a:spLocks/>
              </p:cNvSpPr>
              <p:nvPr/>
            </p:nvSpPr>
            <p:spPr bwMode="auto">
              <a:xfrm>
                <a:off x="3467" y="1511"/>
                <a:ext cx="61" cy="60"/>
              </a:xfrm>
              <a:custGeom>
                <a:avLst/>
                <a:gdLst/>
                <a:ahLst/>
                <a:cxnLst>
                  <a:cxn ang="0">
                    <a:pos x="10" y="10"/>
                  </a:cxn>
                  <a:cxn ang="0">
                    <a:pos x="13" y="49"/>
                  </a:cxn>
                  <a:cxn ang="0">
                    <a:pos x="51" y="50"/>
                  </a:cxn>
                  <a:cxn ang="0">
                    <a:pos x="49" y="11"/>
                  </a:cxn>
                  <a:cxn ang="0">
                    <a:pos x="10" y="10"/>
                  </a:cxn>
                </a:cxnLst>
                <a:rect l="0" t="0" r="r" b="b"/>
                <a:pathLst>
                  <a:path w="61" h="60">
                    <a:moveTo>
                      <a:pt x="10" y="10"/>
                    </a:moveTo>
                    <a:cubicBezTo>
                      <a:pt x="0" y="21"/>
                      <a:pt x="1" y="38"/>
                      <a:pt x="13" y="49"/>
                    </a:cubicBezTo>
                    <a:cubicBezTo>
                      <a:pt x="24" y="60"/>
                      <a:pt x="41" y="60"/>
                      <a:pt x="51" y="50"/>
                    </a:cubicBezTo>
                    <a:cubicBezTo>
                      <a:pt x="61" y="39"/>
                      <a:pt x="60" y="22"/>
                      <a:pt x="49" y="11"/>
                    </a:cubicBezTo>
                    <a:cubicBezTo>
                      <a:pt x="37" y="0"/>
                      <a:pt x="20" y="0"/>
                      <a:pt x="10" y="10"/>
                    </a:cubicBezTo>
                  </a:path>
                </a:pathLst>
              </a:custGeom>
              <a:noFill/>
              <a:ln w="1588" cap="rnd">
                <a:noFill/>
                <a:prstDash val="solid"/>
                <a:round/>
                <a:headEnd/>
                <a:tailEnd/>
              </a:ln>
            </p:spPr>
            <p:txBody>
              <a:bodyPr/>
              <a:lstStyle/>
              <a:p>
                <a:endParaRPr lang="en-GB"/>
              </a:p>
            </p:txBody>
          </p:sp>
        </p:grpSp>
      </p:grpSp>
      <p:grpSp>
        <p:nvGrpSpPr>
          <p:cNvPr id="298745" name="Group 761"/>
          <p:cNvGrpSpPr>
            <a:grpSpLocks/>
          </p:cNvGrpSpPr>
          <p:nvPr/>
        </p:nvGrpSpPr>
        <p:grpSpPr bwMode="auto">
          <a:xfrm>
            <a:off x="5984875" y="3146425"/>
            <a:ext cx="84138" cy="82550"/>
            <a:chOff x="3679" y="1891"/>
            <a:chExt cx="53" cy="52"/>
          </a:xfrm>
        </p:grpSpPr>
        <p:sp>
          <p:nvSpPr>
            <p:cNvPr id="298746" name="Freeform 762"/>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chemeClr val="bg1"/>
            </a:solidFill>
            <a:ln w="1588" cap="rnd" cmpd="sng">
              <a:noFill/>
              <a:prstDash val="solid"/>
              <a:round/>
              <a:headEnd type="none" w="med" len="med"/>
              <a:tailEnd type="none" w="med" len="med"/>
            </a:ln>
            <a:effectLst/>
          </p:spPr>
          <p:txBody>
            <a:bodyPr/>
            <a:lstStyle/>
            <a:p>
              <a:endParaRPr lang="en-GB"/>
            </a:p>
          </p:txBody>
        </p:sp>
        <p:sp>
          <p:nvSpPr>
            <p:cNvPr id="298747" name="Freeform 763"/>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grpSp>
        <p:nvGrpSpPr>
          <p:cNvPr id="298748" name="Group 764"/>
          <p:cNvGrpSpPr>
            <a:grpSpLocks/>
          </p:cNvGrpSpPr>
          <p:nvPr/>
        </p:nvGrpSpPr>
        <p:grpSpPr bwMode="auto">
          <a:xfrm>
            <a:off x="5608638" y="2681288"/>
            <a:ext cx="84137" cy="82550"/>
            <a:chOff x="3679" y="1891"/>
            <a:chExt cx="53" cy="52"/>
          </a:xfrm>
        </p:grpSpPr>
        <p:sp>
          <p:nvSpPr>
            <p:cNvPr id="298749" name="Freeform 765"/>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chemeClr val="bg1"/>
            </a:solidFill>
            <a:ln w="1588" cap="rnd" cmpd="sng">
              <a:noFill/>
              <a:prstDash val="solid"/>
              <a:round/>
              <a:headEnd type="none" w="med" len="med"/>
              <a:tailEnd type="none" w="med" len="med"/>
            </a:ln>
            <a:effectLst/>
          </p:spPr>
          <p:txBody>
            <a:bodyPr/>
            <a:lstStyle/>
            <a:p>
              <a:endParaRPr lang="en-GB"/>
            </a:p>
          </p:txBody>
        </p:sp>
        <p:sp>
          <p:nvSpPr>
            <p:cNvPr id="298750" name="Freeform 766"/>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grpSp>
        <p:nvGrpSpPr>
          <p:cNvPr id="298751" name="Group 767"/>
          <p:cNvGrpSpPr>
            <a:grpSpLocks/>
          </p:cNvGrpSpPr>
          <p:nvPr/>
        </p:nvGrpSpPr>
        <p:grpSpPr bwMode="auto">
          <a:xfrm>
            <a:off x="5519738" y="2414588"/>
            <a:ext cx="84137" cy="82550"/>
            <a:chOff x="3679" y="1891"/>
            <a:chExt cx="53" cy="52"/>
          </a:xfrm>
        </p:grpSpPr>
        <p:sp>
          <p:nvSpPr>
            <p:cNvPr id="298752" name="Freeform 768"/>
            <p:cNvSpPr>
              <a:spLocks/>
            </p:cNvSpPr>
            <p:nvPr/>
          </p:nvSpPr>
          <p:spPr bwMode="auto">
            <a:xfrm>
              <a:off x="3679" y="1891"/>
              <a:ext cx="53" cy="52"/>
            </a:xfrm>
            <a:custGeom>
              <a:avLst/>
              <a:gdLst/>
              <a:ahLst/>
              <a:cxnLst>
                <a:cxn ang="0">
                  <a:pos x="72" y="75"/>
                </a:cxn>
                <a:cxn ang="0">
                  <a:pos x="90" y="352"/>
                </a:cxn>
                <a:cxn ang="0">
                  <a:pos x="367" y="358"/>
                </a:cxn>
                <a:cxn ang="0">
                  <a:pos x="349" y="81"/>
                </a:cxn>
                <a:cxn ang="0">
                  <a:pos x="72" y="75"/>
                </a:cxn>
              </a:cxnLst>
              <a:rect l="0" t="0" r="r" b="b"/>
              <a:pathLst>
                <a:path w="438" h="432">
                  <a:moveTo>
                    <a:pt x="72" y="75"/>
                  </a:moveTo>
                  <a:cubicBezTo>
                    <a:pt x="0" y="150"/>
                    <a:pt x="8" y="274"/>
                    <a:pt x="90" y="352"/>
                  </a:cubicBezTo>
                  <a:cubicBezTo>
                    <a:pt x="171" y="430"/>
                    <a:pt x="295" y="432"/>
                    <a:pt x="367" y="358"/>
                  </a:cubicBezTo>
                  <a:cubicBezTo>
                    <a:pt x="438" y="283"/>
                    <a:pt x="430" y="159"/>
                    <a:pt x="349" y="81"/>
                  </a:cubicBezTo>
                  <a:cubicBezTo>
                    <a:pt x="268" y="3"/>
                    <a:pt x="144" y="0"/>
                    <a:pt x="72" y="75"/>
                  </a:cubicBezTo>
                </a:path>
              </a:pathLst>
            </a:custGeom>
            <a:solidFill>
              <a:schemeClr val="bg1"/>
            </a:solidFill>
            <a:ln w="1588" cap="rnd" cmpd="sng">
              <a:noFill/>
              <a:prstDash val="solid"/>
              <a:round/>
              <a:headEnd type="none" w="med" len="med"/>
              <a:tailEnd type="none" w="med" len="med"/>
            </a:ln>
            <a:effectLst/>
          </p:spPr>
          <p:txBody>
            <a:bodyPr/>
            <a:lstStyle/>
            <a:p>
              <a:endParaRPr lang="en-GB"/>
            </a:p>
          </p:txBody>
        </p:sp>
        <p:sp>
          <p:nvSpPr>
            <p:cNvPr id="298753" name="Freeform 769"/>
            <p:cNvSpPr>
              <a:spLocks/>
            </p:cNvSpPr>
            <p:nvPr/>
          </p:nvSpPr>
          <p:spPr bwMode="auto">
            <a:xfrm>
              <a:off x="3679" y="1891"/>
              <a:ext cx="53" cy="52"/>
            </a:xfrm>
            <a:custGeom>
              <a:avLst/>
              <a:gdLst/>
              <a:ahLst/>
              <a:cxnLst>
                <a:cxn ang="0">
                  <a:pos x="9" y="9"/>
                </a:cxn>
                <a:cxn ang="0">
                  <a:pos x="11" y="42"/>
                </a:cxn>
                <a:cxn ang="0">
                  <a:pos x="44" y="43"/>
                </a:cxn>
                <a:cxn ang="0">
                  <a:pos x="42" y="9"/>
                </a:cxn>
                <a:cxn ang="0">
                  <a:pos x="9" y="9"/>
                </a:cxn>
              </a:cxnLst>
              <a:rect l="0" t="0" r="r" b="b"/>
              <a:pathLst>
                <a:path w="53" h="52">
                  <a:moveTo>
                    <a:pt x="9" y="9"/>
                  </a:moveTo>
                  <a:cubicBezTo>
                    <a:pt x="0" y="18"/>
                    <a:pt x="1" y="33"/>
                    <a:pt x="11" y="42"/>
                  </a:cubicBezTo>
                  <a:cubicBezTo>
                    <a:pt x="21" y="51"/>
                    <a:pt x="36" y="52"/>
                    <a:pt x="44" y="43"/>
                  </a:cubicBezTo>
                  <a:cubicBezTo>
                    <a:pt x="53" y="34"/>
                    <a:pt x="52" y="19"/>
                    <a:pt x="42" y="9"/>
                  </a:cubicBezTo>
                  <a:cubicBezTo>
                    <a:pt x="33" y="0"/>
                    <a:pt x="18" y="0"/>
                    <a:pt x="9" y="9"/>
                  </a:cubicBezTo>
                </a:path>
              </a:pathLst>
            </a:custGeom>
            <a:solidFill>
              <a:schemeClr val="bg1"/>
            </a:solidFill>
            <a:ln w="1588" cap="rnd">
              <a:noFill/>
              <a:prstDash val="solid"/>
              <a:round/>
              <a:headEnd/>
              <a:tailEnd/>
            </a:ln>
          </p:spPr>
          <p:txBody>
            <a:bodyPr/>
            <a:lstStyle/>
            <a:p>
              <a:endParaRPr lang="en-GB"/>
            </a:p>
          </p:txBody>
        </p:sp>
      </p:gr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FC5D02C2-2C2A-423F-B1EF-C74678525827}" type="slidenum">
              <a:rPr lang="en-US"/>
              <a:pPr/>
              <a:t>114</a:t>
            </a:fld>
            <a:endParaRPr lang="en-US"/>
          </a:p>
        </p:txBody>
      </p:sp>
      <p:sp>
        <p:nvSpPr>
          <p:cNvPr id="500738" name="Rectangle 2"/>
          <p:cNvSpPr>
            <a:spLocks noGrp="1" noChangeArrowheads="1"/>
          </p:cNvSpPr>
          <p:nvPr>
            <p:ph type="title"/>
          </p:nvPr>
        </p:nvSpPr>
        <p:spPr>
          <a:xfrm>
            <a:off x="200025" y="290286"/>
            <a:ext cx="8631238" cy="1654628"/>
          </a:xfrm>
        </p:spPr>
        <p:txBody>
          <a:bodyPr/>
          <a:lstStyle/>
          <a:p>
            <a:r>
              <a:rPr lang="en-GB" sz="3600" dirty="0"/>
              <a:t>Novel Small Tuned Antennas derived from the Tuned Loop – How do they work?</a:t>
            </a:r>
          </a:p>
        </p:txBody>
      </p:sp>
      <p:sp>
        <p:nvSpPr>
          <p:cNvPr id="500739" name="Rectangle 3"/>
          <p:cNvSpPr>
            <a:spLocks noGrp="1" noChangeArrowheads="1"/>
          </p:cNvSpPr>
          <p:nvPr>
            <p:ph type="body" idx="1"/>
          </p:nvPr>
        </p:nvSpPr>
        <p:spPr>
          <a:xfrm>
            <a:off x="406400" y="1785257"/>
            <a:ext cx="8142514" cy="4285343"/>
          </a:xfrm>
        </p:spPr>
        <p:txBody>
          <a:bodyPr/>
          <a:lstStyle/>
          <a:p>
            <a:r>
              <a:rPr lang="en-GB" sz="2400" dirty="0"/>
              <a:t>Traditional theory says that none of these antennas should work.  But they do! </a:t>
            </a:r>
          </a:p>
          <a:p>
            <a:r>
              <a:rPr lang="en-GB" sz="2400" dirty="0"/>
              <a:t>Q and heat measurements  once again show efficiencies of 80% to 90% or more.  </a:t>
            </a:r>
          </a:p>
          <a:p>
            <a:r>
              <a:rPr lang="en-GB" sz="2400" dirty="0"/>
              <a:t>Can we use heuristics to find out why?</a:t>
            </a:r>
          </a:p>
          <a:p>
            <a:r>
              <a:rPr lang="en-GB" sz="2400" dirty="0"/>
              <a:t>What can we observe from these ‘impossible’ antennas</a:t>
            </a:r>
            <a:r>
              <a:rPr lang="en-GB" sz="2400" dirty="0" smtClean="0"/>
              <a:t>?</a:t>
            </a:r>
          </a:p>
          <a:p>
            <a:endParaRPr lang="en-GB" sz="2400" dirty="0" smtClean="0"/>
          </a:p>
          <a:p>
            <a:r>
              <a:rPr lang="en-GB" sz="2400" b="1" u="sng" dirty="0" smtClean="0"/>
              <a:t>The answer is</a:t>
            </a:r>
            <a:r>
              <a:rPr lang="en-GB" sz="2400" b="1" dirty="0" smtClean="0"/>
              <a:t>: “Once the RF has escaped the surfaces of the antenna it keeps on going.  The antenna pattern is formed further out in the near-field.”  </a:t>
            </a:r>
            <a:endParaRPr lang="en-GB" sz="2400" b="1"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0"/>
          </p:nvPr>
        </p:nvSpPr>
        <p:spPr/>
        <p:txBody>
          <a:bodyPr/>
          <a:lstStyle/>
          <a:p>
            <a:r>
              <a:rPr lang="en-GB" smtClean="0"/>
              <a:t>Itchen Valley ARC 11th June 2010</a:t>
            </a:r>
            <a:endParaRPr lang="en-US"/>
          </a:p>
        </p:txBody>
      </p:sp>
      <p:sp>
        <p:nvSpPr>
          <p:cNvPr id="8" name="Slide Number Placeholder 6"/>
          <p:cNvSpPr>
            <a:spLocks noGrp="1"/>
          </p:cNvSpPr>
          <p:nvPr>
            <p:ph type="sldNum" sz="quarter" idx="11"/>
          </p:nvPr>
        </p:nvSpPr>
        <p:spPr/>
        <p:txBody>
          <a:bodyPr/>
          <a:lstStyle/>
          <a:p>
            <a:fld id="{6D255C28-E5D3-4220-9E17-6363153E69AD}" type="slidenum">
              <a:rPr lang="en-US"/>
              <a:pPr/>
              <a:t>115</a:t>
            </a:fld>
            <a:endParaRPr lang="en-US"/>
          </a:p>
        </p:txBody>
      </p:sp>
      <p:sp>
        <p:nvSpPr>
          <p:cNvPr id="349186" name="Rectangle 2"/>
          <p:cNvSpPr>
            <a:spLocks noGrp="1" noChangeArrowheads="1"/>
          </p:cNvSpPr>
          <p:nvPr>
            <p:ph type="title"/>
          </p:nvPr>
        </p:nvSpPr>
        <p:spPr>
          <a:xfrm>
            <a:off x="30163" y="44450"/>
            <a:ext cx="3038475" cy="1009650"/>
          </a:xfrm>
        </p:spPr>
        <p:txBody>
          <a:bodyPr/>
          <a:lstStyle/>
          <a:p>
            <a:r>
              <a:rPr lang="en-GB" sz="2400"/>
              <a:t>Twisted Tuned Folded Dipole – how can it radiate at all?</a:t>
            </a:r>
          </a:p>
        </p:txBody>
      </p:sp>
      <p:pic>
        <p:nvPicPr>
          <p:cNvPr id="349202" name="Picture 18" descr="DSC01628"/>
          <p:cNvPicPr>
            <a:picLocks noGrp="1" noChangeAspect="1" noChangeArrowheads="1"/>
          </p:cNvPicPr>
          <p:nvPr>
            <p:ph sz="half" idx="1"/>
          </p:nvPr>
        </p:nvPicPr>
        <p:blipFill>
          <a:blip r:embed="rId3" cstate="print"/>
          <a:srcRect/>
          <a:stretch>
            <a:fillRect/>
          </a:stretch>
        </p:blipFill>
        <p:spPr>
          <a:xfrm>
            <a:off x="5233988" y="3448050"/>
            <a:ext cx="3738562" cy="2990850"/>
          </a:xfrm>
          <a:noFill/>
          <a:ln/>
        </p:spPr>
      </p:pic>
      <p:pic>
        <p:nvPicPr>
          <p:cNvPr id="349204" name="Picture 20" descr="DSC01634"/>
          <p:cNvPicPr>
            <a:picLocks noGrp="1" noChangeAspect="1" noChangeArrowheads="1"/>
          </p:cNvPicPr>
          <p:nvPr>
            <p:ph sz="quarter" idx="2"/>
          </p:nvPr>
        </p:nvPicPr>
        <p:blipFill>
          <a:blip r:embed="rId4" cstate="print"/>
          <a:srcRect/>
          <a:stretch>
            <a:fillRect/>
          </a:stretch>
        </p:blipFill>
        <p:spPr>
          <a:xfrm>
            <a:off x="5245100" y="228600"/>
            <a:ext cx="3771900" cy="2828925"/>
          </a:xfrm>
          <a:noFill/>
          <a:ln/>
        </p:spPr>
      </p:pic>
      <p:pic>
        <p:nvPicPr>
          <p:cNvPr id="349195" name="Picture 11" descr="DSC01627"/>
          <p:cNvPicPr>
            <a:picLocks noChangeAspect="1" noChangeArrowheads="1"/>
          </p:cNvPicPr>
          <p:nvPr/>
        </p:nvPicPr>
        <p:blipFill>
          <a:blip r:embed="rId5" cstate="print">
            <a:lum bright="18000"/>
          </a:blip>
          <a:srcRect/>
          <a:stretch>
            <a:fillRect/>
          </a:stretch>
        </p:blipFill>
        <p:spPr bwMode="auto">
          <a:xfrm>
            <a:off x="3232150" y="44450"/>
            <a:ext cx="1763713" cy="6489700"/>
          </a:xfrm>
          <a:prstGeom prst="rect">
            <a:avLst/>
          </a:prstGeom>
          <a:noFill/>
        </p:spPr>
      </p:pic>
      <p:pic>
        <p:nvPicPr>
          <p:cNvPr id="349209" name="Picture 25" descr="DSC01635"/>
          <p:cNvPicPr>
            <a:picLocks noGrp="1" noChangeAspect="1" noChangeArrowheads="1"/>
          </p:cNvPicPr>
          <p:nvPr>
            <p:ph sz="quarter" idx="3"/>
          </p:nvPr>
        </p:nvPicPr>
        <p:blipFill>
          <a:blip r:embed="rId6" cstate="print"/>
          <a:srcRect/>
          <a:stretch>
            <a:fillRect/>
          </a:stretch>
        </p:blipFill>
        <p:spPr>
          <a:xfrm>
            <a:off x="228600" y="1131888"/>
            <a:ext cx="2578100" cy="5370512"/>
          </a:xfrm>
          <a:noFill/>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EA368F5-ABA7-407D-8761-0F89E38FD2D4}" type="slidenum">
              <a:rPr lang="en-US"/>
              <a:pPr/>
              <a:t>116</a:t>
            </a:fld>
            <a:endParaRPr lang="en-US"/>
          </a:p>
        </p:txBody>
      </p:sp>
      <p:graphicFrame>
        <p:nvGraphicFramePr>
          <p:cNvPr id="333834" name="Object 10"/>
          <p:cNvGraphicFramePr>
            <a:graphicFrameLocks noChangeAspect="1"/>
          </p:cNvGraphicFramePr>
          <p:nvPr>
            <p:ph idx="1"/>
          </p:nvPr>
        </p:nvGraphicFramePr>
        <p:xfrm>
          <a:off x="241300" y="431800"/>
          <a:ext cx="8674100" cy="6311900"/>
        </p:xfrm>
        <a:graphic>
          <a:graphicData uri="http://schemas.openxmlformats.org/presentationml/2006/ole">
            <p:oleObj spid="_x0000_s333834" name="Worksheet" r:id="rId4" imgW="11220614" imgH="7934289" progId="Excel.Sheet.8">
              <p:embed/>
            </p:oleObj>
          </a:graphicData>
        </a:graphic>
      </p:graphicFrame>
      <p:sp>
        <p:nvSpPr>
          <p:cNvPr id="333835" name="Text Box 11"/>
          <p:cNvSpPr txBox="1">
            <a:spLocks noChangeArrowheads="1"/>
          </p:cNvSpPr>
          <p:nvPr/>
        </p:nvSpPr>
        <p:spPr bwMode="auto">
          <a:xfrm>
            <a:off x="1304925" y="0"/>
            <a:ext cx="6515100" cy="366713"/>
          </a:xfrm>
          <a:prstGeom prst="rect">
            <a:avLst/>
          </a:prstGeom>
          <a:noFill/>
          <a:ln w="9525">
            <a:noFill/>
            <a:miter lim="800000"/>
            <a:headEnd/>
            <a:tailEnd/>
          </a:ln>
          <a:effectLst/>
        </p:spPr>
        <p:txBody>
          <a:bodyPr>
            <a:spAutoFit/>
          </a:bodyPr>
          <a:lstStyle/>
          <a:p>
            <a:r>
              <a:rPr lang="en-GB" sz="1800">
                <a:effectLst/>
              </a:rPr>
              <a:t>Single Capacitor Twisted Folded Dipole-measured in a Conservatory</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BDE6D03-3212-42E2-AF5C-A840B000B429}" type="slidenum">
              <a:rPr lang="en-US"/>
              <a:pPr/>
              <a:t>117</a:t>
            </a:fld>
            <a:endParaRPr lang="en-US"/>
          </a:p>
        </p:txBody>
      </p:sp>
      <p:sp>
        <p:nvSpPr>
          <p:cNvPr id="348163" name="Rectangle 3"/>
          <p:cNvSpPr>
            <a:spLocks noGrp="1" noChangeArrowheads="1"/>
          </p:cNvSpPr>
          <p:nvPr>
            <p:ph type="body" idx="1"/>
          </p:nvPr>
        </p:nvSpPr>
        <p:spPr>
          <a:xfrm>
            <a:off x="174625" y="885825"/>
            <a:ext cx="8686800" cy="5578475"/>
          </a:xfrm>
        </p:spPr>
        <p:txBody>
          <a:bodyPr/>
          <a:lstStyle/>
          <a:p>
            <a:r>
              <a:rPr lang="en-GB" dirty="0"/>
              <a:t>For the single tuned TFD vertical, 500 watts for 1.5 min on 80m gave temperature rise from 16</a:t>
            </a:r>
            <a:r>
              <a:rPr lang="en-US" dirty="0">
                <a:cs typeface="Times New Roman" pitchFamily="18" charset="0"/>
              </a:rPr>
              <a:t>°C to 68°C, a rise of 52°C.  The tube length is 4.06m as compared with 1m reference loop of 3.14m. The 1m reference loop gave a rise of 86°C for 150 watts.  From this we can estimate the dissipated heat power as 150 </a:t>
            </a:r>
            <a:r>
              <a:rPr lang="en-US" dirty="0">
                <a:cs typeface="Times New Roman" pitchFamily="18" charset="0"/>
                <a:sym typeface="Symbol" pitchFamily="18" charset="2"/>
              </a:rPr>
              <a:t>524.06/(863.14) = 117 watts</a:t>
            </a:r>
          </a:p>
          <a:p>
            <a:r>
              <a:rPr lang="en-US" dirty="0">
                <a:cs typeface="Times New Roman" pitchFamily="18" charset="0"/>
                <a:sym typeface="Symbol" pitchFamily="18" charset="2"/>
              </a:rPr>
              <a:t>The efficiency is therefore 1- 117/500 = 0.765 or 76.4%</a:t>
            </a:r>
          </a:p>
          <a:p>
            <a:r>
              <a:rPr lang="en-US" dirty="0">
                <a:cs typeface="Times New Roman" pitchFamily="18" charset="0"/>
                <a:sym typeface="Symbol" pitchFamily="18" charset="2"/>
              </a:rPr>
              <a:t>This compares with 76.9% from the Rho-Q method. </a:t>
            </a:r>
          </a:p>
          <a:p>
            <a:r>
              <a:rPr lang="en-US" dirty="0">
                <a:cs typeface="Times New Roman" pitchFamily="18" charset="0"/>
                <a:sym typeface="Symbol" pitchFamily="18" charset="2"/>
              </a:rPr>
              <a:t>Note that the inductance measured at 3.7MHz at 3.09uH is significantly less than a loop of the same length of tube, being 3.84uH. </a:t>
            </a:r>
          </a:p>
          <a:p>
            <a:r>
              <a:rPr lang="en-US" dirty="0">
                <a:cs typeface="Times New Roman" pitchFamily="18" charset="0"/>
                <a:sym typeface="Symbol" pitchFamily="18" charset="2"/>
              </a:rPr>
              <a:t>It means that an opened out loop having higher inductance is more efficient at 86.4% estimated from the Rho-Q method using the same Q value.  </a:t>
            </a:r>
          </a:p>
          <a:p>
            <a:r>
              <a:rPr lang="en-US" dirty="0">
                <a:cs typeface="Times New Roman" pitchFamily="18" charset="0"/>
                <a:sym typeface="Symbol" pitchFamily="18" charset="2"/>
              </a:rPr>
              <a:t>Note that a temperature rise of </a:t>
            </a:r>
            <a:r>
              <a:rPr lang="en-US" dirty="0">
                <a:cs typeface="Times New Roman" pitchFamily="18" charset="0"/>
              </a:rPr>
              <a:t>52°C meant that the loop tuning changed by about 0.2%. </a:t>
            </a:r>
          </a:p>
          <a:p>
            <a:r>
              <a:rPr lang="en-US" dirty="0">
                <a:cs typeface="Times New Roman" pitchFamily="18" charset="0"/>
              </a:rPr>
              <a:t>The Q of this antenna increases from about 150 to 350 as frequency rises.</a:t>
            </a:r>
          </a:p>
          <a:p>
            <a:r>
              <a:rPr lang="en-US" dirty="0">
                <a:cs typeface="Times New Roman" pitchFamily="18" charset="0"/>
              </a:rPr>
              <a:t>The Double Tuned TTFD version has a Q of down to 150 over most the tuning range </a:t>
            </a:r>
          </a:p>
        </p:txBody>
      </p:sp>
      <p:sp>
        <p:nvSpPr>
          <p:cNvPr id="348164" name="Rectangle 4"/>
          <p:cNvSpPr>
            <a:spLocks noGrp="1" noChangeArrowheads="1"/>
          </p:cNvSpPr>
          <p:nvPr>
            <p:ph type="title"/>
          </p:nvPr>
        </p:nvSpPr>
        <p:spPr>
          <a:xfrm>
            <a:off x="711200" y="152400"/>
            <a:ext cx="7772400" cy="609600"/>
          </a:xfrm>
          <a:noFill/>
          <a:ln/>
        </p:spPr>
        <p:txBody>
          <a:bodyPr/>
          <a:lstStyle/>
          <a:p>
            <a:r>
              <a:rPr lang="en-GB" dirty="0"/>
              <a:t>Twisted Folded Dipole Outcomes</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ooter Placeholder 3"/>
          <p:cNvSpPr>
            <a:spLocks noGrp="1"/>
          </p:cNvSpPr>
          <p:nvPr>
            <p:ph type="ftr" sz="quarter" idx="10"/>
          </p:nvPr>
        </p:nvSpPr>
        <p:spPr/>
        <p:txBody>
          <a:bodyPr/>
          <a:lstStyle/>
          <a:p>
            <a:r>
              <a:rPr lang="en-GB" smtClean="0"/>
              <a:t>Itchen Valley ARC 11th June 2010</a:t>
            </a:r>
            <a:endParaRPr lang="en-US"/>
          </a:p>
        </p:txBody>
      </p:sp>
      <p:sp>
        <p:nvSpPr>
          <p:cNvPr id="86" name="Slide Number Placeholder 4"/>
          <p:cNvSpPr>
            <a:spLocks noGrp="1"/>
          </p:cNvSpPr>
          <p:nvPr>
            <p:ph type="sldNum" sz="quarter" idx="11"/>
          </p:nvPr>
        </p:nvSpPr>
        <p:spPr/>
        <p:txBody>
          <a:bodyPr/>
          <a:lstStyle/>
          <a:p>
            <a:fld id="{79E6E35D-BF58-43E5-9E77-CD5F73351862}" type="slidenum">
              <a:rPr lang="en-US"/>
              <a:pPr/>
              <a:t>118</a:t>
            </a:fld>
            <a:endParaRPr lang="en-US"/>
          </a:p>
        </p:txBody>
      </p:sp>
      <p:sp>
        <p:nvSpPr>
          <p:cNvPr id="343042" name="Rectangle 2"/>
          <p:cNvSpPr>
            <a:spLocks noGrp="1" noChangeArrowheads="1"/>
          </p:cNvSpPr>
          <p:nvPr>
            <p:ph type="title"/>
          </p:nvPr>
        </p:nvSpPr>
        <p:spPr>
          <a:xfrm>
            <a:off x="0" y="85725"/>
            <a:ext cx="7023100" cy="647700"/>
          </a:xfrm>
        </p:spPr>
        <p:txBody>
          <a:bodyPr/>
          <a:lstStyle/>
          <a:p>
            <a:pPr algn="l"/>
            <a:r>
              <a:rPr lang="en-GB" sz="2400"/>
              <a:t>Basic and Double Tuned Folded Dipoles Compared</a:t>
            </a:r>
            <a:br>
              <a:rPr lang="en-GB" sz="2400"/>
            </a:br>
            <a:r>
              <a:rPr lang="en-GB" sz="2000"/>
              <a:t>(can be twisted or straight)</a:t>
            </a:r>
            <a:endParaRPr lang="en-GB" sz="2400"/>
          </a:p>
        </p:txBody>
      </p:sp>
      <p:grpSp>
        <p:nvGrpSpPr>
          <p:cNvPr id="343160" name="Group 120"/>
          <p:cNvGrpSpPr>
            <a:grpSpLocks/>
          </p:cNvGrpSpPr>
          <p:nvPr/>
        </p:nvGrpSpPr>
        <p:grpSpPr bwMode="auto">
          <a:xfrm>
            <a:off x="288925" y="925513"/>
            <a:ext cx="2430463" cy="4521200"/>
            <a:chOff x="164" y="763"/>
            <a:chExt cx="1567" cy="2746"/>
          </a:xfrm>
        </p:grpSpPr>
        <p:grpSp>
          <p:nvGrpSpPr>
            <p:cNvPr id="343154" name="Group 114"/>
            <p:cNvGrpSpPr>
              <a:grpSpLocks/>
            </p:cNvGrpSpPr>
            <p:nvPr/>
          </p:nvGrpSpPr>
          <p:grpSpPr bwMode="auto">
            <a:xfrm>
              <a:off x="164" y="763"/>
              <a:ext cx="1414" cy="2746"/>
              <a:chOff x="164" y="763"/>
              <a:chExt cx="1504" cy="2746"/>
            </a:xfrm>
          </p:grpSpPr>
          <p:grpSp>
            <p:nvGrpSpPr>
              <p:cNvPr id="343058" name="Group 18"/>
              <p:cNvGrpSpPr>
                <a:grpSpLocks/>
              </p:cNvGrpSpPr>
              <p:nvPr/>
            </p:nvGrpSpPr>
            <p:grpSpPr bwMode="auto">
              <a:xfrm>
                <a:off x="995" y="763"/>
                <a:ext cx="522" cy="2746"/>
                <a:chOff x="1001" y="682"/>
                <a:chExt cx="410" cy="2722"/>
              </a:xfrm>
            </p:grpSpPr>
            <p:sp>
              <p:nvSpPr>
                <p:cNvPr id="343045" name="Arc 5"/>
                <p:cNvSpPr>
                  <a:spLocks/>
                </p:cNvSpPr>
                <p:nvPr/>
              </p:nvSpPr>
              <p:spPr bwMode="auto">
                <a:xfrm rot="-5400000">
                  <a:off x="1116" y="567"/>
                  <a:ext cx="179" cy="410"/>
                </a:xfrm>
                <a:custGeom>
                  <a:avLst/>
                  <a:gdLst>
                    <a:gd name="G0" fmla="+- 2178 0 0"/>
                    <a:gd name="G1" fmla="+- 21600 0 0"/>
                    <a:gd name="G2" fmla="+- 21600 0 0"/>
                    <a:gd name="T0" fmla="*/ 276 w 23778"/>
                    <a:gd name="T1" fmla="*/ 84 h 43200"/>
                    <a:gd name="T2" fmla="*/ 0 w 23778"/>
                    <a:gd name="T3" fmla="*/ 43090 h 43200"/>
                    <a:gd name="T4" fmla="*/ 2178 w 23778"/>
                    <a:gd name="T5" fmla="*/ 21600 h 43200"/>
                  </a:gdLst>
                  <a:ahLst/>
                  <a:cxnLst>
                    <a:cxn ang="0">
                      <a:pos x="T0" y="T1"/>
                    </a:cxn>
                    <a:cxn ang="0">
                      <a:pos x="T2" y="T3"/>
                    </a:cxn>
                    <a:cxn ang="0">
                      <a:pos x="T4" y="T5"/>
                    </a:cxn>
                  </a:cxnLst>
                  <a:rect l="0" t="0" r="r" b="b"/>
                  <a:pathLst>
                    <a:path w="23778" h="43200" fill="none"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path>
                    <a:path w="23778" h="43200" stroke="0"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lnTo>
                        <a:pt x="2178" y="21600"/>
                      </a:lnTo>
                      <a:close/>
                    </a:path>
                  </a:pathLst>
                </a:custGeom>
                <a:noFill/>
                <a:ln w="57150">
                  <a:solidFill>
                    <a:schemeClr val="tx1"/>
                  </a:solidFill>
                  <a:round/>
                  <a:headEnd/>
                  <a:tailEnd/>
                </a:ln>
                <a:effectLst/>
              </p:spPr>
              <p:txBody>
                <a:bodyPr wrap="none" anchor="ctr"/>
                <a:lstStyle/>
                <a:p>
                  <a:endParaRPr lang="en-GB"/>
                </a:p>
              </p:txBody>
            </p:sp>
            <p:sp>
              <p:nvSpPr>
                <p:cNvPr id="343047" name="Arc 7"/>
                <p:cNvSpPr>
                  <a:spLocks/>
                </p:cNvSpPr>
                <p:nvPr/>
              </p:nvSpPr>
              <p:spPr bwMode="auto">
                <a:xfrm rot="5400000" flipV="1">
                  <a:off x="1099" y="3092"/>
                  <a:ext cx="214" cy="410"/>
                </a:xfrm>
                <a:custGeom>
                  <a:avLst/>
                  <a:gdLst>
                    <a:gd name="G0" fmla="+- 2178 0 0"/>
                    <a:gd name="G1" fmla="+- 21600 0 0"/>
                    <a:gd name="G2" fmla="+- 21600 0 0"/>
                    <a:gd name="T0" fmla="*/ 276 w 23778"/>
                    <a:gd name="T1" fmla="*/ 84 h 43200"/>
                    <a:gd name="T2" fmla="*/ 0 w 23778"/>
                    <a:gd name="T3" fmla="*/ 43090 h 43200"/>
                    <a:gd name="T4" fmla="*/ 2178 w 23778"/>
                    <a:gd name="T5" fmla="*/ 21600 h 43200"/>
                  </a:gdLst>
                  <a:ahLst/>
                  <a:cxnLst>
                    <a:cxn ang="0">
                      <a:pos x="T0" y="T1"/>
                    </a:cxn>
                    <a:cxn ang="0">
                      <a:pos x="T2" y="T3"/>
                    </a:cxn>
                    <a:cxn ang="0">
                      <a:pos x="T4" y="T5"/>
                    </a:cxn>
                  </a:cxnLst>
                  <a:rect l="0" t="0" r="r" b="b"/>
                  <a:pathLst>
                    <a:path w="23778" h="43200" fill="none"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path>
                    <a:path w="23778" h="43200" stroke="0"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lnTo>
                        <a:pt x="2178" y="21600"/>
                      </a:lnTo>
                      <a:close/>
                    </a:path>
                  </a:pathLst>
                </a:custGeom>
                <a:noFill/>
                <a:ln w="57150">
                  <a:solidFill>
                    <a:schemeClr val="tx1"/>
                  </a:solidFill>
                  <a:round/>
                  <a:headEnd/>
                  <a:tailEnd/>
                </a:ln>
                <a:effectLst/>
              </p:spPr>
              <p:txBody>
                <a:bodyPr wrap="none" anchor="ctr"/>
                <a:lstStyle/>
                <a:p>
                  <a:endParaRPr lang="en-GB"/>
                </a:p>
              </p:txBody>
            </p:sp>
            <p:sp>
              <p:nvSpPr>
                <p:cNvPr id="343049" name="Line 9"/>
                <p:cNvSpPr>
                  <a:spLocks noChangeShapeType="1"/>
                </p:cNvSpPr>
                <p:nvPr/>
              </p:nvSpPr>
              <p:spPr bwMode="auto">
                <a:xfrm flipV="1">
                  <a:off x="1003" y="841"/>
                  <a:ext cx="0" cy="2361"/>
                </a:xfrm>
                <a:prstGeom prst="line">
                  <a:avLst/>
                </a:prstGeom>
                <a:noFill/>
                <a:ln w="57150">
                  <a:solidFill>
                    <a:schemeClr val="tx1"/>
                  </a:solidFill>
                  <a:round/>
                  <a:headEnd/>
                  <a:tailEnd/>
                </a:ln>
                <a:effectLst/>
              </p:spPr>
              <p:txBody>
                <a:bodyPr wrap="none" anchor="ctr"/>
                <a:lstStyle/>
                <a:p>
                  <a:endParaRPr lang="en-GB"/>
                </a:p>
              </p:txBody>
            </p:sp>
            <p:sp>
              <p:nvSpPr>
                <p:cNvPr id="343051" name="Line 11"/>
                <p:cNvSpPr>
                  <a:spLocks noChangeShapeType="1"/>
                </p:cNvSpPr>
                <p:nvPr/>
              </p:nvSpPr>
              <p:spPr bwMode="auto">
                <a:xfrm flipH="1">
                  <a:off x="1403" y="798"/>
                  <a:ext cx="6" cy="1231"/>
                </a:xfrm>
                <a:prstGeom prst="line">
                  <a:avLst/>
                </a:prstGeom>
                <a:noFill/>
                <a:ln w="57150">
                  <a:solidFill>
                    <a:schemeClr val="tx1"/>
                  </a:solidFill>
                  <a:round/>
                  <a:headEnd/>
                  <a:tailEnd/>
                </a:ln>
                <a:effectLst/>
              </p:spPr>
              <p:txBody>
                <a:bodyPr wrap="none" anchor="ctr"/>
                <a:lstStyle/>
                <a:p>
                  <a:endParaRPr lang="en-GB"/>
                </a:p>
              </p:txBody>
            </p:sp>
            <p:sp>
              <p:nvSpPr>
                <p:cNvPr id="343052" name="Line 12"/>
                <p:cNvSpPr>
                  <a:spLocks noChangeShapeType="1"/>
                </p:cNvSpPr>
                <p:nvPr/>
              </p:nvSpPr>
              <p:spPr bwMode="auto">
                <a:xfrm>
                  <a:off x="1411" y="2108"/>
                  <a:ext cx="0" cy="1121"/>
                </a:xfrm>
                <a:prstGeom prst="line">
                  <a:avLst/>
                </a:prstGeom>
                <a:noFill/>
                <a:ln w="57150">
                  <a:solidFill>
                    <a:schemeClr val="tx1"/>
                  </a:solidFill>
                  <a:round/>
                  <a:headEnd/>
                  <a:tailEnd/>
                </a:ln>
                <a:effectLst/>
              </p:spPr>
              <p:txBody>
                <a:bodyPr wrap="none" anchor="ctr"/>
                <a:lstStyle/>
                <a:p>
                  <a:endParaRPr lang="en-GB"/>
                </a:p>
              </p:txBody>
            </p:sp>
          </p:grpSp>
          <p:sp>
            <p:nvSpPr>
              <p:cNvPr id="343059" name="Line 19"/>
              <p:cNvSpPr>
                <a:spLocks noChangeShapeType="1"/>
              </p:cNvSpPr>
              <p:nvPr/>
            </p:nvSpPr>
            <p:spPr bwMode="auto">
              <a:xfrm>
                <a:off x="1378" y="2145"/>
                <a:ext cx="259" cy="6"/>
              </a:xfrm>
              <a:prstGeom prst="line">
                <a:avLst/>
              </a:prstGeom>
              <a:noFill/>
              <a:ln w="57150">
                <a:solidFill>
                  <a:schemeClr val="tx1"/>
                </a:solidFill>
                <a:round/>
                <a:headEnd/>
                <a:tailEnd/>
              </a:ln>
              <a:effectLst/>
            </p:spPr>
            <p:txBody>
              <a:bodyPr wrap="none" anchor="ctr"/>
              <a:lstStyle/>
              <a:p>
                <a:endParaRPr lang="en-GB"/>
              </a:p>
            </p:txBody>
          </p:sp>
          <p:sp>
            <p:nvSpPr>
              <p:cNvPr id="343060" name="Line 20"/>
              <p:cNvSpPr>
                <a:spLocks noChangeShapeType="1"/>
              </p:cNvSpPr>
              <p:nvPr/>
            </p:nvSpPr>
            <p:spPr bwMode="auto">
              <a:xfrm>
                <a:off x="1384" y="2218"/>
                <a:ext cx="245" cy="6"/>
              </a:xfrm>
              <a:prstGeom prst="line">
                <a:avLst/>
              </a:prstGeom>
              <a:noFill/>
              <a:ln w="57150">
                <a:solidFill>
                  <a:schemeClr val="tx1"/>
                </a:solidFill>
                <a:round/>
                <a:headEnd/>
                <a:tailEnd/>
              </a:ln>
              <a:effectLst/>
            </p:spPr>
            <p:txBody>
              <a:bodyPr wrap="none" anchor="ctr"/>
              <a:lstStyle/>
              <a:p>
                <a:endParaRPr lang="en-GB"/>
              </a:p>
            </p:txBody>
          </p:sp>
          <p:sp>
            <p:nvSpPr>
              <p:cNvPr id="343064" name="Line 24"/>
              <p:cNvSpPr>
                <a:spLocks noChangeShapeType="1"/>
              </p:cNvSpPr>
              <p:nvPr/>
            </p:nvSpPr>
            <p:spPr bwMode="auto">
              <a:xfrm flipV="1">
                <a:off x="1332" y="2060"/>
                <a:ext cx="336" cy="255"/>
              </a:xfrm>
              <a:prstGeom prst="line">
                <a:avLst/>
              </a:prstGeom>
              <a:noFill/>
              <a:ln w="19050">
                <a:solidFill>
                  <a:schemeClr val="tx1"/>
                </a:solidFill>
                <a:round/>
                <a:headEnd/>
                <a:tailEnd type="triangle" w="med" len="med"/>
              </a:ln>
              <a:effectLst/>
            </p:spPr>
            <p:txBody>
              <a:bodyPr wrap="none" anchor="ctr"/>
              <a:lstStyle/>
              <a:p>
                <a:endParaRPr lang="en-GB"/>
              </a:p>
            </p:txBody>
          </p:sp>
          <p:grpSp>
            <p:nvGrpSpPr>
              <p:cNvPr id="343084" name="Group 44"/>
              <p:cNvGrpSpPr>
                <a:grpSpLocks/>
              </p:cNvGrpSpPr>
              <p:nvPr/>
            </p:nvGrpSpPr>
            <p:grpSpPr bwMode="auto">
              <a:xfrm>
                <a:off x="164" y="2143"/>
                <a:ext cx="688" cy="118"/>
                <a:chOff x="2672" y="2254"/>
                <a:chExt cx="428" cy="82"/>
              </a:xfrm>
            </p:grpSpPr>
            <p:grpSp>
              <p:nvGrpSpPr>
                <p:cNvPr id="343066" name="Group 26"/>
                <p:cNvGrpSpPr>
                  <a:grpSpLocks/>
                </p:cNvGrpSpPr>
                <p:nvPr/>
              </p:nvGrpSpPr>
              <p:grpSpPr bwMode="auto">
                <a:xfrm>
                  <a:off x="2672" y="2254"/>
                  <a:ext cx="428" cy="82"/>
                  <a:chOff x="2553" y="2135"/>
                  <a:chExt cx="428" cy="82"/>
                </a:xfrm>
              </p:grpSpPr>
              <p:sp>
                <p:nvSpPr>
                  <p:cNvPr id="343067" name="Line 27"/>
                  <p:cNvSpPr>
                    <a:spLocks noChangeShapeType="1"/>
                  </p:cNvSpPr>
                  <p:nvPr/>
                </p:nvSpPr>
                <p:spPr bwMode="auto">
                  <a:xfrm>
                    <a:off x="2554" y="2135"/>
                    <a:ext cx="386" cy="1"/>
                  </a:xfrm>
                  <a:prstGeom prst="line">
                    <a:avLst/>
                  </a:prstGeom>
                  <a:noFill/>
                  <a:ln w="12700" cap="rnd">
                    <a:solidFill>
                      <a:srgbClr val="000000"/>
                    </a:solidFill>
                    <a:round/>
                    <a:headEnd/>
                    <a:tailEnd/>
                  </a:ln>
                </p:spPr>
                <p:txBody>
                  <a:bodyPr/>
                  <a:lstStyle/>
                  <a:p>
                    <a:endParaRPr lang="en-GB"/>
                  </a:p>
                </p:txBody>
              </p:sp>
              <p:sp>
                <p:nvSpPr>
                  <p:cNvPr id="343068" name="Line 28"/>
                  <p:cNvSpPr>
                    <a:spLocks noChangeShapeType="1"/>
                  </p:cNvSpPr>
                  <p:nvPr/>
                </p:nvSpPr>
                <p:spPr bwMode="auto">
                  <a:xfrm>
                    <a:off x="2553" y="2214"/>
                    <a:ext cx="387" cy="1"/>
                  </a:xfrm>
                  <a:prstGeom prst="line">
                    <a:avLst/>
                  </a:prstGeom>
                  <a:noFill/>
                  <a:ln w="12700" cap="rnd">
                    <a:solidFill>
                      <a:srgbClr val="000000"/>
                    </a:solidFill>
                    <a:round/>
                    <a:headEnd/>
                    <a:tailEnd/>
                  </a:ln>
                </p:spPr>
                <p:txBody>
                  <a:bodyPr/>
                  <a:lstStyle/>
                  <a:p>
                    <a:endParaRPr lang="en-GB"/>
                  </a:p>
                </p:txBody>
              </p:sp>
              <p:grpSp>
                <p:nvGrpSpPr>
                  <p:cNvPr id="343069" name="Group 29"/>
                  <p:cNvGrpSpPr>
                    <a:grpSpLocks/>
                  </p:cNvGrpSpPr>
                  <p:nvPr/>
                </p:nvGrpSpPr>
                <p:grpSpPr bwMode="auto">
                  <a:xfrm>
                    <a:off x="2907" y="2143"/>
                    <a:ext cx="74" cy="74"/>
                    <a:chOff x="2907" y="2143"/>
                    <a:chExt cx="74" cy="74"/>
                  </a:xfrm>
                </p:grpSpPr>
                <p:sp>
                  <p:nvSpPr>
                    <p:cNvPr id="343070" name="Oval 30"/>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071" name="Oval 31"/>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grpSp>
            <p:sp>
              <p:nvSpPr>
                <p:cNvPr id="343072" name="Line 32"/>
                <p:cNvSpPr>
                  <a:spLocks noChangeShapeType="1"/>
                </p:cNvSpPr>
                <p:nvPr/>
              </p:nvSpPr>
              <p:spPr bwMode="auto">
                <a:xfrm>
                  <a:off x="2673" y="2254"/>
                  <a:ext cx="386" cy="1"/>
                </a:xfrm>
                <a:prstGeom prst="line">
                  <a:avLst/>
                </a:prstGeom>
                <a:noFill/>
                <a:ln w="12700" cap="rnd">
                  <a:solidFill>
                    <a:srgbClr val="000000"/>
                  </a:solidFill>
                  <a:round/>
                  <a:headEnd/>
                  <a:tailEnd/>
                </a:ln>
              </p:spPr>
              <p:txBody>
                <a:bodyPr/>
                <a:lstStyle/>
                <a:p>
                  <a:endParaRPr lang="en-GB"/>
                </a:p>
              </p:txBody>
            </p:sp>
            <p:sp>
              <p:nvSpPr>
                <p:cNvPr id="343073" name="Line 33"/>
                <p:cNvSpPr>
                  <a:spLocks noChangeShapeType="1"/>
                </p:cNvSpPr>
                <p:nvPr/>
              </p:nvSpPr>
              <p:spPr bwMode="auto">
                <a:xfrm>
                  <a:off x="2672" y="2333"/>
                  <a:ext cx="387" cy="1"/>
                </a:xfrm>
                <a:prstGeom prst="line">
                  <a:avLst/>
                </a:prstGeom>
                <a:noFill/>
                <a:ln w="12700" cap="rnd">
                  <a:solidFill>
                    <a:srgbClr val="000000"/>
                  </a:solidFill>
                  <a:round/>
                  <a:headEnd/>
                  <a:tailEnd/>
                </a:ln>
              </p:spPr>
              <p:txBody>
                <a:bodyPr/>
                <a:lstStyle/>
                <a:p>
                  <a:endParaRPr lang="en-GB"/>
                </a:p>
              </p:txBody>
            </p:sp>
            <p:grpSp>
              <p:nvGrpSpPr>
                <p:cNvPr id="343074" name="Group 34"/>
                <p:cNvGrpSpPr>
                  <a:grpSpLocks/>
                </p:cNvGrpSpPr>
                <p:nvPr/>
              </p:nvGrpSpPr>
              <p:grpSpPr bwMode="auto">
                <a:xfrm>
                  <a:off x="3026" y="2262"/>
                  <a:ext cx="74" cy="74"/>
                  <a:chOff x="2907" y="2143"/>
                  <a:chExt cx="74" cy="74"/>
                </a:xfrm>
              </p:grpSpPr>
              <p:sp>
                <p:nvSpPr>
                  <p:cNvPr id="343075" name="Oval 35"/>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076" name="Oval 36"/>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sp>
              <p:nvSpPr>
                <p:cNvPr id="343077" name="Line 37"/>
                <p:cNvSpPr>
                  <a:spLocks noChangeShapeType="1"/>
                </p:cNvSpPr>
                <p:nvPr/>
              </p:nvSpPr>
              <p:spPr bwMode="auto">
                <a:xfrm>
                  <a:off x="2673" y="2254"/>
                  <a:ext cx="386" cy="1"/>
                </a:xfrm>
                <a:prstGeom prst="line">
                  <a:avLst/>
                </a:prstGeom>
                <a:noFill/>
                <a:ln w="12700" cap="rnd">
                  <a:solidFill>
                    <a:srgbClr val="000000"/>
                  </a:solidFill>
                  <a:round/>
                  <a:headEnd/>
                  <a:tailEnd/>
                </a:ln>
              </p:spPr>
              <p:txBody>
                <a:bodyPr/>
                <a:lstStyle/>
                <a:p>
                  <a:endParaRPr lang="en-GB"/>
                </a:p>
              </p:txBody>
            </p:sp>
            <p:sp>
              <p:nvSpPr>
                <p:cNvPr id="343078" name="Line 38"/>
                <p:cNvSpPr>
                  <a:spLocks noChangeShapeType="1"/>
                </p:cNvSpPr>
                <p:nvPr/>
              </p:nvSpPr>
              <p:spPr bwMode="auto">
                <a:xfrm>
                  <a:off x="2672" y="2333"/>
                  <a:ext cx="387" cy="1"/>
                </a:xfrm>
                <a:prstGeom prst="line">
                  <a:avLst/>
                </a:prstGeom>
                <a:noFill/>
                <a:ln w="12700" cap="rnd">
                  <a:solidFill>
                    <a:srgbClr val="000000"/>
                  </a:solidFill>
                  <a:round/>
                  <a:headEnd/>
                  <a:tailEnd/>
                </a:ln>
              </p:spPr>
              <p:txBody>
                <a:bodyPr/>
                <a:lstStyle/>
                <a:p>
                  <a:endParaRPr lang="en-GB"/>
                </a:p>
              </p:txBody>
            </p:sp>
            <p:grpSp>
              <p:nvGrpSpPr>
                <p:cNvPr id="343079" name="Group 39"/>
                <p:cNvGrpSpPr>
                  <a:grpSpLocks/>
                </p:cNvGrpSpPr>
                <p:nvPr/>
              </p:nvGrpSpPr>
              <p:grpSpPr bwMode="auto">
                <a:xfrm>
                  <a:off x="3026" y="2262"/>
                  <a:ext cx="74" cy="74"/>
                  <a:chOff x="2907" y="2143"/>
                  <a:chExt cx="74" cy="74"/>
                </a:xfrm>
              </p:grpSpPr>
              <p:sp>
                <p:nvSpPr>
                  <p:cNvPr id="343080" name="Oval 40"/>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081" name="Oval 41"/>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grpSp>
          <p:sp>
            <p:nvSpPr>
              <p:cNvPr id="343104" name="Freeform 64"/>
              <p:cNvSpPr>
                <a:spLocks/>
              </p:cNvSpPr>
              <p:nvPr/>
            </p:nvSpPr>
            <p:spPr bwMode="auto">
              <a:xfrm>
                <a:off x="799" y="2187"/>
                <a:ext cx="423" cy="1167"/>
              </a:xfrm>
              <a:custGeom>
                <a:avLst/>
                <a:gdLst/>
                <a:ahLst/>
                <a:cxnLst>
                  <a:cxn ang="0">
                    <a:pos x="0" y="18"/>
                  </a:cxn>
                  <a:cxn ang="0">
                    <a:pos x="198" y="24"/>
                  </a:cxn>
                  <a:cxn ang="0">
                    <a:pos x="114" y="162"/>
                  </a:cxn>
                  <a:cxn ang="0">
                    <a:pos x="216" y="264"/>
                  </a:cxn>
                  <a:cxn ang="0">
                    <a:pos x="96" y="342"/>
                  </a:cxn>
                  <a:cxn ang="0">
                    <a:pos x="210" y="408"/>
                  </a:cxn>
                  <a:cxn ang="0">
                    <a:pos x="108" y="498"/>
                  </a:cxn>
                  <a:cxn ang="0">
                    <a:pos x="216" y="570"/>
                  </a:cxn>
                  <a:cxn ang="0">
                    <a:pos x="96" y="690"/>
                  </a:cxn>
                  <a:cxn ang="0">
                    <a:pos x="198" y="714"/>
                  </a:cxn>
                  <a:cxn ang="0">
                    <a:pos x="114" y="804"/>
                  </a:cxn>
                  <a:cxn ang="0">
                    <a:pos x="210" y="858"/>
                  </a:cxn>
                  <a:cxn ang="0">
                    <a:pos x="96" y="924"/>
                  </a:cxn>
                  <a:cxn ang="0">
                    <a:pos x="360" y="990"/>
                  </a:cxn>
                  <a:cxn ang="0">
                    <a:pos x="156" y="1110"/>
                  </a:cxn>
                </a:cxnLst>
                <a:rect l="0" t="0" r="r" b="b"/>
                <a:pathLst>
                  <a:path w="370" h="1110">
                    <a:moveTo>
                      <a:pt x="0" y="18"/>
                    </a:moveTo>
                    <a:cubicBezTo>
                      <a:pt x="89" y="9"/>
                      <a:pt x="179" y="0"/>
                      <a:pt x="198" y="24"/>
                    </a:cubicBezTo>
                    <a:cubicBezTo>
                      <a:pt x="217" y="48"/>
                      <a:pt x="111" y="122"/>
                      <a:pt x="114" y="162"/>
                    </a:cubicBezTo>
                    <a:cubicBezTo>
                      <a:pt x="117" y="202"/>
                      <a:pt x="219" y="234"/>
                      <a:pt x="216" y="264"/>
                    </a:cubicBezTo>
                    <a:cubicBezTo>
                      <a:pt x="213" y="294"/>
                      <a:pt x="97" y="318"/>
                      <a:pt x="96" y="342"/>
                    </a:cubicBezTo>
                    <a:cubicBezTo>
                      <a:pt x="95" y="366"/>
                      <a:pt x="208" y="382"/>
                      <a:pt x="210" y="408"/>
                    </a:cubicBezTo>
                    <a:cubicBezTo>
                      <a:pt x="212" y="434"/>
                      <a:pt x="107" y="471"/>
                      <a:pt x="108" y="498"/>
                    </a:cubicBezTo>
                    <a:cubicBezTo>
                      <a:pt x="109" y="525"/>
                      <a:pt x="218" y="538"/>
                      <a:pt x="216" y="570"/>
                    </a:cubicBezTo>
                    <a:cubicBezTo>
                      <a:pt x="214" y="602"/>
                      <a:pt x="99" y="666"/>
                      <a:pt x="96" y="690"/>
                    </a:cubicBezTo>
                    <a:cubicBezTo>
                      <a:pt x="93" y="714"/>
                      <a:pt x="195" y="695"/>
                      <a:pt x="198" y="714"/>
                    </a:cubicBezTo>
                    <a:cubicBezTo>
                      <a:pt x="201" y="733"/>
                      <a:pt x="112" y="780"/>
                      <a:pt x="114" y="804"/>
                    </a:cubicBezTo>
                    <a:cubicBezTo>
                      <a:pt x="116" y="828"/>
                      <a:pt x="213" y="838"/>
                      <a:pt x="210" y="858"/>
                    </a:cubicBezTo>
                    <a:cubicBezTo>
                      <a:pt x="207" y="878"/>
                      <a:pt x="71" y="902"/>
                      <a:pt x="96" y="924"/>
                    </a:cubicBezTo>
                    <a:cubicBezTo>
                      <a:pt x="121" y="946"/>
                      <a:pt x="350" y="959"/>
                      <a:pt x="360" y="990"/>
                    </a:cubicBezTo>
                    <a:cubicBezTo>
                      <a:pt x="370" y="1021"/>
                      <a:pt x="190" y="1089"/>
                      <a:pt x="156" y="1110"/>
                    </a:cubicBezTo>
                  </a:path>
                </a:pathLst>
              </a:custGeom>
              <a:noFill/>
              <a:ln w="28575" cap="flat" cmpd="sng">
                <a:solidFill>
                  <a:schemeClr val="tx1"/>
                </a:solidFill>
                <a:prstDash val="solid"/>
                <a:round/>
                <a:headEnd type="oval" w="med" len="med"/>
                <a:tailEnd type="triangle" w="med" len="med"/>
              </a:ln>
              <a:effectLst/>
            </p:spPr>
            <p:txBody>
              <a:bodyPr wrap="none" anchor="ctr"/>
              <a:lstStyle/>
              <a:p>
                <a:endParaRPr lang="en-GB"/>
              </a:p>
            </p:txBody>
          </p:sp>
          <p:sp>
            <p:nvSpPr>
              <p:cNvPr id="343105" name="Line 65"/>
              <p:cNvSpPr>
                <a:spLocks noChangeShapeType="1"/>
              </p:cNvSpPr>
              <p:nvPr/>
            </p:nvSpPr>
            <p:spPr bwMode="auto">
              <a:xfrm>
                <a:off x="799" y="2149"/>
                <a:ext cx="178" cy="0"/>
              </a:xfrm>
              <a:prstGeom prst="line">
                <a:avLst/>
              </a:prstGeom>
              <a:noFill/>
              <a:ln w="28575">
                <a:solidFill>
                  <a:schemeClr val="tx1"/>
                </a:solidFill>
                <a:round/>
                <a:headEnd/>
                <a:tailEnd/>
              </a:ln>
              <a:effectLst/>
            </p:spPr>
            <p:txBody>
              <a:bodyPr wrap="none" anchor="ctr"/>
              <a:lstStyle/>
              <a:p>
                <a:endParaRPr lang="en-GB"/>
              </a:p>
            </p:txBody>
          </p:sp>
        </p:grpSp>
        <p:sp>
          <p:nvSpPr>
            <p:cNvPr id="343156" name="Text Box 116"/>
            <p:cNvSpPr txBox="1">
              <a:spLocks noChangeArrowheads="1"/>
            </p:cNvSpPr>
            <p:nvPr/>
          </p:nvSpPr>
          <p:spPr bwMode="auto">
            <a:xfrm>
              <a:off x="1460" y="1839"/>
              <a:ext cx="271" cy="204"/>
            </a:xfrm>
            <a:prstGeom prst="rect">
              <a:avLst/>
            </a:prstGeom>
            <a:noFill/>
            <a:ln w="28575" algn="ctr">
              <a:noFill/>
              <a:miter lim="800000"/>
              <a:headEnd/>
              <a:tailEnd/>
            </a:ln>
            <a:effectLst/>
          </p:spPr>
          <p:txBody>
            <a:bodyPr wrap="none">
              <a:spAutoFit/>
            </a:bodyPr>
            <a:lstStyle/>
            <a:p>
              <a:pPr algn="ctr"/>
              <a:r>
                <a:rPr lang="en-GB" sz="1600">
                  <a:effectLst/>
                </a:rPr>
                <a:t>C1</a:t>
              </a:r>
            </a:p>
          </p:txBody>
        </p:sp>
      </p:grpSp>
      <p:grpSp>
        <p:nvGrpSpPr>
          <p:cNvPr id="343161" name="Group 121"/>
          <p:cNvGrpSpPr>
            <a:grpSpLocks/>
          </p:cNvGrpSpPr>
          <p:nvPr/>
        </p:nvGrpSpPr>
        <p:grpSpPr bwMode="auto">
          <a:xfrm>
            <a:off x="2681288" y="812800"/>
            <a:ext cx="2520950" cy="4697413"/>
            <a:chOff x="2161" y="707"/>
            <a:chExt cx="1588" cy="2863"/>
          </a:xfrm>
        </p:grpSpPr>
        <p:sp>
          <p:nvSpPr>
            <p:cNvPr id="343046" name="Arc 6"/>
            <p:cNvSpPr>
              <a:spLocks/>
            </p:cNvSpPr>
            <p:nvPr/>
          </p:nvSpPr>
          <p:spPr bwMode="auto">
            <a:xfrm rot="-5400000">
              <a:off x="3059" y="541"/>
              <a:ext cx="182" cy="513"/>
            </a:xfrm>
            <a:custGeom>
              <a:avLst/>
              <a:gdLst>
                <a:gd name="G0" fmla="+- 2178 0 0"/>
                <a:gd name="G1" fmla="+- 21600 0 0"/>
                <a:gd name="G2" fmla="+- 21600 0 0"/>
                <a:gd name="T0" fmla="*/ 276 w 23778"/>
                <a:gd name="T1" fmla="*/ 84 h 43200"/>
                <a:gd name="T2" fmla="*/ 0 w 23778"/>
                <a:gd name="T3" fmla="*/ 43090 h 43200"/>
                <a:gd name="T4" fmla="*/ 2178 w 23778"/>
                <a:gd name="T5" fmla="*/ 21600 h 43200"/>
              </a:gdLst>
              <a:ahLst/>
              <a:cxnLst>
                <a:cxn ang="0">
                  <a:pos x="T0" y="T1"/>
                </a:cxn>
                <a:cxn ang="0">
                  <a:pos x="T2" y="T3"/>
                </a:cxn>
                <a:cxn ang="0">
                  <a:pos x="T4" y="T5"/>
                </a:cxn>
              </a:cxnLst>
              <a:rect l="0" t="0" r="r" b="b"/>
              <a:pathLst>
                <a:path w="23778" h="43200" fill="none"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path>
                <a:path w="23778" h="43200" stroke="0"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lnTo>
                    <a:pt x="2178" y="21600"/>
                  </a:lnTo>
                  <a:close/>
                </a:path>
              </a:pathLst>
            </a:custGeom>
            <a:noFill/>
            <a:ln w="57150">
              <a:solidFill>
                <a:schemeClr val="tx1"/>
              </a:solidFill>
              <a:round/>
              <a:headEnd/>
              <a:tailEnd/>
            </a:ln>
            <a:effectLst/>
          </p:spPr>
          <p:txBody>
            <a:bodyPr wrap="none" anchor="ctr"/>
            <a:lstStyle/>
            <a:p>
              <a:endParaRPr lang="en-GB"/>
            </a:p>
          </p:txBody>
        </p:sp>
        <p:sp>
          <p:nvSpPr>
            <p:cNvPr id="343048" name="Arc 8"/>
            <p:cNvSpPr>
              <a:spLocks/>
            </p:cNvSpPr>
            <p:nvPr/>
          </p:nvSpPr>
          <p:spPr bwMode="auto">
            <a:xfrm rot="5400000" flipV="1">
              <a:off x="3044" y="3222"/>
              <a:ext cx="182" cy="513"/>
            </a:xfrm>
            <a:custGeom>
              <a:avLst/>
              <a:gdLst>
                <a:gd name="G0" fmla="+- 2178 0 0"/>
                <a:gd name="G1" fmla="+- 21600 0 0"/>
                <a:gd name="G2" fmla="+- 21600 0 0"/>
                <a:gd name="T0" fmla="*/ 276 w 23778"/>
                <a:gd name="T1" fmla="*/ 84 h 43200"/>
                <a:gd name="T2" fmla="*/ 0 w 23778"/>
                <a:gd name="T3" fmla="*/ 43090 h 43200"/>
                <a:gd name="T4" fmla="*/ 2178 w 23778"/>
                <a:gd name="T5" fmla="*/ 21600 h 43200"/>
              </a:gdLst>
              <a:ahLst/>
              <a:cxnLst>
                <a:cxn ang="0">
                  <a:pos x="T0" y="T1"/>
                </a:cxn>
                <a:cxn ang="0">
                  <a:pos x="T2" y="T3"/>
                </a:cxn>
                <a:cxn ang="0">
                  <a:pos x="T4" y="T5"/>
                </a:cxn>
              </a:cxnLst>
              <a:rect l="0" t="0" r="r" b="b"/>
              <a:pathLst>
                <a:path w="23778" h="43200" fill="none"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path>
                <a:path w="23778" h="43200" stroke="0" extrusionOk="0">
                  <a:moveTo>
                    <a:pt x="275" y="83"/>
                  </a:moveTo>
                  <a:cubicBezTo>
                    <a:pt x="908" y="27"/>
                    <a:pt x="1543" y="-1"/>
                    <a:pt x="2178" y="0"/>
                  </a:cubicBezTo>
                  <a:cubicBezTo>
                    <a:pt x="14107" y="0"/>
                    <a:pt x="23778" y="9670"/>
                    <a:pt x="23778" y="21600"/>
                  </a:cubicBezTo>
                  <a:cubicBezTo>
                    <a:pt x="23778" y="33529"/>
                    <a:pt x="14107" y="43200"/>
                    <a:pt x="2178" y="43200"/>
                  </a:cubicBezTo>
                  <a:cubicBezTo>
                    <a:pt x="1450" y="43200"/>
                    <a:pt x="723" y="43163"/>
                    <a:pt x="0" y="43089"/>
                  </a:cubicBezTo>
                  <a:lnTo>
                    <a:pt x="2178" y="21600"/>
                  </a:lnTo>
                  <a:close/>
                </a:path>
              </a:pathLst>
            </a:custGeom>
            <a:noFill/>
            <a:ln w="57150">
              <a:solidFill>
                <a:schemeClr val="tx1"/>
              </a:solidFill>
              <a:round/>
              <a:headEnd/>
              <a:tailEnd/>
            </a:ln>
            <a:effectLst/>
          </p:spPr>
          <p:txBody>
            <a:bodyPr wrap="none" anchor="ctr"/>
            <a:lstStyle/>
            <a:p>
              <a:endParaRPr lang="en-GB"/>
            </a:p>
          </p:txBody>
        </p:sp>
        <p:sp>
          <p:nvSpPr>
            <p:cNvPr id="343050" name="Line 10"/>
            <p:cNvSpPr>
              <a:spLocks noChangeShapeType="1"/>
            </p:cNvSpPr>
            <p:nvPr/>
          </p:nvSpPr>
          <p:spPr bwMode="auto">
            <a:xfrm flipV="1">
              <a:off x="2880" y="889"/>
              <a:ext cx="13" cy="2502"/>
            </a:xfrm>
            <a:prstGeom prst="line">
              <a:avLst/>
            </a:prstGeom>
            <a:noFill/>
            <a:ln w="57150">
              <a:solidFill>
                <a:schemeClr val="tx1"/>
              </a:solidFill>
              <a:round/>
              <a:headEnd/>
              <a:tailEnd/>
            </a:ln>
            <a:effectLst/>
          </p:spPr>
          <p:txBody>
            <a:bodyPr wrap="none" anchor="ctr"/>
            <a:lstStyle/>
            <a:p>
              <a:endParaRPr lang="en-GB"/>
            </a:p>
          </p:txBody>
        </p:sp>
        <p:sp>
          <p:nvSpPr>
            <p:cNvPr id="343053" name="Line 13"/>
            <p:cNvSpPr>
              <a:spLocks noChangeShapeType="1"/>
            </p:cNvSpPr>
            <p:nvPr/>
          </p:nvSpPr>
          <p:spPr bwMode="auto">
            <a:xfrm flipH="1">
              <a:off x="3390" y="879"/>
              <a:ext cx="16" cy="1202"/>
            </a:xfrm>
            <a:prstGeom prst="line">
              <a:avLst/>
            </a:prstGeom>
            <a:noFill/>
            <a:ln w="57150">
              <a:solidFill>
                <a:schemeClr val="tx1"/>
              </a:solidFill>
              <a:round/>
              <a:headEnd/>
              <a:tailEnd/>
            </a:ln>
            <a:effectLst/>
          </p:spPr>
          <p:txBody>
            <a:bodyPr wrap="none" anchor="ctr"/>
            <a:lstStyle/>
            <a:p>
              <a:endParaRPr lang="en-GB"/>
            </a:p>
          </p:txBody>
        </p:sp>
        <p:sp>
          <p:nvSpPr>
            <p:cNvPr id="343054" name="Line 14"/>
            <p:cNvSpPr>
              <a:spLocks noChangeShapeType="1"/>
            </p:cNvSpPr>
            <p:nvPr/>
          </p:nvSpPr>
          <p:spPr bwMode="auto">
            <a:xfrm>
              <a:off x="3383" y="2178"/>
              <a:ext cx="13" cy="1233"/>
            </a:xfrm>
            <a:prstGeom prst="line">
              <a:avLst/>
            </a:prstGeom>
            <a:noFill/>
            <a:ln w="57150">
              <a:solidFill>
                <a:schemeClr val="tx1"/>
              </a:solidFill>
              <a:round/>
              <a:headEnd/>
              <a:tailEnd/>
            </a:ln>
            <a:effectLst/>
          </p:spPr>
          <p:txBody>
            <a:bodyPr wrap="none" anchor="ctr"/>
            <a:lstStyle/>
            <a:p>
              <a:endParaRPr lang="en-GB"/>
            </a:p>
          </p:txBody>
        </p:sp>
        <p:sp>
          <p:nvSpPr>
            <p:cNvPr id="343061" name="Line 21"/>
            <p:cNvSpPr>
              <a:spLocks noChangeShapeType="1"/>
            </p:cNvSpPr>
            <p:nvPr/>
          </p:nvSpPr>
          <p:spPr bwMode="auto">
            <a:xfrm>
              <a:off x="3256" y="2178"/>
              <a:ext cx="246" cy="6"/>
            </a:xfrm>
            <a:prstGeom prst="line">
              <a:avLst/>
            </a:prstGeom>
            <a:noFill/>
            <a:ln w="57150">
              <a:solidFill>
                <a:schemeClr val="tx1"/>
              </a:solidFill>
              <a:round/>
              <a:headEnd/>
              <a:tailEnd/>
            </a:ln>
            <a:effectLst/>
          </p:spPr>
          <p:txBody>
            <a:bodyPr wrap="none" anchor="ctr"/>
            <a:lstStyle/>
            <a:p>
              <a:endParaRPr lang="en-GB"/>
            </a:p>
          </p:txBody>
        </p:sp>
        <p:sp>
          <p:nvSpPr>
            <p:cNvPr id="343062" name="Line 22"/>
            <p:cNvSpPr>
              <a:spLocks noChangeShapeType="1"/>
            </p:cNvSpPr>
            <p:nvPr/>
          </p:nvSpPr>
          <p:spPr bwMode="auto">
            <a:xfrm>
              <a:off x="3262" y="2095"/>
              <a:ext cx="247" cy="6"/>
            </a:xfrm>
            <a:prstGeom prst="line">
              <a:avLst/>
            </a:prstGeom>
            <a:noFill/>
            <a:ln w="57150">
              <a:solidFill>
                <a:schemeClr val="tx1"/>
              </a:solidFill>
              <a:round/>
              <a:headEnd/>
              <a:tailEnd/>
            </a:ln>
            <a:effectLst/>
          </p:spPr>
          <p:txBody>
            <a:bodyPr wrap="none" anchor="ctr"/>
            <a:lstStyle/>
            <a:p>
              <a:endParaRPr lang="en-GB"/>
            </a:p>
          </p:txBody>
        </p:sp>
        <p:sp>
          <p:nvSpPr>
            <p:cNvPr id="343065" name="Line 25"/>
            <p:cNvSpPr>
              <a:spLocks noChangeShapeType="1"/>
            </p:cNvSpPr>
            <p:nvPr/>
          </p:nvSpPr>
          <p:spPr bwMode="auto">
            <a:xfrm flipV="1">
              <a:off x="3266" y="2010"/>
              <a:ext cx="279" cy="223"/>
            </a:xfrm>
            <a:prstGeom prst="line">
              <a:avLst/>
            </a:prstGeom>
            <a:noFill/>
            <a:ln w="19050">
              <a:solidFill>
                <a:schemeClr val="tx1"/>
              </a:solidFill>
              <a:round/>
              <a:headEnd/>
              <a:tailEnd type="triangle" w="med" len="med"/>
            </a:ln>
            <a:effectLst/>
          </p:spPr>
          <p:txBody>
            <a:bodyPr wrap="none" anchor="ctr"/>
            <a:lstStyle/>
            <a:p>
              <a:endParaRPr lang="en-GB"/>
            </a:p>
          </p:txBody>
        </p:sp>
        <p:grpSp>
          <p:nvGrpSpPr>
            <p:cNvPr id="343107" name="Group 67"/>
            <p:cNvGrpSpPr>
              <a:grpSpLocks/>
            </p:cNvGrpSpPr>
            <p:nvPr/>
          </p:nvGrpSpPr>
          <p:grpSpPr bwMode="auto">
            <a:xfrm>
              <a:off x="2161" y="2154"/>
              <a:ext cx="926" cy="1152"/>
              <a:chOff x="296" y="2148"/>
              <a:chExt cx="926" cy="1152"/>
            </a:xfrm>
          </p:grpSpPr>
          <p:grpSp>
            <p:nvGrpSpPr>
              <p:cNvPr id="343108" name="Group 68"/>
              <p:cNvGrpSpPr>
                <a:grpSpLocks/>
              </p:cNvGrpSpPr>
              <p:nvPr/>
            </p:nvGrpSpPr>
            <p:grpSpPr bwMode="auto">
              <a:xfrm>
                <a:off x="296" y="2148"/>
                <a:ext cx="602" cy="112"/>
                <a:chOff x="2672" y="2254"/>
                <a:chExt cx="428" cy="82"/>
              </a:xfrm>
            </p:grpSpPr>
            <p:grpSp>
              <p:nvGrpSpPr>
                <p:cNvPr id="343109" name="Group 69"/>
                <p:cNvGrpSpPr>
                  <a:grpSpLocks/>
                </p:cNvGrpSpPr>
                <p:nvPr/>
              </p:nvGrpSpPr>
              <p:grpSpPr bwMode="auto">
                <a:xfrm>
                  <a:off x="2672" y="2254"/>
                  <a:ext cx="428" cy="82"/>
                  <a:chOff x="2553" y="2135"/>
                  <a:chExt cx="428" cy="82"/>
                </a:xfrm>
              </p:grpSpPr>
              <p:sp>
                <p:nvSpPr>
                  <p:cNvPr id="343110" name="Line 70"/>
                  <p:cNvSpPr>
                    <a:spLocks noChangeShapeType="1"/>
                  </p:cNvSpPr>
                  <p:nvPr/>
                </p:nvSpPr>
                <p:spPr bwMode="auto">
                  <a:xfrm>
                    <a:off x="2554" y="2135"/>
                    <a:ext cx="386" cy="1"/>
                  </a:xfrm>
                  <a:prstGeom prst="line">
                    <a:avLst/>
                  </a:prstGeom>
                  <a:noFill/>
                  <a:ln w="12700" cap="rnd">
                    <a:solidFill>
                      <a:srgbClr val="000000"/>
                    </a:solidFill>
                    <a:round/>
                    <a:headEnd/>
                    <a:tailEnd/>
                  </a:ln>
                </p:spPr>
                <p:txBody>
                  <a:bodyPr/>
                  <a:lstStyle/>
                  <a:p>
                    <a:endParaRPr lang="en-GB"/>
                  </a:p>
                </p:txBody>
              </p:sp>
              <p:sp>
                <p:nvSpPr>
                  <p:cNvPr id="343111" name="Line 71"/>
                  <p:cNvSpPr>
                    <a:spLocks noChangeShapeType="1"/>
                  </p:cNvSpPr>
                  <p:nvPr/>
                </p:nvSpPr>
                <p:spPr bwMode="auto">
                  <a:xfrm>
                    <a:off x="2553" y="2214"/>
                    <a:ext cx="387" cy="1"/>
                  </a:xfrm>
                  <a:prstGeom prst="line">
                    <a:avLst/>
                  </a:prstGeom>
                  <a:noFill/>
                  <a:ln w="12700" cap="rnd">
                    <a:solidFill>
                      <a:srgbClr val="000000"/>
                    </a:solidFill>
                    <a:round/>
                    <a:headEnd/>
                    <a:tailEnd/>
                  </a:ln>
                </p:spPr>
                <p:txBody>
                  <a:bodyPr/>
                  <a:lstStyle/>
                  <a:p>
                    <a:endParaRPr lang="en-GB"/>
                  </a:p>
                </p:txBody>
              </p:sp>
              <p:grpSp>
                <p:nvGrpSpPr>
                  <p:cNvPr id="343112" name="Group 72"/>
                  <p:cNvGrpSpPr>
                    <a:grpSpLocks/>
                  </p:cNvGrpSpPr>
                  <p:nvPr/>
                </p:nvGrpSpPr>
                <p:grpSpPr bwMode="auto">
                  <a:xfrm>
                    <a:off x="2907" y="2143"/>
                    <a:ext cx="74" cy="74"/>
                    <a:chOff x="2907" y="2143"/>
                    <a:chExt cx="74" cy="74"/>
                  </a:xfrm>
                </p:grpSpPr>
                <p:sp>
                  <p:nvSpPr>
                    <p:cNvPr id="343113" name="Oval 73"/>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114" name="Oval 74"/>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grpSp>
            <p:sp>
              <p:nvSpPr>
                <p:cNvPr id="343115" name="Line 75"/>
                <p:cNvSpPr>
                  <a:spLocks noChangeShapeType="1"/>
                </p:cNvSpPr>
                <p:nvPr/>
              </p:nvSpPr>
              <p:spPr bwMode="auto">
                <a:xfrm>
                  <a:off x="2673" y="2254"/>
                  <a:ext cx="386" cy="1"/>
                </a:xfrm>
                <a:prstGeom prst="line">
                  <a:avLst/>
                </a:prstGeom>
                <a:noFill/>
                <a:ln w="12700" cap="rnd">
                  <a:solidFill>
                    <a:srgbClr val="000000"/>
                  </a:solidFill>
                  <a:round/>
                  <a:headEnd/>
                  <a:tailEnd/>
                </a:ln>
              </p:spPr>
              <p:txBody>
                <a:bodyPr/>
                <a:lstStyle/>
                <a:p>
                  <a:endParaRPr lang="en-GB"/>
                </a:p>
              </p:txBody>
            </p:sp>
            <p:sp>
              <p:nvSpPr>
                <p:cNvPr id="343116" name="Line 76"/>
                <p:cNvSpPr>
                  <a:spLocks noChangeShapeType="1"/>
                </p:cNvSpPr>
                <p:nvPr/>
              </p:nvSpPr>
              <p:spPr bwMode="auto">
                <a:xfrm>
                  <a:off x="2672" y="2333"/>
                  <a:ext cx="387" cy="1"/>
                </a:xfrm>
                <a:prstGeom prst="line">
                  <a:avLst/>
                </a:prstGeom>
                <a:noFill/>
                <a:ln w="12700" cap="rnd">
                  <a:solidFill>
                    <a:srgbClr val="000000"/>
                  </a:solidFill>
                  <a:round/>
                  <a:headEnd/>
                  <a:tailEnd/>
                </a:ln>
              </p:spPr>
              <p:txBody>
                <a:bodyPr/>
                <a:lstStyle/>
                <a:p>
                  <a:endParaRPr lang="en-GB"/>
                </a:p>
              </p:txBody>
            </p:sp>
            <p:grpSp>
              <p:nvGrpSpPr>
                <p:cNvPr id="343117" name="Group 77"/>
                <p:cNvGrpSpPr>
                  <a:grpSpLocks/>
                </p:cNvGrpSpPr>
                <p:nvPr/>
              </p:nvGrpSpPr>
              <p:grpSpPr bwMode="auto">
                <a:xfrm>
                  <a:off x="3026" y="2262"/>
                  <a:ext cx="74" cy="74"/>
                  <a:chOff x="2907" y="2143"/>
                  <a:chExt cx="74" cy="74"/>
                </a:xfrm>
              </p:grpSpPr>
              <p:sp>
                <p:nvSpPr>
                  <p:cNvPr id="343118" name="Oval 78"/>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119" name="Oval 79"/>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sp>
              <p:nvSpPr>
                <p:cNvPr id="343120" name="Line 80"/>
                <p:cNvSpPr>
                  <a:spLocks noChangeShapeType="1"/>
                </p:cNvSpPr>
                <p:nvPr/>
              </p:nvSpPr>
              <p:spPr bwMode="auto">
                <a:xfrm>
                  <a:off x="2673" y="2254"/>
                  <a:ext cx="386" cy="1"/>
                </a:xfrm>
                <a:prstGeom prst="line">
                  <a:avLst/>
                </a:prstGeom>
                <a:noFill/>
                <a:ln w="12700" cap="rnd">
                  <a:solidFill>
                    <a:srgbClr val="000000"/>
                  </a:solidFill>
                  <a:round/>
                  <a:headEnd/>
                  <a:tailEnd/>
                </a:ln>
              </p:spPr>
              <p:txBody>
                <a:bodyPr/>
                <a:lstStyle/>
                <a:p>
                  <a:endParaRPr lang="en-GB"/>
                </a:p>
              </p:txBody>
            </p:sp>
            <p:sp>
              <p:nvSpPr>
                <p:cNvPr id="343121" name="Line 81"/>
                <p:cNvSpPr>
                  <a:spLocks noChangeShapeType="1"/>
                </p:cNvSpPr>
                <p:nvPr/>
              </p:nvSpPr>
              <p:spPr bwMode="auto">
                <a:xfrm>
                  <a:off x="2672" y="2333"/>
                  <a:ext cx="387" cy="1"/>
                </a:xfrm>
                <a:prstGeom prst="line">
                  <a:avLst/>
                </a:prstGeom>
                <a:noFill/>
                <a:ln w="12700" cap="rnd">
                  <a:solidFill>
                    <a:srgbClr val="000000"/>
                  </a:solidFill>
                  <a:round/>
                  <a:headEnd/>
                  <a:tailEnd/>
                </a:ln>
              </p:spPr>
              <p:txBody>
                <a:bodyPr/>
                <a:lstStyle/>
                <a:p>
                  <a:endParaRPr lang="en-GB"/>
                </a:p>
              </p:txBody>
            </p:sp>
            <p:grpSp>
              <p:nvGrpSpPr>
                <p:cNvPr id="343122" name="Group 82"/>
                <p:cNvGrpSpPr>
                  <a:grpSpLocks/>
                </p:cNvGrpSpPr>
                <p:nvPr/>
              </p:nvGrpSpPr>
              <p:grpSpPr bwMode="auto">
                <a:xfrm>
                  <a:off x="3026" y="2262"/>
                  <a:ext cx="74" cy="74"/>
                  <a:chOff x="2907" y="2143"/>
                  <a:chExt cx="74" cy="74"/>
                </a:xfrm>
              </p:grpSpPr>
              <p:sp>
                <p:nvSpPr>
                  <p:cNvPr id="343123" name="Oval 83"/>
                  <p:cNvSpPr>
                    <a:spLocks noChangeArrowheads="1"/>
                  </p:cNvSpPr>
                  <p:nvPr/>
                </p:nvSpPr>
                <p:spPr bwMode="auto">
                  <a:xfrm>
                    <a:off x="2907" y="2143"/>
                    <a:ext cx="74" cy="74"/>
                  </a:xfrm>
                  <a:prstGeom prst="ellipse">
                    <a:avLst/>
                  </a:prstGeom>
                  <a:solidFill>
                    <a:srgbClr val="FFFFFF"/>
                  </a:solidFill>
                  <a:ln w="0">
                    <a:solidFill>
                      <a:srgbClr val="000000"/>
                    </a:solidFill>
                    <a:round/>
                    <a:headEnd/>
                    <a:tailEnd/>
                  </a:ln>
                </p:spPr>
                <p:txBody>
                  <a:bodyPr/>
                  <a:lstStyle/>
                  <a:p>
                    <a:endParaRPr lang="en-GB"/>
                  </a:p>
                </p:txBody>
              </p:sp>
              <p:sp>
                <p:nvSpPr>
                  <p:cNvPr id="343124" name="Oval 84"/>
                  <p:cNvSpPr>
                    <a:spLocks noChangeArrowheads="1"/>
                  </p:cNvSpPr>
                  <p:nvPr/>
                </p:nvSpPr>
                <p:spPr bwMode="auto">
                  <a:xfrm>
                    <a:off x="2907" y="2143"/>
                    <a:ext cx="74" cy="74"/>
                  </a:xfrm>
                  <a:prstGeom prst="ellipse">
                    <a:avLst/>
                  </a:prstGeom>
                  <a:noFill/>
                  <a:ln w="12700" cap="rnd">
                    <a:solidFill>
                      <a:srgbClr val="000000"/>
                    </a:solidFill>
                    <a:round/>
                    <a:headEnd/>
                    <a:tailEnd/>
                  </a:ln>
                </p:spPr>
                <p:txBody>
                  <a:bodyPr/>
                  <a:lstStyle/>
                  <a:p>
                    <a:endParaRPr lang="en-GB"/>
                  </a:p>
                </p:txBody>
              </p:sp>
            </p:grpSp>
          </p:grpSp>
          <p:sp>
            <p:nvSpPr>
              <p:cNvPr id="343125" name="Freeform 85"/>
              <p:cNvSpPr>
                <a:spLocks/>
              </p:cNvSpPr>
              <p:nvPr/>
            </p:nvSpPr>
            <p:spPr bwMode="auto">
              <a:xfrm>
                <a:off x="852" y="2190"/>
                <a:ext cx="370" cy="1110"/>
              </a:xfrm>
              <a:custGeom>
                <a:avLst/>
                <a:gdLst/>
                <a:ahLst/>
                <a:cxnLst>
                  <a:cxn ang="0">
                    <a:pos x="0" y="18"/>
                  </a:cxn>
                  <a:cxn ang="0">
                    <a:pos x="198" y="24"/>
                  </a:cxn>
                  <a:cxn ang="0">
                    <a:pos x="114" y="162"/>
                  </a:cxn>
                  <a:cxn ang="0">
                    <a:pos x="216" y="264"/>
                  </a:cxn>
                  <a:cxn ang="0">
                    <a:pos x="96" y="342"/>
                  </a:cxn>
                  <a:cxn ang="0">
                    <a:pos x="210" y="408"/>
                  </a:cxn>
                  <a:cxn ang="0">
                    <a:pos x="108" y="498"/>
                  </a:cxn>
                  <a:cxn ang="0">
                    <a:pos x="216" y="570"/>
                  </a:cxn>
                  <a:cxn ang="0">
                    <a:pos x="96" y="690"/>
                  </a:cxn>
                  <a:cxn ang="0">
                    <a:pos x="198" y="714"/>
                  </a:cxn>
                  <a:cxn ang="0">
                    <a:pos x="114" y="804"/>
                  </a:cxn>
                  <a:cxn ang="0">
                    <a:pos x="210" y="858"/>
                  </a:cxn>
                  <a:cxn ang="0">
                    <a:pos x="96" y="924"/>
                  </a:cxn>
                  <a:cxn ang="0">
                    <a:pos x="360" y="990"/>
                  </a:cxn>
                  <a:cxn ang="0">
                    <a:pos x="156" y="1110"/>
                  </a:cxn>
                </a:cxnLst>
                <a:rect l="0" t="0" r="r" b="b"/>
                <a:pathLst>
                  <a:path w="370" h="1110">
                    <a:moveTo>
                      <a:pt x="0" y="18"/>
                    </a:moveTo>
                    <a:cubicBezTo>
                      <a:pt x="89" y="9"/>
                      <a:pt x="179" y="0"/>
                      <a:pt x="198" y="24"/>
                    </a:cubicBezTo>
                    <a:cubicBezTo>
                      <a:pt x="217" y="48"/>
                      <a:pt x="111" y="122"/>
                      <a:pt x="114" y="162"/>
                    </a:cubicBezTo>
                    <a:cubicBezTo>
                      <a:pt x="117" y="202"/>
                      <a:pt x="219" y="234"/>
                      <a:pt x="216" y="264"/>
                    </a:cubicBezTo>
                    <a:cubicBezTo>
                      <a:pt x="213" y="294"/>
                      <a:pt x="97" y="318"/>
                      <a:pt x="96" y="342"/>
                    </a:cubicBezTo>
                    <a:cubicBezTo>
                      <a:pt x="95" y="366"/>
                      <a:pt x="208" y="382"/>
                      <a:pt x="210" y="408"/>
                    </a:cubicBezTo>
                    <a:cubicBezTo>
                      <a:pt x="212" y="434"/>
                      <a:pt x="107" y="471"/>
                      <a:pt x="108" y="498"/>
                    </a:cubicBezTo>
                    <a:cubicBezTo>
                      <a:pt x="109" y="525"/>
                      <a:pt x="218" y="538"/>
                      <a:pt x="216" y="570"/>
                    </a:cubicBezTo>
                    <a:cubicBezTo>
                      <a:pt x="214" y="602"/>
                      <a:pt x="99" y="666"/>
                      <a:pt x="96" y="690"/>
                    </a:cubicBezTo>
                    <a:cubicBezTo>
                      <a:pt x="93" y="714"/>
                      <a:pt x="195" y="695"/>
                      <a:pt x="198" y="714"/>
                    </a:cubicBezTo>
                    <a:cubicBezTo>
                      <a:pt x="201" y="733"/>
                      <a:pt x="112" y="780"/>
                      <a:pt x="114" y="804"/>
                    </a:cubicBezTo>
                    <a:cubicBezTo>
                      <a:pt x="116" y="828"/>
                      <a:pt x="213" y="838"/>
                      <a:pt x="210" y="858"/>
                    </a:cubicBezTo>
                    <a:cubicBezTo>
                      <a:pt x="207" y="878"/>
                      <a:pt x="71" y="902"/>
                      <a:pt x="96" y="924"/>
                    </a:cubicBezTo>
                    <a:cubicBezTo>
                      <a:pt x="121" y="946"/>
                      <a:pt x="350" y="959"/>
                      <a:pt x="360" y="990"/>
                    </a:cubicBezTo>
                    <a:cubicBezTo>
                      <a:pt x="370" y="1021"/>
                      <a:pt x="190" y="1089"/>
                      <a:pt x="156" y="1110"/>
                    </a:cubicBezTo>
                  </a:path>
                </a:pathLst>
              </a:custGeom>
              <a:noFill/>
              <a:ln w="28575" cap="flat" cmpd="sng">
                <a:solidFill>
                  <a:schemeClr val="tx1"/>
                </a:solidFill>
                <a:prstDash val="solid"/>
                <a:round/>
                <a:headEnd type="oval" w="med" len="med"/>
                <a:tailEnd type="triangle" w="med" len="med"/>
              </a:ln>
              <a:effectLst/>
            </p:spPr>
            <p:txBody>
              <a:bodyPr wrap="none" anchor="ctr"/>
              <a:lstStyle/>
              <a:p>
                <a:endParaRPr lang="en-GB"/>
              </a:p>
            </p:txBody>
          </p:sp>
          <p:sp>
            <p:nvSpPr>
              <p:cNvPr id="343126" name="Line 86"/>
              <p:cNvSpPr>
                <a:spLocks noChangeShapeType="1"/>
              </p:cNvSpPr>
              <p:nvPr/>
            </p:nvSpPr>
            <p:spPr bwMode="auto">
              <a:xfrm>
                <a:off x="852" y="2154"/>
                <a:ext cx="156" cy="0"/>
              </a:xfrm>
              <a:prstGeom prst="line">
                <a:avLst/>
              </a:prstGeom>
              <a:noFill/>
              <a:ln w="28575">
                <a:solidFill>
                  <a:schemeClr val="tx1"/>
                </a:solidFill>
                <a:round/>
                <a:headEnd/>
                <a:tailEnd/>
              </a:ln>
              <a:effectLst/>
            </p:spPr>
            <p:txBody>
              <a:bodyPr wrap="none" anchor="ctr"/>
              <a:lstStyle/>
              <a:p>
                <a:endParaRPr lang="en-GB"/>
              </a:p>
            </p:txBody>
          </p:sp>
        </p:grpSp>
        <p:grpSp>
          <p:nvGrpSpPr>
            <p:cNvPr id="343138" name="Group 98"/>
            <p:cNvGrpSpPr>
              <a:grpSpLocks/>
            </p:cNvGrpSpPr>
            <p:nvPr/>
          </p:nvGrpSpPr>
          <p:grpSpPr bwMode="auto">
            <a:xfrm>
              <a:off x="2880" y="1875"/>
              <a:ext cx="340" cy="557"/>
              <a:chOff x="3432" y="2420"/>
              <a:chExt cx="340" cy="557"/>
            </a:xfrm>
          </p:grpSpPr>
          <p:sp>
            <p:nvSpPr>
              <p:cNvPr id="343127" name="Line 87"/>
              <p:cNvSpPr>
                <a:spLocks noChangeShapeType="1"/>
              </p:cNvSpPr>
              <p:nvPr/>
            </p:nvSpPr>
            <p:spPr bwMode="auto">
              <a:xfrm flipH="1">
                <a:off x="3438" y="2574"/>
                <a:ext cx="12" cy="258"/>
              </a:xfrm>
              <a:prstGeom prst="line">
                <a:avLst/>
              </a:prstGeom>
              <a:noFill/>
              <a:ln w="28575">
                <a:solidFill>
                  <a:schemeClr val="tx1"/>
                </a:solidFill>
                <a:round/>
                <a:headEnd/>
                <a:tailEnd/>
              </a:ln>
              <a:effectLst/>
            </p:spPr>
            <p:txBody>
              <a:bodyPr wrap="none" anchor="ctr"/>
              <a:lstStyle/>
              <a:p>
                <a:endParaRPr lang="en-GB"/>
              </a:p>
            </p:txBody>
          </p:sp>
          <p:grpSp>
            <p:nvGrpSpPr>
              <p:cNvPr id="343131" name="Group 91"/>
              <p:cNvGrpSpPr>
                <a:grpSpLocks/>
              </p:cNvGrpSpPr>
              <p:nvPr/>
            </p:nvGrpSpPr>
            <p:grpSpPr bwMode="auto">
              <a:xfrm rot="5400000">
                <a:off x="3502" y="2438"/>
                <a:ext cx="288" cy="252"/>
                <a:chOff x="3382" y="2306"/>
                <a:chExt cx="288" cy="252"/>
              </a:xfrm>
            </p:grpSpPr>
            <p:sp>
              <p:nvSpPr>
                <p:cNvPr id="343128" name="Line 88"/>
                <p:cNvSpPr>
                  <a:spLocks noChangeShapeType="1"/>
                </p:cNvSpPr>
                <p:nvPr/>
              </p:nvSpPr>
              <p:spPr bwMode="auto">
                <a:xfrm>
                  <a:off x="3414" y="2460"/>
                  <a:ext cx="209" cy="6"/>
                </a:xfrm>
                <a:prstGeom prst="line">
                  <a:avLst/>
                </a:prstGeom>
                <a:noFill/>
                <a:ln w="57150">
                  <a:solidFill>
                    <a:schemeClr val="tx1"/>
                  </a:solidFill>
                  <a:round/>
                  <a:headEnd/>
                  <a:tailEnd/>
                </a:ln>
                <a:effectLst/>
              </p:spPr>
              <p:txBody>
                <a:bodyPr wrap="none" anchor="ctr"/>
                <a:lstStyle/>
                <a:p>
                  <a:endParaRPr lang="en-GB"/>
                </a:p>
              </p:txBody>
            </p:sp>
            <p:sp>
              <p:nvSpPr>
                <p:cNvPr id="343129" name="Line 89"/>
                <p:cNvSpPr>
                  <a:spLocks noChangeShapeType="1"/>
                </p:cNvSpPr>
                <p:nvPr/>
              </p:nvSpPr>
              <p:spPr bwMode="auto">
                <a:xfrm>
                  <a:off x="3419" y="2381"/>
                  <a:ext cx="210" cy="6"/>
                </a:xfrm>
                <a:prstGeom prst="line">
                  <a:avLst/>
                </a:prstGeom>
                <a:noFill/>
                <a:ln w="57150">
                  <a:solidFill>
                    <a:schemeClr val="tx1"/>
                  </a:solidFill>
                  <a:round/>
                  <a:headEnd/>
                  <a:tailEnd/>
                </a:ln>
                <a:effectLst/>
              </p:spPr>
              <p:txBody>
                <a:bodyPr wrap="none" anchor="ctr"/>
                <a:lstStyle/>
                <a:p>
                  <a:endParaRPr lang="en-GB"/>
                </a:p>
              </p:txBody>
            </p:sp>
            <p:sp>
              <p:nvSpPr>
                <p:cNvPr id="343130" name="Line 90"/>
                <p:cNvSpPr>
                  <a:spLocks noChangeShapeType="1"/>
                </p:cNvSpPr>
                <p:nvPr/>
              </p:nvSpPr>
              <p:spPr bwMode="auto">
                <a:xfrm flipV="1">
                  <a:off x="3382" y="2306"/>
                  <a:ext cx="288" cy="252"/>
                </a:xfrm>
                <a:prstGeom prst="line">
                  <a:avLst/>
                </a:prstGeom>
                <a:noFill/>
                <a:ln w="19050">
                  <a:solidFill>
                    <a:schemeClr val="tx1"/>
                  </a:solidFill>
                  <a:round/>
                  <a:headEnd/>
                  <a:tailEnd type="triangle" w="med" len="med"/>
                </a:ln>
                <a:effectLst/>
              </p:spPr>
              <p:txBody>
                <a:bodyPr wrap="none" anchor="ctr"/>
                <a:lstStyle/>
                <a:p>
                  <a:endParaRPr lang="en-GB"/>
                </a:p>
              </p:txBody>
            </p:sp>
          </p:grpSp>
          <p:grpSp>
            <p:nvGrpSpPr>
              <p:cNvPr id="343132" name="Group 92"/>
              <p:cNvGrpSpPr>
                <a:grpSpLocks/>
              </p:cNvGrpSpPr>
              <p:nvPr/>
            </p:nvGrpSpPr>
            <p:grpSpPr bwMode="auto">
              <a:xfrm rot="5400000">
                <a:off x="3501" y="2707"/>
                <a:ext cx="288" cy="252"/>
                <a:chOff x="3382" y="2306"/>
                <a:chExt cx="288" cy="252"/>
              </a:xfrm>
            </p:grpSpPr>
            <p:sp>
              <p:nvSpPr>
                <p:cNvPr id="343133" name="Line 93"/>
                <p:cNvSpPr>
                  <a:spLocks noChangeShapeType="1"/>
                </p:cNvSpPr>
                <p:nvPr/>
              </p:nvSpPr>
              <p:spPr bwMode="auto">
                <a:xfrm>
                  <a:off x="3414" y="2460"/>
                  <a:ext cx="209" cy="6"/>
                </a:xfrm>
                <a:prstGeom prst="line">
                  <a:avLst/>
                </a:prstGeom>
                <a:noFill/>
                <a:ln w="57150">
                  <a:solidFill>
                    <a:schemeClr val="tx1"/>
                  </a:solidFill>
                  <a:round/>
                  <a:headEnd/>
                  <a:tailEnd/>
                </a:ln>
                <a:effectLst/>
              </p:spPr>
              <p:txBody>
                <a:bodyPr wrap="none" anchor="ctr"/>
                <a:lstStyle/>
                <a:p>
                  <a:endParaRPr lang="en-GB"/>
                </a:p>
              </p:txBody>
            </p:sp>
            <p:sp>
              <p:nvSpPr>
                <p:cNvPr id="343134" name="Line 94"/>
                <p:cNvSpPr>
                  <a:spLocks noChangeShapeType="1"/>
                </p:cNvSpPr>
                <p:nvPr/>
              </p:nvSpPr>
              <p:spPr bwMode="auto">
                <a:xfrm>
                  <a:off x="3419" y="2381"/>
                  <a:ext cx="210" cy="6"/>
                </a:xfrm>
                <a:prstGeom prst="line">
                  <a:avLst/>
                </a:prstGeom>
                <a:noFill/>
                <a:ln w="57150">
                  <a:solidFill>
                    <a:schemeClr val="tx1"/>
                  </a:solidFill>
                  <a:round/>
                  <a:headEnd/>
                  <a:tailEnd/>
                </a:ln>
                <a:effectLst/>
              </p:spPr>
              <p:txBody>
                <a:bodyPr wrap="none" anchor="ctr"/>
                <a:lstStyle/>
                <a:p>
                  <a:endParaRPr lang="en-GB"/>
                </a:p>
              </p:txBody>
            </p:sp>
            <p:sp>
              <p:nvSpPr>
                <p:cNvPr id="343135" name="Line 95"/>
                <p:cNvSpPr>
                  <a:spLocks noChangeShapeType="1"/>
                </p:cNvSpPr>
                <p:nvPr/>
              </p:nvSpPr>
              <p:spPr bwMode="auto">
                <a:xfrm flipV="1">
                  <a:off x="3382" y="2306"/>
                  <a:ext cx="288" cy="252"/>
                </a:xfrm>
                <a:prstGeom prst="line">
                  <a:avLst/>
                </a:prstGeom>
                <a:noFill/>
                <a:ln w="19050">
                  <a:solidFill>
                    <a:schemeClr val="tx1"/>
                  </a:solidFill>
                  <a:round/>
                  <a:headEnd/>
                  <a:tailEnd type="triangle" w="med" len="med"/>
                </a:ln>
                <a:effectLst/>
              </p:spPr>
              <p:txBody>
                <a:bodyPr wrap="none" anchor="ctr"/>
                <a:lstStyle/>
                <a:p>
                  <a:endParaRPr lang="en-GB"/>
                </a:p>
              </p:txBody>
            </p:sp>
          </p:grpSp>
          <p:sp>
            <p:nvSpPr>
              <p:cNvPr id="343136" name="Line 96"/>
              <p:cNvSpPr>
                <a:spLocks noChangeShapeType="1"/>
              </p:cNvSpPr>
              <p:nvPr/>
            </p:nvSpPr>
            <p:spPr bwMode="auto">
              <a:xfrm flipV="1">
                <a:off x="3432" y="2568"/>
                <a:ext cx="174" cy="0"/>
              </a:xfrm>
              <a:prstGeom prst="line">
                <a:avLst/>
              </a:prstGeom>
              <a:noFill/>
              <a:ln w="28575">
                <a:solidFill>
                  <a:schemeClr val="tx1"/>
                </a:solidFill>
                <a:round/>
                <a:headEnd/>
                <a:tailEnd/>
              </a:ln>
              <a:effectLst/>
            </p:spPr>
            <p:txBody>
              <a:bodyPr wrap="none" anchor="ctr"/>
              <a:lstStyle/>
              <a:p>
                <a:endParaRPr lang="en-GB"/>
              </a:p>
            </p:txBody>
          </p:sp>
          <p:sp>
            <p:nvSpPr>
              <p:cNvPr id="343137" name="Line 97"/>
              <p:cNvSpPr>
                <a:spLocks noChangeShapeType="1"/>
              </p:cNvSpPr>
              <p:nvPr/>
            </p:nvSpPr>
            <p:spPr bwMode="auto">
              <a:xfrm>
                <a:off x="3432" y="2832"/>
                <a:ext cx="168" cy="0"/>
              </a:xfrm>
              <a:prstGeom prst="line">
                <a:avLst/>
              </a:prstGeom>
              <a:noFill/>
              <a:ln w="28575">
                <a:solidFill>
                  <a:schemeClr val="tx1"/>
                </a:solidFill>
                <a:round/>
                <a:headEnd/>
                <a:tailEnd/>
              </a:ln>
              <a:effectLst/>
            </p:spPr>
            <p:txBody>
              <a:bodyPr wrap="none" anchor="ctr"/>
              <a:lstStyle/>
              <a:p>
                <a:endParaRPr lang="en-GB"/>
              </a:p>
            </p:txBody>
          </p:sp>
        </p:grpSp>
        <p:sp>
          <p:nvSpPr>
            <p:cNvPr id="343152" name="Line 112"/>
            <p:cNvSpPr>
              <a:spLocks noChangeShapeType="1"/>
            </p:cNvSpPr>
            <p:nvPr/>
          </p:nvSpPr>
          <p:spPr bwMode="auto">
            <a:xfrm>
              <a:off x="3150" y="2280"/>
              <a:ext cx="240" cy="0"/>
            </a:xfrm>
            <a:prstGeom prst="line">
              <a:avLst/>
            </a:prstGeom>
            <a:noFill/>
            <a:ln w="28575">
              <a:solidFill>
                <a:schemeClr val="tx1"/>
              </a:solidFill>
              <a:round/>
              <a:headEnd/>
              <a:tailEnd/>
            </a:ln>
            <a:effectLst/>
          </p:spPr>
          <p:txBody>
            <a:bodyPr wrap="none" anchor="ctr"/>
            <a:lstStyle/>
            <a:p>
              <a:endParaRPr lang="en-GB"/>
            </a:p>
          </p:txBody>
        </p:sp>
        <p:sp>
          <p:nvSpPr>
            <p:cNvPr id="343153" name="Line 113"/>
            <p:cNvSpPr>
              <a:spLocks noChangeShapeType="1"/>
            </p:cNvSpPr>
            <p:nvPr/>
          </p:nvSpPr>
          <p:spPr bwMode="auto">
            <a:xfrm>
              <a:off x="3156" y="2021"/>
              <a:ext cx="240" cy="0"/>
            </a:xfrm>
            <a:prstGeom prst="line">
              <a:avLst/>
            </a:prstGeom>
            <a:noFill/>
            <a:ln w="28575">
              <a:solidFill>
                <a:schemeClr val="tx1"/>
              </a:solidFill>
              <a:round/>
              <a:headEnd/>
              <a:tailEnd/>
            </a:ln>
            <a:effectLst/>
          </p:spPr>
          <p:txBody>
            <a:bodyPr wrap="none" anchor="ctr"/>
            <a:lstStyle/>
            <a:p>
              <a:endParaRPr lang="en-GB"/>
            </a:p>
          </p:txBody>
        </p:sp>
        <p:sp>
          <p:nvSpPr>
            <p:cNvPr id="343155" name="Line 115"/>
            <p:cNvSpPr>
              <a:spLocks noChangeShapeType="1"/>
            </p:cNvSpPr>
            <p:nvPr/>
          </p:nvSpPr>
          <p:spPr bwMode="auto">
            <a:xfrm>
              <a:off x="2964" y="1884"/>
              <a:ext cx="6" cy="264"/>
            </a:xfrm>
            <a:prstGeom prst="line">
              <a:avLst/>
            </a:prstGeom>
            <a:noFill/>
            <a:ln w="28575">
              <a:solidFill>
                <a:schemeClr val="tx1"/>
              </a:solidFill>
              <a:prstDash val="sysDot"/>
              <a:round/>
              <a:headEnd/>
              <a:tailEnd/>
            </a:ln>
            <a:effectLst/>
          </p:spPr>
          <p:txBody>
            <a:bodyPr wrap="none" anchor="ctr"/>
            <a:lstStyle/>
            <a:p>
              <a:endParaRPr lang="en-GB"/>
            </a:p>
          </p:txBody>
        </p:sp>
        <p:sp>
          <p:nvSpPr>
            <p:cNvPr id="343157" name="Text Box 117"/>
            <p:cNvSpPr txBox="1">
              <a:spLocks noChangeArrowheads="1"/>
            </p:cNvSpPr>
            <p:nvPr/>
          </p:nvSpPr>
          <p:spPr bwMode="auto">
            <a:xfrm>
              <a:off x="3484" y="1778"/>
              <a:ext cx="265" cy="205"/>
            </a:xfrm>
            <a:prstGeom prst="rect">
              <a:avLst/>
            </a:prstGeom>
            <a:noFill/>
            <a:ln w="28575" algn="ctr">
              <a:noFill/>
              <a:miter lim="800000"/>
              <a:headEnd/>
              <a:tailEnd/>
            </a:ln>
            <a:effectLst/>
          </p:spPr>
          <p:txBody>
            <a:bodyPr wrap="none">
              <a:spAutoFit/>
            </a:bodyPr>
            <a:lstStyle/>
            <a:p>
              <a:pPr algn="ctr"/>
              <a:r>
                <a:rPr lang="en-GB" sz="1600">
                  <a:effectLst/>
                </a:rPr>
                <a:t>C1</a:t>
              </a:r>
            </a:p>
          </p:txBody>
        </p:sp>
        <p:sp>
          <p:nvSpPr>
            <p:cNvPr id="343158" name="Text Box 118"/>
            <p:cNvSpPr txBox="1">
              <a:spLocks noChangeArrowheads="1"/>
            </p:cNvSpPr>
            <p:nvPr/>
          </p:nvSpPr>
          <p:spPr bwMode="auto">
            <a:xfrm>
              <a:off x="2962" y="2366"/>
              <a:ext cx="265" cy="205"/>
            </a:xfrm>
            <a:prstGeom prst="rect">
              <a:avLst/>
            </a:prstGeom>
            <a:noFill/>
            <a:ln w="28575" algn="ctr">
              <a:noFill/>
              <a:miter lim="800000"/>
              <a:headEnd/>
              <a:tailEnd/>
            </a:ln>
            <a:effectLst/>
          </p:spPr>
          <p:txBody>
            <a:bodyPr wrap="none">
              <a:spAutoFit/>
            </a:bodyPr>
            <a:lstStyle/>
            <a:p>
              <a:pPr algn="ctr"/>
              <a:r>
                <a:rPr lang="en-GB" sz="1600">
                  <a:effectLst/>
                </a:rPr>
                <a:t>C3</a:t>
              </a:r>
            </a:p>
          </p:txBody>
        </p:sp>
        <p:sp>
          <p:nvSpPr>
            <p:cNvPr id="343159" name="Text Box 119"/>
            <p:cNvSpPr txBox="1">
              <a:spLocks noChangeArrowheads="1"/>
            </p:cNvSpPr>
            <p:nvPr/>
          </p:nvSpPr>
          <p:spPr bwMode="auto">
            <a:xfrm>
              <a:off x="2968" y="1688"/>
              <a:ext cx="265" cy="205"/>
            </a:xfrm>
            <a:prstGeom prst="rect">
              <a:avLst/>
            </a:prstGeom>
            <a:noFill/>
            <a:ln w="28575" algn="ctr">
              <a:noFill/>
              <a:miter lim="800000"/>
              <a:headEnd/>
              <a:tailEnd/>
            </a:ln>
            <a:effectLst/>
          </p:spPr>
          <p:txBody>
            <a:bodyPr wrap="none">
              <a:spAutoFit/>
            </a:bodyPr>
            <a:lstStyle/>
            <a:p>
              <a:pPr algn="ctr"/>
              <a:r>
                <a:rPr lang="en-GB" sz="1600">
                  <a:effectLst/>
                </a:rPr>
                <a:t>C2</a:t>
              </a:r>
            </a:p>
          </p:txBody>
        </p:sp>
      </p:grpSp>
      <p:sp>
        <p:nvSpPr>
          <p:cNvPr id="343162" name="Text Box 122"/>
          <p:cNvSpPr txBox="1">
            <a:spLocks noChangeArrowheads="1"/>
          </p:cNvSpPr>
          <p:nvPr/>
        </p:nvSpPr>
        <p:spPr bwMode="auto">
          <a:xfrm>
            <a:off x="365125" y="5614988"/>
            <a:ext cx="1866900" cy="581025"/>
          </a:xfrm>
          <a:prstGeom prst="rect">
            <a:avLst/>
          </a:prstGeom>
          <a:noFill/>
          <a:ln w="28575" algn="ctr">
            <a:noFill/>
            <a:miter lim="800000"/>
            <a:headEnd/>
            <a:tailEnd/>
          </a:ln>
          <a:effectLst/>
        </p:spPr>
        <p:txBody>
          <a:bodyPr>
            <a:spAutoFit/>
          </a:bodyPr>
          <a:lstStyle/>
          <a:p>
            <a:pPr algn="ctr"/>
            <a:r>
              <a:rPr lang="en-GB" sz="1600">
                <a:effectLst/>
              </a:rPr>
              <a:t>1. Single Tuned – one main resonance</a:t>
            </a:r>
          </a:p>
        </p:txBody>
      </p:sp>
      <p:sp>
        <p:nvSpPr>
          <p:cNvPr id="343163" name="Text Box 123"/>
          <p:cNvSpPr txBox="1">
            <a:spLocks noChangeArrowheads="1"/>
          </p:cNvSpPr>
          <p:nvPr/>
        </p:nvSpPr>
        <p:spPr bwMode="auto">
          <a:xfrm>
            <a:off x="2552700" y="5699125"/>
            <a:ext cx="2019300" cy="581025"/>
          </a:xfrm>
          <a:prstGeom prst="rect">
            <a:avLst/>
          </a:prstGeom>
          <a:noFill/>
          <a:ln w="28575" algn="ctr">
            <a:noFill/>
            <a:miter lim="800000"/>
            <a:headEnd/>
            <a:tailEnd/>
          </a:ln>
          <a:effectLst/>
        </p:spPr>
        <p:txBody>
          <a:bodyPr>
            <a:spAutoFit/>
          </a:bodyPr>
          <a:lstStyle/>
          <a:p>
            <a:pPr algn="ctr"/>
            <a:r>
              <a:rPr lang="en-GB" sz="1600">
                <a:effectLst/>
              </a:rPr>
              <a:t>2. Double Tuned – two main resonances</a:t>
            </a:r>
          </a:p>
        </p:txBody>
      </p:sp>
      <p:sp>
        <p:nvSpPr>
          <p:cNvPr id="343164" name="Text Box 124"/>
          <p:cNvSpPr txBox="1">
            <a:spLocks noChangeArrowheads="1"/>
          </p:cNvSpPr>
          <p:nvPr/>
        </p:nvSpPr>
        <p:spPr bwMode="auto">
          <a:xfrm>
            <a:off x="5010150" y="503238"/>
            <a:ext cx="3816350" cy="4486275"/>
          </a:xfrm>
          <a:prstGeom prst="rect">
            <a:avLst/>
          </a:prstGeom>
          <a:noFill/>
          <a:ln w="28575" algn="ctr">
            <a:noFill/>
            <a:miter lim="800000"/>
            <a:headEnd/>
            <a:tailEnd/>
          </a:ln>
          <a:effectLst/>
        </p:spPr>
        <p:txBody>
          <a:bodyPr>
            <a:spAutoFit/>
          </a:bodyPr>
          <a:lstStyle/>
          <a:p>
            <a:r>
              <a:rPr lang="en-GB" sz="1800" b="1">
                <a:effectLst/>
              </a:rPr>
              <a:t>1.Single Tuned  - 4m length 10mm tube:</a:t>
            </a:r>
          </a:p>
          <a:p>
            <a:pPr marL="180975" lvl="1" indent="180975">
              <a:buFontTx/>
              <a:buChar char="•"/>
            </a:pPr>
            <a:r>
              <a:rPr lang="en-GB" sz="1800">
                <a:effectLst/>
              </a:rPr>
              <a:t>Tuning range 1.9 to 19MHz </a:t>
            </a:r>
          </a:p>
          <a:p>
            <a:pPr marL="180975" lvl="1" indent="180975">
              <a:buFontTx/>
              <a:buChar char="•"/>
            </a:pPr>
            <a:r>
              <a:rPr lang="en-GB" sz="1800">
                <a:effectLst/>
              </a:rPr>
              <a:t>With some capacitor switching</a:t>
            </a:r>
          </a:p>
          <a:p>
            <a:pPr marL="180975" lvl="1" indent="180975">
              <a:buFontTx/>
              <a:buChar char="•"/>
            </a:pPr>
            <a:r>
              <a:rPr lang="en-GB" sz="1800">
                <a:effectLst/>
              </a:rPr>
              <a:t>Q about 200 to 350 – higher at HF end</a:t>
            </a:r>
          </a:p>
          <a:p>
            <a:pPr marL="180975" lvl="1" indent="180975">
              <a:buFontTx/>
              <a:buChar char="•"/>
            </a:pPr>
            <a:r>
              <a:rPr lang="en-GB" sz="1800">
                <a:effectLst/>
              </a:rPr>
              <a:t>Compromise gamma position if ATU used</a:t>
            </a:r>
          </a:p>
          <a:p>
            <a:r>
              <a:rPr lang="en-GB" sz="1800" b="1">
                <a:effectLst/>
              </a:rPr>
              <a:t>2.Double Tuned  - 4m length 10mm tube:</a:t>
            </a:r>
          </a:p>
          <a:p>
            <a:pPr marL="180975" lvl="1" indent="180975">
              <a:buFontTx/>
              <a:buChar char="•"/>
            </a:pPr>
            <a:r>
              <a:rPr lang="en-GB" sz="1800">
                <a:effectLst/>
              </a:rPr>
              <a:t>Tuning ranges 1.8 to 11MHz and 5 to 45MHz </a:t>
            </a:r>
          </a:p>
          <a:p>
            <a:pPr marL="180975" lvl="1" indent="180975">
              <a:buFontTx/>
              <a:buChar char="•"/>
            </a:pPr>
            <a:r>
              <a:rPr lang="en-GB" sz="1800">
                <a:effectLst/>
              </a:rPr>
              <a:t>Without capacitor switching</a:t>
            </a:r>
          </a:p>
          <a:p>
            <a:pPr marL="180975" lvl="1" indent="180975">
              <a:buFontTx/>
              <a:buChar char="•"/>
            </a:pPr>
            <a:r>
              <a:rPr lang="en-GB" sz="1800">
                <a:effectLst/>
              </a:rPr>
              <a:t>Q about 150 over both ranges</a:t>
            </a:r>
          </a:p>
          <a:p>
            <a:pPr marL="180975" lvl="1" indent="180975">
              <a:buFontTx/>
              <a:buChar char="•"/>
            </a:pPr>
            <a:r>
              <a:rPr lang="en-GB" sz="1800">
                <a:effectLst/>
              </a:rPr>
              <a:t>Two switched gamma matches recommended</a:t>
            </a:r>
          </a:p>
        </p:txBody>
      </p:sp>
      <p:sp>
        <p:nvSpPr>
          <p:cNvPr id="343165" name="Text Box 125"/>
          <p:cNvSpPr txBox="1">
            <a:spLocks noChangeArrowheads="1"/>
          </p:cNvSpPr>
          <p:nvPr/>
        </p:nvSpPr>
        <p:spPr bwMode="auto">
          <a:xfrm>
            <a:off x="4800600" y="5232400"/>
            <a:ext cx="4140200" cy="1082675"/>
          </a:xfrm>
          <a:prstGeom prst="rect">
            <a:avLst/>
          </a:prstGeom>
          <a:noFill/>
          <a:ln w="28575" algn="ctr">
            <a:solidFill>
              <a:srgbClr val="FF0000"/>
            </a:solidFill>
            <a:miter lim="800000"/>
            <a:headEnd/>
            <a:tailEnd/>
          </a:ln>
          <a:effectLst/>
        </p:spPr>
        <p:txBody>
          <a:bodyPr>
            <a:spAutoFit/>
          </a:bodyPr>
          <a:lstStyle/>
          <a:p>
            <a:pPr>
              <a:spcBef>
                <a:spcPct val="50000"/>
              </a:spcBef>
            </a:pPr>
            <a:r>
              <a:rPr lang="en-GB" sz="1800">
                <a:solidFill>
                  <a:srgbClr val="FF0000"/>
                </a:solidFill>
                <a:effectLst/>
              </a:rPr>
              <a:t>The ‘radiating currents’ cancel out.</a:t>
            </a:r>
          </a:p>
          <a:p>
            <a:pPr>
              <a:spcBef>
                <a:spcPct val="50000"/>
              </a:spcBef>
            </a:pPr>
            <a:r>
              <a:rPr lang="en-GB" sz="1800">
                <a:solidFill>
                  <a:srgbClr val="FF0000"/>
                </a:solidFill>
                <a:effectLst/>
              </a:rPr>
              <a:t>Therefore Old EM theory and NEC say that these antennas cannot possibly work! </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B3DEA3D-9D16-4E8D-B120-B24DEA90A668}" type="slidenum">
              <a:rPr lang="en-US"/>
              <a:pPr/>
              <a:t>119</a:t>
            </a:fld>
            <a:endParaRPr lang="en-US"/>
          </a:p>
        </p:txBody>
      </p:sp>
      <p:sp>
        <p:nvSpPr>
          <p:cNvPr id="481282" name="Rectangle 2"/>
          <p:cNvSpPr>
            <a:spLocks noGrp="1" noChangeArrowheads="1"/>
          </p:cNvSpPr>
          <p:nvPr>
            <p:ph type="title"/>
          </p:nvPr>
        </p:nvSpPr>
        <p:spPr/>
        <p:txBody>
          <a:bodyPr/>
          <a:lstStyle/>
          <a:p>
            <a:r>
              <a:rPr lang="en-GB"/>
              <a:t>2m length horizontal double-tuned folded dipole</a:t>
            </a:r>
          </a:p>
        </p:txBody>
      </p:sp>
      <p:pic>
        <p:nvPicPr>
          <p:cNvPr id="481283" name="Picture 3" descr="P1000024"/>
          <p:cNvPicPr>
            <a:picLocks noGrp="1" noChangeAspect="1" noChangeArrowheads="1"/>
          </p:cNvPicPr>
          <p:nvPr>
            <p:ph idx="1"/>
          </p:nvPr>
        </p:nvPicPr>
        <p:blipFill>
          <a:blip r:embed="rId2" cstate="print"/>
          <a:srcRect/>
          <a:stretch>
            <a:fillRect/>
          </a:stretch>
        </p:blipFill>
        <p:spPr>
          <a:xfrm>
            <a:off x="1016000" y="990600"/>
            <a:ext cx="7112000" cy="5334000"/>
          </a:xfrm>
          <a:noFill/>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GB" smtClean="0"/>
              <a:t>Itchen Valley ARC 11th June 2010</a:t>
            </a:r>
            <a:endParaRPr lang="en-US"/>
          </a:p>
        </p:txBody>
      </p:sp>
      <p:sp>
        <p:nvSpPr>
          <p:cNvPr id="7" name="Slide Number Placeholder 3"/>
          <p:cNvSpPr>
            <a:spLocks noGrp="1"/>
          </p:cNvSpPr>
          <p:nvPr>
            <p:ph type="sldNum" sz="quarter" idx="11"/>
          </p:nvPr>
        </p:nvSpPr>
        <p:spPr/>
        <p:txBody>
          <a:bodyPr/>
          <a:lstStyle/>
          <a:p>
            <a:fld id="{54FC3700-621A-401D-880C-F84C4079F8BC}" type="slidenum">
              <a:rPr lang="en-US"/>
              <a:pPr/>
              <a:t>12</a:t>
            </a:fld>
            <a:endParaRPr lang="en-US"/>
          </a:p>
        </p:txBody>
      </p:sp>
      <p:sp>
        <p:nvSpPr>
          <p:cNvPr id="357378" name="Rectangle 2"/>
          <p:cNvSpPr>
            <a:spLocks noGrp="1" noChangeArrowheads="1"/>
          </p:cNvSpPr>
          <p:nvPr>
            <p:ph type="title"/>
          </p:nvPr>
        </p:nvSpPr>
        <p:spPr>
          <a:xfrm>
            <a:off x="144463" y="-19050"/>
            <a:ext cx="8385175" cy="868363"/>
          </a:xfrm>
        </p:spPr>
        <p:txBody>
          <a:bodyPr/>
          <a:lstStyle/>
          <a:p>
            <a:r>
              <a:rPr lang="en-GB" sz="2400"/>
              <a:t>3 HF Transmitting loops in an attic ~</a:t>
            </a:r>
            <a:r>
              <a:rPr lang="en-GB" sz="2400">
                <a:sym typeface="Symbol" pitchFamily="18" charset="2"/>
              </a:rPr>
              <a:t>/25 to /6  (in 2004)</a:t>
            </a:r>
            <a:endParaRPr lang="en-GB" sz="2400"/>
          </a:p>
        </p:txBody>
      </p:sp>
      <p:sp>
        <p:nvSpPr>
          <p:cNvPr id="357379" name="Text Box 3"/>
          <p:cNvSpPr txBox="1">
            <a:spLocks noChangeArrowheads="1"/>
          </p:cNvSpPr>
          <p:nvPr/>
        </p:nvSpPr>
        <p:spPr bwMode="auto">
          <a:xfrm>
            <a:off x="6781800" y="2252663"/>
            <a:ext cx="2298700" cy="4076700"/>
          </a:xfrm>
          <a:prstGeom prst="rect">
            <a:avLst/>
          </a:prstGeom>
          <a:noFill/>
          <a:ln w="9525">
            <a:noFill/>
            <a:miter lim="800000"/>
            <a:headEnd/>
            <a:tailEnd/>
          </a:ln>
          <a:effectLst/>
        </p:spPr>
        <p:txBody>
          <a:bodyPr>
            <a:spAutoFit/>
          </a:bodyPr>
          <a:lstStyle/>
          <a:p>
            <a:pPr>
              <a:spcBef>
                <a:spcPct val="50000"/>
              </a:spcBef>
            </a:pPr>
            <a:r>
              <a:rPr lang="en-GB" sz="1800" b="1">
                <a:effectLst/>
              </a:rPr>
              <a:t>In picture from furthest to nearest:  </a:t>
            </a:r>
          </a:p>
          <a:p>
            <a:pPr>
              <a:spcBef>
                <a:spcPct val="50000"/>
              </a:spcBef>
            </a:pPr>
            <a:r>
              <a:rPr lang="en-GB" sz="1800" b="1">
                <a:effectLst/>
              </a:rPr>
              <a:t>(a)  AMA3 – </a:t>
            </a:r>
            <a:br>
              <a:rPr lang="en-GB" sz="1800" b="1">
                <a:effectLst/>
              </a:rPr>
            </a:br>
            <a:r>
              <a:rPr lang="en-GB" sz="1800" b="1">
                <a:effectLst/>
              </a:rPr>
              <a:t>13 to 30MHz, diameter = 83cm</a:t>
            </a:r>
          </a:p>
          <a:p>
            <a:pPr>
              <a:spcBef>
                <a:spcPct val="50000"/>
              </a:spcBef>
            </a:pPr>
            <a:r>
              <a:rPr lang="en-GB" sz="1800" b="1">
                <a:effectLst/>
              </a:rPr>
              <a:t>(b)  Experimental double tuned 3.5 to 30MHz loop on rotator – </a:t>
            </a:r>
            <a:br>
              <a:rPr lang="en-GB" sz="1800" b="1">
                <a:effectLst/>
              </a:rPr>
            </a:br>
            <a:r>
              <a:rPr lang="en-GB" sz="1800" b="1">
                <a:effectLst/>
              </a:rPr>
              <a:t>diameter = ~1.25m</a:t>
            </a:r>
          </a:p>
          <a:p>
            <a:pPr>
              <a:spcBef>
                <a:spcPct val="50000"/>
              </a:spcBef>
            </a:pPr>
            <a:r>
              <a:rPr lang="en-GB" sz="1800" b="1">
                <a:effectLst/>
              </a:rPr>
              <a:t>(c)  AMA5 – </a:t>
            </a:r>
            <a:br>
              <a:rPr lang="en-GB" sz="1800" b="1">
                <a:effectLst/>
              </a:rPr>
            </a:br>
            <a:r>
              <a:rPr lang="en-GB" sz="1800" b="1">
                <a:effectLst/>
              </a:rPr>
              <a:t>3.4 to 11MHz,  diameter = 1.7m</a:t>
            </a:r>
          </a:p>
        </p:txBody>
      </p:sp>
      <p:pic>
        <p:nvPicPr>
          <p:cNvPr id="357380" name="Picture 4"/>
          <p:cNvPicPr>
            <a:picLocks noChangeAspect="1" noChangeArrowheads="1"/>
          </p:cNvPicPr>
          <p:nvPr/>
        </p:nvPicPr>
        <p:blipFill>
          <a:blip r:embed="rId3" cstate="print">
            <a:lum bright="6000" contrast="-30000"/>
          </a:blip>
          <a:srcRect/>
          <a:stretch>
            <a:fillRect/>
          </a:stretch>
        </p:blipFill>
        <p:spPr bwMode="auto">
          <a:xfrm>
            <a:off x="185738" y="963613"/>
            <a:ext cx="6477000" cy="5162550"/>
          </a:xfrm>
          <a:prstGeom prst="rect">
            <a:avLst/>
          </a:prstGeom>
          <a:noFill/>
          <a:ln w="9525">
            <a:noFill/>
            <a:miter lim="800000"/>
            <a:headEnd/>
            <a:tailEnd/>
          </a:ln>
          <a:effectLst/>
        </p:spPr>
      </p:pic>
      <p:sp>
        <p:nvSpPr>
          <p:cNvPr id="357381" name="Text Box 5"/>
          <p:cNvSpPr txBox="1">
            <a:spLocks noChangeArrowheads="1"/>
          </p:cNvSpPr>
          <p:nvPr/>
        </p:nvSpPr>
        <p:spPr bwMode="auto">
          <a:xfrm>
            <a:off x="6745288" y="892175"/>
            <a:ext cx="2149475" cy="1311275"/>
          </a:xfrm>
          <a:prstGeom prst="rect">
            <a:avLst/>
          </a:prstGeom>
          <a:noFill/>
          <a:ln w="28575" algn="ctr">
            <a:noFill/>
            <a:miter lim="800000"/>
            <a:headEnd/>
            <a:tailEnd/>
          </a:ln>
          <a:effectLst/>
        </p:spPr>
        <p:txBody>
          <a:bodyPr>
            <a:spAutoFit/>
          </a:bodyPr>
          <a:lstStyle/>
          <a:p>
            <a:pPr algn="ctr"/>
            <a:r>
              <a:rPr lang="en-GB">
                <a:solidFill>
                  <a:srgbClr val="FF0000"/>
                </a:solidFill>
                <a:effectLst/>
              </a:rPr>
              <a:t>A ‘small antenna’ is contained inside a sphere of radius </a:t>
            </a:r>
            <a:r>
              <a:rPr lang="en-GB">
                <a:solidFill>
                  <a:srgbClr val="FF0000"/>
                </a:solidFill>
                <a:effectLst/>
                <a:sym typeface="Symbol" pitchFamily="18" charset="2"/>
              </a:rPr>
              <a:t>/2</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7BEC6CA-39A7-4889-AC04-A28E4349F26A}" type="slidenum">
              <a:rPr lang="en-US"/>
              <a:pPr/>
              <a:t>120</a:t>
            </a:fld>
            <a:endParaRPr lang="en-US"/>
          </a:p>
        </p:txBody>
      </p:sp>
      <p:sp>
        <p:nvSpPr>
          <p:cNvPr id="482306" name="Rectangle 2"/>
          <p:cNvSpPr>
            <a:spLocks noGrp="1" noChangeArrowheads="1"/>
          </p:cNvSpPr>
          <p:nvPr>
            <p:ph type="title"/>
          </p:nvPr>
        </p:nvSpPr>
        <p:spPr/>
        <p:txBody>
          <a:bodyPr/>
          <a:lstStyle/>
          <a:p>
            <a:r>
              <a:rPr lang="en-GB"/>
              <a:t>2m length horizontal double-tuned folded dipole</a:t>
            </a:r>
          </a:p>
        </p:txBody>
      </p:sp>
      <p:pic>
        <p:nvPicPr>
          <p:cNvPr id="482307"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1DB08EF-A9F9-453A-B3A2-34F682D7B19E}" type="slidenum">
              <a:rPr lang="en-US"/>
              <a:pPr/>
              <a:t>121</a:t>
            </a:fld>
            <a:endParaRPr lang="en-US"/>
          </a:p>
        </p:txBody>
      </p:sp>
      <p:sp>
        <p:nvSpPr>
          <p:cNvPr id="483330" name="Rectangle 2"/>
          <p:cNvSpPr>
            <a:spLocks noGrp="1" noChangeArrowheads="1"/>
          </p:cNvSpPr>
          <p:nvPr>
            <p:ph type="title"/>
          </p:nvPr>
        </p:nvSpPr>
        <p:spPr/>
        <p:txBody>
          <a:bodyPr/>
          <a:lstStyle/>
          <a:p>
            <a:r>
              <a:rPr lang="en-GB"/>
              <a:t>2m length horizontal double-tuned folded dipole</a:t>
            </a:r>
          </a:p>
        </p:txBody>
      </p:sp>
      <p:pic>
        <p:nvPicPr>
          <p:cNvPr id="483331" name="Picture 3"/>
          <p:cNvPicPr>
            <a:picLocks noGrp="1" noChangeAspect="1" noChangeArrowheads="1"/>
          </p:cNvPicPr>
          <p:nvPr>
            <p:ph type="body" idx="1"/>
          </p:nvPr>
        </p:nvPicPr>
        <p:blipFill>
          <a:blip r:embed="rId2" cstate="print"/>
          <a:srcRect/>
          <a:stretch>
            <a:fillRect/>
          </a:stretch>
        </p:blipFill>
        <p:spPr>
          <a:xfrm>
            <a:off x="969963" y="1052513"/>
            <a:ext cx="6103937" cy="5334000"/>
          </a:xfrm>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3FDBB12-726D-4B05-A819-6872C221D932}" type="slidenum">
              <a:rPr lang="en-US"/>
              <a:pPr/>
              <a:t>122</a:t>
            </a:fld>
            <a:endParaRPr lang="en-US"/>
          </a:p>
        </p:txBody>
      </p:sp>
      <p:sp>
        <p:nvSpPr>
          <p:cNvPr id="540680" name="Rectangle 8"/>
          <p:cNvSpPr>
            <a:spLocks noGrp="1" noChangeArrowheads="1"/>
          </p:cNvSpPr>
          <p:nvPr>
            <p:ph type="title"/>
          </p:nvPr>
        </p:nvSpPr>
        <p:spPr>
          <a:xfrm>
            <a:off x="0" y="228600"/>
            <a:ext cx="9013825" cy="609600"/>
          </a:xfrm>
        </p:spPr>
        <p:txBody>
          <a:bodyPr/>
          <a:lstStyle/>
          <a:p>
            <a:r>
              <a:rPr lang="en-GB" sz="2400"/>
              <a:t>miniVNA demo, 2</a:t>
            </a:r>
            <a:r>
              <a:rPr lang="en-GB" sz="2400">
                <a:sym typeface="Symbol" pitchFamily="18" charset="2"/>
              </a:rPr>
              <a:t></a:t>
            </a:r>
            <a:r>
              <a:rPr lang="en-GB" sz="2400"/>
              <a:t>70cm hairpins (one double tuned on right), 70cm tuned folded dipole, and 35cm 1-150MHz double tuned loop</a:t>
            </a:r>
          </a:p>
        </p:txBody>
      </p:sp>
      <p:pic>
        <p:nvPicPr>
          <p:cNvPr id="540679" name="Picture 7" descr="P1000140"/>
          <p:cNvPicPr>
            <a:picLocks noGrp="1" noChangeAspect="1" noChangeArrowheads="1"/>
          </p:cNvPicPr>
          <p:nvPr>
            <p:ph idx="1"/>
          </p:nvPr>
        </p:nvPicPr>
        <p:blipFill>
          <a:blip r:embed="rId2" cstate="print"/>
          <a:srcRect/>
          <a:stretch>
            <a:fillRect/>
          </a:stretch>
        </p:blipFill>
        <p:spPr>
          <a:xfrm>
            <a:off x="1016000" y="990600"/>
            <a:ext cx="7112000" cy="5334000"/>
          </a:xfrm>
          <a:noFill/>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CB178347-07EE-4BEF-A621-0D5962DBCE8F}" type="slidenum">
              <a:rPr lang="en-US"/>
              <a:pPr/>
              <a:t>123</a:t>
            </a:fld>
            <a:endParaRPr lang="en-US"/>
          </a:p>
        </p:txBody>
      </p:sp>
      <p:sp>
        <p:nvSpPr>
          <p:cNvPr id="539650" name="Rectangle 2"/>
          <p:cNvSpPr>
            <a:spLocks noGrp="1" noChangeArrowheads="1"/>
          </p:cNvSpPr>
          <p:nvPr>
            <p:ph type="title"/>
          </p:nvPr>
        </p:nvSpPr>
        <p:spPr/>
        <p:txBody>
          <a:bodyPr/>
          <a:lstStyle/>
          <a:p>
            <a:r>
              <a:rPr lang="en-GB" dirty="0"/>
              <a:t>Double Tuned 70cm Hairpin SWR </a:t>
            </a:r>
            <a:r>
              <a:rPr lang="en-GB" dirty="0" smtClean="0"/>
              <a:t>Plot on </a:t>
            </a:r>
            <a:r>
              <a:rPr lang="en-GB" dirty="0" err="1" smtClean="0"/>
              <a:t>MiniVNA</a:t>
            </a:r>
            <a:endParaRPr lang="en-GB" dirty="0"/>
          </a:p>
        </p:txBody>
      </p:sp>
      <p:pic>
        <p:nvPicPr>
          <p:cNvPr id="539652" name="Picture 4"/>
          <p:cNvPicPr>
            <a:picLocks noGrp="1" noChangeAspect="1" noChangeArrowheads="1"/>
          </p:cNvPicPr>
          <p:nvPr>
            <p:ph type="body" idx="1"/>
          </p:nvPr>
        </p:nvPicPr>
        <p:blipFill>
          <a:blip r:embed="rId2" cstate="print"/>
          <a:srcRect/>
          <a:stretch>
            <a:fillRect/>
          </a:stretch>
        </p:blipFill>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8D867B7-6CE0-4AB9-89D2-F7BA10A4C0F3}" type="slidenum">
              <a:rPr lang="en-US"/>
              <a:pPr/>
              <a:t>124</a:t>
            </a:fld>
            <a:endParaRPr lang="en-US"/>
          </a:p>
        </p:txBody>
      </p:sp>
      <p:sp>
        <p:nvSpPr>
          <p:cNvPr id="577538" name="Rectangle 2"/>
          <p:cNvSpPr>
            <a:spLocks noGrp="1" noChangeArrowheads="1"/>
          </p:cNvSpPr>
          <p:nvPr>
            <p:ph type="title"/>
          </p:nvPr>
        </p:nvSpPr>
        <p:spPr>
          <a:xfrm>
            <a:off x="209550" y="0"/>
            <a:ext cx="8743950" cy="927100"/>
          </a:xfrm>
        </p:spPr>
        <p:txBody>
          <a:bodyPr/>
          <a:lstStyle/>
          <a:p>
            <a:r>
              <a:rPr lang="en-GB" sz="2400" dirty="0"/>
              <a:t>The New Radiation/Reception Theory – derived heuristically from observations of </a:t>
            </a:r>
            <a:r>
              <a:rPr lang="en-GB" sz="2400" dirty="0" smtClean="0"/>
              <a:t>the </a:t>
            </a:r>
            <a:r>
              <a:rPr lang="en-GB" sz="2400" dirty="0" smtClean="0"/>
              <a:t>above ‘</a:t>
            </a:r>
            <a:r>
              <a:rPr lang="en-GB" sz="2400" dirty="0" smtClean="0"/>
              <a:t>impossible</a:t>
            </a:r>
            <a:r>
              <a:rPr lang="en-GB" sz="2400" dirty="0"/>
              <a:t>’ </a:t>
            </a:r>
            <a:r>
              <a:rPr lang="en-GB" sz="2400" dirty="0" smtClean="0"/>
              <a:t>antennas</a:t>
            </a:r>
            <a:endParaRPr lang="en-GB" sz="2400" dirty="0"/>
          </a:p>
        </p:txBody>
      </p:sp>
      <p:sp>
        <p:nvSpPr>
          <p:cNvPr id="577539" name="Rectangle 3"/>
          <p:cNvSpPr>
            <a:spLocks noGrp="1" noChangeArrowheads="1"/>
          </p:cNvSpPr>
          <p:nvPr>
            <p:ph type="body" idx="1"/>
          </p:nvPr>
        </p:nvSpPr>
        <p:spPr>
          <a:xfrm>
            <a:off x="96838" y="935038"/>
            <a:ext cx="8918575" cy="5522912"/>
          </a:xfrm>
        </p:spPr>
        <p:txBody>
          <a:bodyPr/>
          <a:lstStyle/>
          <a:p>
            <a:pPr>
              <a:lnSpc>
                <a:spcPct val="80000"/>
              </a:lnSpc>
            </a:pPr>
            <a:r>
              <a:rPr lang="en-GB" dirty="0"/>
              <a:t>The receiving capture area of a wire (dipole) antenna is many times greater than the physical area of the antenna.  Why?</a:t>
            </a:r>
          </a:p>
          <a:p>
            <a:pPr>
              <a:lnSpc>
                <a:spcPct val="80000"/>
              </a:lnSpc>
            </a:pPr>
            <a:r>
              <a:rPr lang="en-GB" dirty="0"/>
              <a:t>There must be a ‘focussing lens’ surrounding the antenna.  This must exist irrespective of the </a:t>
            </a:r>
            <a:r>
              <a:rPr lang="en-GB" dirty="0" smtClean="0"/>
              <a:t>power to or from the antenna</a:t>
            </a:r>
            <a:endParaRPr lang="en-GB" dirty="0"/>
          </a:p>
          <a:p>
            <a:pPr>
              <a:lnSpc>
                <a:spcPct val="80000"/>
              </a:lnSpc>
            </a:pPr>
            <a:r>
              <a:rPr lang="en-GB" dirty="0"/>
              <a:t>We find: once the RF escapes a conductor diameter or so it just keeps on going.  </a:t>
            </a:r>
          </a:p>
          <a:p>
            <a:pPr>
              <a:lnSpc>
                <a:spcPct val="80000"/>
              </a:lnSpc>
            </a:pPr>
            <a:r>
              <a:rPr lang="en-GB" dirty="0"/>
              <a:t>The ‘real currents’ do not cancel. How then do the antenna patterns form?</a:t>
            </a:r>
          </a:p>
          <a:p>
            <a:pPr>
              <a:lnSpc>
                <a:spcPct val="80000"/>
              </a:lnSpc>
            </a:pPr>
            <a:r>
              <a:rPr lang="en-GB" dirty="0"/>
              <a:t>From heuristics we find that cancelling real currents generate large ‘magnetic displacement currents’ in the ‘cancellation space’ in the antenna  near field.   </a:t>
            </a:r>
          </a:p>
          <a:p>
            <a:pPr>
              <a:lnSpc>
                <a:spcPct val="80000"/>
              </a:lnSpc>
            </a:pPr>
            <a:r>
              <a:rPr lang="en-GB" dirty="0"/>
              <a:t>It is the displacement currents that radiate, receive and store the antenna energy.</a:t>
            </a:r>
          </a:p>
          <a:p>
            <a:pPr>
              <a:lnSpc>
                <a:spcPct val="80000"/>
              </a:lnSpc>
            </a:pPr>
            <a:r>
              <a:rPr lang="en-GB" dirty="0"/>
              <a:t>Displacement currents form in regions of ‘high energy capacity’= novel concept!</a:t>
            </a:r>
          </a:p>
          <a:p>
            <a:pPr>
              <a:lnSpc>
                <a:spcPct val="80000"/>
              </a:lnSpc>
            </a:pPr>
            <a:r>
              <a:rPr lang="en-GB" dirty="0"/>
              <a:t>The coiled hairpin antenna shape is such that the magnetic displacement currents also cancel</a:t>
            </a:r>
            <a:r>
              <a:rPr lang="en-GB" dirty="0" smtClean="0"/>
              <a:t>.  </a:t>
            </a:r>
            <a:r>
              <a:rPr lang="en-GB" dirty="0"/>
              <a:t>Then the cancelling ‘magnetic displacement currents’ create radiating ‘electric displacement currents’. And so on ad infinitum!  </a:t>
            </a:r>
          </a:p>
          <a:p>
            <a:pPr>
              <a:lnSpc>
                <a:spcPct val="80000"/>
              </a:lnSpc>
            </a:pPr>
            <a:r>
              <a:rPr lang="en-GB" dirty="0"/>
              <a:t>We find in general that the original polarisation of the waves is preserved.   </a:t>
            </a:r>
          </a:p>
          <a:p>
            <a:pPr>
              <a:lnSpc>
                <a:spcPct val="80000"/>
              </a:lnSpc>
            </a:pPr>
            <a:r>
              <a:rPr lang="en-GB" dirty="0"/>
              <a:t>Received signals generate exactly the same displacement current distributions</a:t>
            </a:r>
          </a:p>
          <a:p>
            <a:pPr>
              <a:lnSpc>
                <a:spcPct val="80000"/>
              </a:lnSpc>
            </a:pPr>
            <a:r>
              <a:rPr lang="en-GB" dirty="0"/>
              <a:t>The stored energy divided by the transmitted or received energy per cycle is the measured antenna Q.  A local Q at any point in space can be similarly defined.  </a:t>
            </a:r>
          </a:p>
          <a:p>
            <a:pPr>
              <a:lnSpc>
                <a:spcPct val="80000"/>
              </a:lnSpc>
            </a:pPr>
            <a:r>
              <a:rPr lang="en-GB" b="1" dirty="0"/>
              <a:t>In essence that’s all there is to the radiation theory of antennas!</a:t>
            </a:r>
          </a:p>
          <a:p>
            <a:pPr>
              <a:lnSpc>
                <a:spcPct val="80000"/>
              </a:lnSpc>
            </a:pPr>
            <a:r>
              <a:rPr lang="en-GB" b="1" dirty="0"/>
              <a:t>It’s simple really!</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GB" smtClean="0"/>
              <a:t>Itchen Valley ARC 11th June 2010</a:t>
            </a:r>
            <a:endParaRPr lang="en-US"/>
          </a:p>
        </p:txBody>
      </p:sp>
      <p:sp>
        <p:nvSpPr>
          <p:cNvPr id="7" name="Slide Number Placeholder 5"/>
          <p:cNvSpPr>
            <a:spLocks noGrp="1"/>
          </p:cNvSpPr>
          <p:nvPr>
            <p:ph type="sldNum" sz="quarter" idx="11"/>
          </p:nvPr>
        </p:nvSpPr>
        <p:spPr/>
        <p:txBody>
          <a:bodyPr/>
          <a:lstStyle/>
          <a:p>
            <a:fld id="{861491E1-D24E-47B2-B041-C4318369ADA0}" type="slidenum">
              <a:rPr lang="en-US"/>
              <a:pPr/>
              <a:t>125</a:t>
            </a:fld>
            <a:endParaRPr lang="en-US"/>
          </a:p>
        </p:txBody>
      </p:sp>
      <p:sp>
        <p:nvSpPr>
          <p:cNvPr id="438283" name="Rectangle 11"/>
          <p:cNvSpPr>
            <a:spLocks noGrp="1" noChangeArrowheads="1"/>
          </p:cNvSpPr>
          <p:nvPr>
            <p:ph type="title"/>
          </p:nvPr>
        </p:nvSpPr>
        <p:spPr>
          <a:xfrm>
            <a:off x="20638" y="87313"/>
            <a:ext cx="6042025" cy="609600"/>
          </a:xfrm>
        </p:spPr>
        <p:txBody>
          <a:bodyPr/>
          <a:lstStyle/>
          <a:p>
            <a:r>
              <a:rPr lang="en-GB" sz="2000"/>
              <a:t>2.2 m high ‘Double Dustbin Antenna’ with internal tuned </a:t>
            </a:r>
            <a:r>
              <a:rPr lang="en-GB" sz="2000">
                <a:sym typeface="Symbol" pitchFamily="18" charset="2"/>
              </a:rPr>
              <a:t>folded dipole of </a:t>
            </a:r>
            <a:r>
              <a:rPr lang="en-GB" sz="2000"/>
              <a:t>5</a:t>
            </a:r>
            <a:r>
              <a:rPr lang="en-GB" sz="2000">
                <a:sym typeface="Symbol" pitchFamily="18" charset="2"/>
              </a:rPr>
              <a:t>2m = 10m</a:t>
            </a:r>
            <a:r>
              <a:rPr lang="en-GB" sz="2000"/>
              <a:t>  total length.</a:t>
            </a:r>
          </a:p>
        </p:txBody>
      </p:sp>
      <p:pic>
        <p:nvPicPr>
          <p:cNvPr id="438282" name="Picture 10" descr="DSC01755"/>
          <p:cNvPicPr>
            <a:picLocks noGrp="1" noChangeAspect="1" noChangeArrowheads="1"/>
          </p:cNvPicPr>
          <p:nvPr>
            <p:ph sz="half" idx="2"/>
          </p:nvPr>
        </p:nvPicPr>
        <p:blipFill>
          <a:blip r:embed="rId2" cstate="print"/>
          <a:srcRect l="35625" t="23250" r="33542" b="26407"/>
          <a:stretch>
            <a:fillRect/>
          </a:stretch>
        </p:blipFill>
        <p:spPr>
          <a:xfrm>
            <a:off x="6121400" y="182563"/>
            <a:ext cx="2903538" cy="6321425"/>
          </a:xfrm>
          <a:noFill/>
          <a:ln/>
        </p:spPr>
      </p:pic>
      <p:pic>
        <p:nvPicPr>
          <p:cNvPr id="438286" name="Picture 14" descr="DSC01755"/>
          <p:cNvPicPr>
            <a:picLocks noGrp="1" noChangeAspect="1" noChangeArrowheads="1"/>
          </p:cNvPicPr>
          <p:nvPr>
            <p:ph sz="half" idx="1"/>
          </p:nvPr>
        </p:nvPicPr>
        <p:blipFill>
          <a:blip r:embed="rId3" cstate="print"/>
          <a:srcRect l="15092" r="16324"/>
          <a:stretch>
            <a:fillRect/>
          </a:stretch>
        </p:blipFill>
        <p:spPr>
          <a:xfrm>
            <a:off x="2879725" y="827088"/>
            <a:ext cx="3114675" cy="5705475"/>
          </a:xfrm>
        </p:spPr>
      </p:pic>
      <p:sp>
        <p:nvSpPr>
          <p:cNvPr id="438287" name="Text Box 15"/>
          <p:cNvSpPr txBox="1">
            <a:spLocks noChangeArrowheads="1"/>
          </p:cNvSpPr>
          <p:nvPr/>
        </p:nvSpPr>
        <p:spPr bwMode="auto">
          <a:xfrm>
            <a:off x="0" y="1046163"/>
            <a:ext cx="2862263" cy="4486275"/>
          </a:xfrm>
          <a:prstGeom prst="rect">
            <a:avLst/>
          </a:prstGeom>
          <a:noFill/>
          <a:ln w="28575" algn="ctr">
            <a:noFill/>
            <a:miter lim="800000"/>
            <a:headEnd/>
            <a:tailEnd/>
          </a:ln>
          <a:effectLst/>
        </p:spPr>
        <p:txBody>
          <a:bodyPr>
            <a:spAutoFit/>
          </a:bodyPr>
          <a:lstStyle/>
          <a:p>
            <a:pPr>
              <a:buFontTx/>
              <a:buChar char="•"/>
            </a:pPr>
            <a:r>
              <a:rPr lang="en-GB" sz="1800">
                <a:effectLst/>
              </a:rPr>
              <a:t>Does it work?</a:t>
            </a:r>
          </a:p>
          <a:p>
            <a:pPr>
              <a:buFontTx/>
              <a:buChar char="•"/>
            </a:pPr>
            <a:r>
              <a:rPr lang="en-GB" sz="1800">
                <a:effectLst/>
              </a:rPr>
              <a:t>Yes it does!  It has been tested on 3722kHz</a:t>
            </a:r>
          </a:p>
          <a:p>
            <a:pPr>
              <a:buFontTx/>
              <a:buChar char="•"/>
            </a:pPr>
            <a:r>
              <a:rPr lang="en-GB" sz="1800">
                <a:effectLst/>
              </a:rPr>
              <a:t>How does it work?</a:t>
            </a:r>
          </a:p>
          <a:p>
            <a:pPr>
              <a:buFontTx/>
              <a:buChar char="•"/>
            </a:pPr>
            <a:r>
              <a:rPr lang="en-GB" sz="1800">
                <a:effectLst/>
              </a:rPr>
              <a:t>What modes are there at different frequencies?  </a:t>
            </a:r>
          </a:p>
          <a:p>
            <a:pPr>
              <a:buFontTx/>
              <a:buChar char="•"/>
            </a:pPr>
            <a:r>
              <a:rPr lang="en-GB" sz="1800">
                <a:effectLst/>
              </a:rPr>
              <a:t>Is it a bit like a CFA? Does it have the same radiation modes?</a:t>
            </a:r>
          </a:p>
          <a:p>
            <a:pPr>
              <a:buFontTx/>
              <a:buChar char="•"/>
            </a:pPr>
            <a:r>
              <a:rPr lang="en-GB" sz="1800">
                <a:effectLst/>
              </a:rPr>
              <a:t>Q is measured at 20 to 140</a:t>
            </a:r>
          </a:p>
          <a:p>
            <a:pPr>
              <a:buFontTx/>
              <a:buChar char="•"/>
            </a:pPr>
            <a:r>
              <a:rPr lang="en-GB" sz="1800">
                <a:effectLst/>
              </a:rPr>
              <a:t>  Efficiency &gt;80 or 90%</a:t>
            </a:r>
          </a:p>
          <a:p>
            <a:pPr>
              <a:buFontTx/>
              <a:buChar char="•"/>
            </a:pPr>
            <a:r>
              <a:rPr lang="en-GB" sz="1800">
                <a:effectLst/>
              </a:rPr>
              <a:t>More measurements and optimisation to be done:  </a:t>
            </a:r>
          </a:p>
          <a:p>
            <a:pPr>
              <a:buFontTx/>
              <a:buChar char="•"/>
            </a:pPr>
            <a:r>
              <a:rPr lang="en-GB" sz="1800">
                <a:effectLst/>
              </a:rPr>
              <a:t>See how Q varies with ground conditions (as found by loop ground sensor)?</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GB" smtClean="0"/>
              <a:t>Itchen Valley ARC 11th June 2010</a:t>
            </a:r>
            <a:endParaRPr lang="en-US"/>
          </a:p>
        </p:txBody>
      </p:sp>
      <p:sp>
        <p:nvSpPr>
          <p:cNvPr id="8" name="Slide Number Placeholder 5"/>
          <p:cNvSpPr>
            <a:spLocks noGrp="1"/>
          </p:cNvSpPr>
          <p:nvPr>
            <p:ph type="sldNum" sz="quarter" idx="11"/>
          </p:nvPr>
        </p:nvSpPr>
        <p:spPr/>
        <p:txBody>
          <a:bodyPr/>
          <a:lstStyle/>
          <a:p>
            <a:fld id="{426F3E5E-B762-4C08-8599-30AABAA8CD2A}" type="slidenum">
              <a:rPr lang="en-US"/>
              <a:pPr/>
              <a:t>126</a:t>
            </a:fld>
            <a:endParaRPr lang="en-US"/>
          </a:p>
        </p:txBody>
      </p:sp>
      <p:sp>
        <p:nvSpPr>
          <p:cNvPr id="460806" name="Rectangle 6"/>
          <p:cNvSpPr>
            <a:spLocks noGrp="1" noChangeArrowheads="1"/>
          </p:cNvSpPr>
          <p:nvPr>
            <p:ph type="title"/>
          </p:nvPr>
        </p:nvSpPr>
        <p:spPr>
          <a:xfrm>
            <a:off x="277813" y="139700"/>
            <a:ext cx="3136900" cy="1301750"/>
          </a:xfrm>
        </p:spPr>
        <p:txBody>
          <a:bodyPr/>
          <a:lstStyle/>
          <a:p>
            <a:pPr algn="l"/>
            <a:r>
              <a:rPr lang="en-GB" sz="3200"/>
              <a:t>Tuned Hairpin Antenna</a:t>
            </a:r>
          </a:p>
        </p:txBody>
      </p:sp>
      <p:pic>
        <p:nvPicPr>
          <p:cNvPr id="460805" name="Picture 5" descr="DSC01895"/>
          <p:cNvPicPr>
            <a:picLocks noGrp="1" noChangeAspect="1" noChangeArrowheads="1"/>
          </p:cNvPicPr>
          <p:nvPr>
            <p:ph sz="half" idx="1"/>
          </p:nvPr>
        </p:nvPicPr>
        <p:blipFill>
          <a:blip r:embed="rId2" cstate="print"/>
          <a:srcRect l="22815" t="74228" r="30028"/>
          <a:stretch>
            <a:fillRect/>
          </a:stretch>
        </p:blipFill>
        <p:spPr>
          <a:xfrm>
            <a:off x="3616325" y="120650"/>
            <a:ext cx="2913063" cy="4097338"/>
          </a:xfrm>
          <a:noFill/>
          <a:ln/>
        </p:spPr>
      </p:pic>
      <p:sp>
        <p:nvSpPr>
          <p:cNvPr id="460808" name="Rectangle 8"/>
          <p:cNvSpPr>
            <a:spLocks noChangeArrowheads="1"/>
          </p:cNvSpPr>
          <p:nvPr/>
        </p:nvSpPr>
        <p:spPr bwMode="auto">
          <a:xfrm>
            <a:off x="98425" y="4081463"/>
            <a:ext cx="6408738" cy="2282825"/>
          </a:xfrm>
          <a:prstGeom prst="rect">
            <a:avLst/>
          </a:prstGeom>
          <a:noFill/>
          <a:ln w="28575" algn="ctr">
            <a:noFill/>
            <a:miter lim="800000"/>
            <a:headEnd/>
            <a:tailEnd/>
          </a:ln>
          <a:effectLst/>
        </p:spPr>
        <p:txBody>
          <a:bodyPr>
            <a:spAutoFit/>
          </a:bodyPr>
          <a:lstStyle/>
          <a:p>
            <a:pPr marL="450850" lvl="1" indent="-85725">
              <a:buFontTx/>
              <a:buChar char="•"/>
              <a:tabLst>
                <a:tab pos="358775" algn="l"/>
                <a:tab pos="803275" algn="l"/>
              </a:tabLst>
            </a:pPr>
            <a:r>
              <a:rPr lang="en-GB" sz="2400" b="1">
                <a:effectLst/>
              </a:rPr>
              <a:t>2m  height hairpin </a:t>
            </a:r>
          </a:p>
          <a:p>
            <a:pPr marL="450850" lvl="1" indent="-85725">
              <a:buFontTx/>
              <a:buChar char="•"/>
              <a:tabLst>
                <a:tab pos="358775" algn="l"/>
                <a:tab pos="803275" algn="l"/>
              </a:tabLst>
            </a:pPr>
            <a:r>
              <a:rPr lang="en-GB" sz="2400" b="1">
                <a:effectLst/>
              </a:rPr>
              <a:t> &gt;200watts 2 to 10MHz</a:t>
            </a:r>
          </a:p>
          <a:p>
            <a:pPr marL="450850" lvl="1" indent="-85725">
              <a:buFontTx/>
              <a:buChar char="•"/>
              <a:tabLst>
                <a:tab pos="358775" algn="l"/>
                <a:tab pos="803275" algn="l"/>
              </a:tabLst>
            </a:pPr>
            <a:r>
              <a:rPr lang="en-GB" sz="2400" b="1">
                <a:effectLst/>
              </a:rPr>
              <a:t>Can be double tuned to go to 30MHz</a:t>
            </a:r>
          </a:p>
          <a:p>
            <a:pPr marL="450850" lvl="1" indent="-85725">
              <a:buFontTx/>
              <a:buChar char="•"/>
              <a:tabLst>
                <a:tab pos="358775" algn="l"/>
                <a:tab pos="803275" algn="l"/>
              </a:tabLst>
            </a:pPr>
            <a:r>
              <a:rPr lang="en-GB" sz="2400" b="1">
                <a:effectLst/>
              </a:rPr>
              <a:t>Efficiency &gt;80 to &gt;90%</a:t>
            </a:r>
          </a:p>
          <a:p>
            <a:pPr marL="450850" lvl="1" indent="-85725">
              <a:buFontTx/>
              <a:buChar char="•"/>
              <a:tabLst>
                <a:tab pos="358775" algn="l"/>
                <a:tab pos="803275" algn="l"/>
              </a:tabLst>
            </a:pPr>
            <a:r>
              <a:rPr lang="en-GB" sz="2400" b="1" i="1">
                <a:effectLst/>
              </a:rPr>
              <a:t>How can it possibly radiate? – The currents well and truly cancel! </a:t>
            </a:r>
          </a:p>
        </p:txBody>
      </p:sp>
      <p:pic>
        <p:nvPicPr>
          <p:cNvPr id="460809" name="Picture 9" descr="DSC01895"/>
          <p:cNvPicPr>
            <a:picLocks noGrp="1" noChangeAspect="1" noChangeArrowheads="1"/>
          </p:cNvPicPr>
          <p:nvPr>
            <p:ph sz="half" idx="2"/>
          </p:nvPr>
        </p:nvPicPr>
        <p:blipFill>
          <a:blip r:embed="rId2" cstate="print"/>
          <a:srcRect/>
          <a:stretch>
            <a:fillRect/>
          </a:stretch>
        </p:blipFill>
        <p:spPr>
          <a:xfrm>
            <a:off x="6577013" y="128588"/>
            <a:ext cx="2482850" cy="6389687"/>
          </a:xfrm>
          <a:noFill/>
          <a:ln/>
        </p:spPr>
      </p:pic>
      <p:sp>
        <p:nvSpPr>
          <p:cNvPr id="460811" name="Text Box 11"/>
          <p:cNvSpPr txBox="1">
            <a:spLocks noChangeArrowheads="1"/>
          </p:cNvSpPr>
          <p:nvPr/>
        </p:nvSpPr>
        <p:spPr bwMode="auto">
          <a:xfrm>
            <a:off x="1644650" y="2074863"/>
            <a:ext cx="2101850" cy="701675"/>
          </a:xfrm>
          <a:prstGeom prst="rect">
            <a:avLst/>
          </a:prstGeom>
          <a:noFill/>
          <a:ln w="28575" algn="ctr">
            <a:noFill/>
            <a:miter lim="800000"/>
            <a:headEnd/>
            <a:tailEnd/>
          </a:ln>
          <a:effectLst/>
        </p:spPr>
        <p:txBody>
          <a:bodyPr>
            <a:spAutoFit/>
          </a:bodyPr>
          <a:lstStyle/>
          <a:p>
            <a:pPr algn="ctr"/>
            <a:r>
              <a:rPr lang="en-GB" b="1">
                <a:effectLst/>
              </a:rPr>
              <a:t>Twisted loop-gamma feed </a:t>
            </a:r>
            <a:r>
              <a:rPr lang="en-GB" b="1">
                <a:effectLst/>
                <a:sym typeface="Symbol" pitchFamily="18" charset="2"/>
              </a:rPr>
              <a:t></a:t>
            </a:r>
            <a:r>
              <a:rPr lang="en-GB" b="1">
                <a:effectLst/>
              </a:rPr>
              <a:t> </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1BAF5C32-CE1D-467F-8990-8767863D6516}" type="slidenum">
              <a:rPr lang="en-US"/>
              <a:pPr/>
              <a:t>127</a:t>
            </a:fld>
            <a:endParaRPr lang="en-US"/>
          </a:p>
        </p:txBody>
      </p:sp>
      <p:sp>
        <p:nvSpPr>
          <p:cNvPr id="476162" name="Rectangle 2"/>
          <p:cNvSpPr>
            <a:spLocks noGrp="1" noChangeArrowheads="1"/>
          </p:cNvSpPr>
          <p:nvPr>
            <p:ph type="title"/>
          </p:nvPr>
        </p:nvSpPr>
        <p:spPr>
          <a:xfrm>
            <a:off x="74613" y="0"/>
            <a:ext cx="3841750" cy="1139825"/>
          </a:xfrm>
        </p:spPr>
        <p:txBody>
          <a:bodyPr/>
          <a:lstStyle/>
          <a:p>
            <a:r>
              <a:rPr lang="en-GB" sz="3200"/>
              <a:t>Pair of Tuned Hairpin Antennas</a:t>
            </a:r>
          </a:p>
        </p:txBody>
      </p:sp>
      <p:sp>
        <p:nvSpPr>
          <p:cNvPr id="476164" name="Rectangle 4"/>
          <p:cNvSpPr>
            <a:spLocks noChangeArrowheads="1"/>
          </p:cNvSpPr>
          <p:nvPr/>
        </p:nvSpPr>
        <p:spPr bwMode="auto">
          <a:xfrm>
            <a:off x="0" y="1016000"/>
            <a:ext cx="4200525" cy="5578475"/>
          </a:xfrm>
          <a:prstGeom prst="rect">
            <a:avLst/>
          </a:prstGeom>
          <a:noFill/>
          <a:ln w="28575" algn="ctr">
            <a:noFill/>
            <a:miter lim="800000"/>
            <a:headEnd/>
            <a:tailEnd/>
          </a:ln>
          <a:effectLst/>
        </p:spPr>
        <p:txBody>
          <a:bodyPr>
            <a:spAutoFit/>
          </a:bodyPr>
          <a:lstStyle/>
          <a:p>
            <a:pPr indent="174625">
              <a:buFontTx/>
              <a:buChar char="•"/>
              <a:tabLst>
                <a:tab pos="358775" algn="l"/>
                <a:tab pos="803275" algn="l"/>
              </a:tabLst>
            </a:pPr>
            <a:r>
              <a:rPr lang="en-GB" b="1">
                <a:effectLst/>
              </a:rPr>
              <a:t>Antenna patterns under investigation:</a:t>
            </a:r>
          </a:p>
          <a:p>
            <a:pPr marL="450850" lvl="1" indent="-85725">
              <a:buFont typeface="Times New Roman" pitchFamily="18" charset="0"/>
              <a:buChar char="–"/>
              <a:tabLst>
                <a:tab pos="358775" algn="l"/>
                <a:tab pos="803275" algn="l"/>
              </a:tabLst>
            </a:pPr>
            <a:r>
              <a:rPr lang="en-GB" b="1" i="1">
                <a:effectLst/>
              </a:rPr>
              <a:t>Depends on type and orientation of field sensor! </a:t>
            </a:r>
          </a:p>
          <a:p>
            <a:pPr marL="450850" lvl="1" indent="-85725">
              <a:buFont typeface="Times New Roman" pitchFamily="18" charset="0"/>
              <a:buChar char="–"/>
              <a:tabLst>
                <a:tab pos="358775" algn="l"/>
                <a:tab pos="803275" algn="l"/>
              </a:tabLst>
            </a:pPr>
            <a:r>
              <a:rPr lang="en-GB" b="1">
                <a:effectLst/>
              </a:rPr>
              <a:t>An </a:t>
            </a:r>
            <a:r>
              <a:rPr lang="en-GB" b="1" i="1">
                <a:effectLst/>
              </a:rPr>
              <a:t>identical pair</a:t>
            </a:r>
            <a:r>
              <a:rPr lang="en-GB" b="1">
                <a:effectLst/>
              </a:rPr>
              <a:t> of antennas is the only safe way to sort this out! </a:t>
            </a:r>
          </a:p>
          <a:p>
            <a:pPr marL="450850" lvl="1" indent="-85725">
              <a:buFont typeface="Times New Roman" pitchFamily="18" charset="0"/>
              <a:buChar char="–"/>
              <a:tabLst>
                <a:tab pos="358775" algn="l"/>
                <a:tab pos="803275" algn="l"/>
              </a:tabLst>
            </a:pPr>
            <a:r>
              <a:rPr lang="en-GB" b="1">
                <a:effectLst/>
              </a:rPr>
              <a:t>This is the heuristic approach:</a:t>
            </a:r>
          </a:p>
          <a:p>
            <a:pPr marL="450850" lvl="1" indent="-85725">
              <a:buFont typeface="Times New Roman" pitchFamily="18" charset="0"/>
              <a:buChar char="–"/>
              <a:tabLst>
                <a:tab pos="358775" algn="l"/>
                <a:tab pos="803275" algn="l"/>
              </a:tabLst>
            </a:pPr>
            <a:r>
              <a:rPr lang="en-GB" b="1">
                <a:effectLst/>
              </a:rPr>
              <a:t>Do the measurements! </a:t>
            </a:r>
          </a:p>
          <a:p>
            <a:pPr indent="174625">
              <a:buFontTx/>
              <a:buChar char="•"/>
              <a:tabLst>
                <a:tab pos="358775" algn="l"/>
                <a:tab pos="803275" algn="l"/>
              </a:tabLst>
            </a:pPr>
            <a:r>
              <a:rPr lang="en-GB" b="1">
                <a:effectLst/>
              </a:rPr>
              <a:t> First results:</a:t>
            </a:r>
          </a:p>
          <a:p>
            <a:pPr marL="450850" lvl="1" indent="-85725">
              <a:buFont typeface="Times New Roman" pitchFamily="18" charset="0"/>
              <a:buChar char="–"/>
              <a:tabLst>
                <a:tab pos="358775" algn="l"/>
                <a:tab pos="803275" algn="l"/>
              </a:tabLst>
            </a:pPr>
            <a:r>
              <a:rPr lang="en-GB" b="1">
                <a:effectLst/>
              </a:rPr>
              <a:t>There are two dipole patterns</a:t>
            </a:r>
          </a:p>
          <a:p>
            <a:pPr marL="450850" lvl="1" indent="-85725">
              <a:buFont typeface="Times New Roman" pitchFamily="18" charset="0"/>
              <a:buChar char="–"/>
              <a:tabLst>
                <a:tab pos="358775" algn="l"/>
                <a:tab pos="803275" algn="l"/>
              </a:tabLst>
            </a:pPr>
            <a:r>
              <a:rPr lang="en-GB" b="1">
                <a:effectLst/>
              </a:rPr>
              <a:t>The horizontally polarised pattern is max at ‘broadside’</a:t>
            </a:r>
          </a:p>
          <a:p>
            <a:pPr marL="450850" lvl="1" indent="-85725">
              <a:buFont typeface="Times New Roman" pitchFamily="18" charset="0"/>
              <a:buChar char="–"/>
              <a:tabLst>
                <a:tab pos="358775" algn="l"/>
                <a:tab pos="803275" algn="l"/>
              </a:tabLst>
            </a:pPr>
            <a:r>
              <a:rPr lang="en-GB" b="1">
                <a:effectLst/>
              </a:rPr>
              <a:t>The vertically polarised pattern is max at ‘end-on’. It is a magnetic dipole pattern like a loop.  It is 3dB down on the other mode</a:t>
            </a:r>
            <a:endParaRPr lang="en-GB" b="1" i="1">
              <a:effectLst/>
            </a:endParaRPr>
          </a:p>
        </p:txBody>
      </p:sp>
      <p:pic>
        <p:nvPicPr>
          <p:cNvPr id="476168" name="Picture 8" descr="P1000030"/>
          <p:cNvPicPr>
            <a:picLocks noGrp="1" noChangeAspect="1" noChangeArrowheads="1"/>
          </p:cNvPicPr>
          <p:nvPr>
            <p:ph sz="half" idx="1"/>
          </p:nvPr>
        </p:nvPicPr>
        <p:blipFill>
          <a:blip r:embed="rId2" cstate="print"/>
          <a:srcRect/>
          <a:stretch>
            <a:fillRect/>
          </a:stretch>
        </p:blipFill>
        <p:spPr>
          <a:xfrm>
            <a:off x="4219575" y="142875"/>
            <a:ext cx="4754563" cy="6338888"/>
          </a:xfrm>
          <a:noFill/>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2A1B54F6-57B3-4E7C-8F59-E3BEA53754DE}" type="slidenum">
              <a:rPr lang="en-US"/>
              <a:pPr/>
              <a:t>128</a:t>
            </a:fld>
            <a:endParaRPr lang="en-US"/>
          </a:p>
        </p:txBody>
      </p:sp>
      <p:sp>
        <p:nvSpPr>
          <p:cNvPr id="436226" name="Rectangle 2"/>
          <p:cNvSpPr>
            <a:spLocks noGrp="1" noChangeArrowheads="1"/>
          </p:cNvSpPr>
          <p:nvPr>
            <p:ph type="title"/>
          </p:nvPr>
        </p:nvSpPr>
        <p:spPr/>
        <p:txBody>
          <a:bodyPr/>
          <a:lstStyle/>
          <a:p>
            <a:r>
              <a:rPr lang="en-GB" sz="2400"/>
              <a:t>Coupling between two 2m length vertical tuned hairpins spaced 1.5 metres apart (using MiniVNA)</a:t>
            </a:r>
          </a:p>
        </p:txBody>
      </p:sp>
      <p:pic>
        <p:nvPicPr>
          <p:cNvPr id="436229" name="Picture 5"/>
          <p:cNvPicPr>
            <a:picLocks noGrp="1" noChangeAspect="1" noChangeArrowheads="1"/>
          </p:cNvPicPr>
          <p:nvPr>
            <p:ph idx="1"/>
          </p:nvPr>
        </p:nvPicPr>
        <p:blipFill>
          <a:blip r:embed="rId2" cstate="print"/>
          <a:srcRect/>
          <a:stretch>
            <a:fillRect/>
          </a:stretch>
        </p:blipFill>
        <p:spPr>
          <a:xfrm>
            <a:off x="307975" y="1030288"/>
            <a:ext cx="8723313" cy="4829175"/>
          </a:xfrm>
          <a:noFill/>
          <a:ln/>
        </p:spPr>
      </p:pic>
      <p:sp>
        <p:nvSpPr>
          <p:cNvPr id="436231" name="Text Box 7"/>
          <p:cNvSpPr txBox="1">
            <a:spLocks noChangeArrowheads="1"/>
          </p:cNvSpPr>
          <p:nvPr/>
        </p:nvSpPr>
        <p:spPr bwMode="auto">
          <a:xfrm>
            <a:off x="704850" y="6040438"/>
            <a:ext cx="7507288" cy="396875"/>
          </a:xfrm>
          <a:prstGeom prst="rect">
            <a:avLst/>
          </a:prstGeom>
          <a:noFill/>
          <a:ln w="28575" algn="ctr">
            <a:noFill/>
            <a:miter lim="800000"/>
            <a:headEnd/>
            <a:tailEnd/>
          </a:ln>
          <a:effectLst/>
        </p:spPr>
        <p:txBody>
          <a:bodyPr wrap="none">
            <a:spAutoFit/>
          </a:bodyPr>
          <a:lstStyle/>
          <a:p>
            <a:r>
              <a:rPr lang="en-GB" b="1">
                <a:effectLst/>
              </a:rPr>
              <a:t>Also note that there are deep nulls if either hairpin is rotated by 90</a:t>
            </a:r>
            <a:r>
              <a:rPr lang="en-GB" b="1">
                <a:effectLst/>
                <a:sym typeface="Symbol" pitchFamily="18" charset="2"/>
              </a:rPr>
              <a:t></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15A8AF24-84CA-4B86-8D71-2402258102B0}" type="slidenum">
              <a:rPr lang="en-US"/>
              <a:pPr/>
              <a:t>129</a:t>
            </a:fld>
            <a:endParaRPr lang="en-US"/>
          </a:p>
        </p:txBody>
      </p:sp>
      <p:sp>
        <p:nvSpPr>
          <p:cNvPr id="472066" name="Rectangle 2"/>
          <p:cNvSpPr>
            <a:spLocks noGrp="1" noChangeArrowheads="1"/>
          </p:cNvSpPr>
          <p:nvPr>
            <p:ph type="title"/>
          </p:nvPr>
        </p:nvSpPr>
        <p:spPr>
          <a:xfrm>
            <a:off x="685800" y="104775"/>
            <a:ext cx="7772400" cy="992188"/>
          </a:xfrm>
        </p:spPr>
        <p:txBody>
          <a:bodyPr/>
          <a:lstStyle/>
          <a:p>
            <a:r>
              <a:rPr lang="en-GB" sz="2400"/>
              <a:t>Coupling between two 2m length vertical tuned hairpins spaced 4.2 metres apart (using MiniVNA)</a:t>
            </a:r>
          </a:p>
        </p:txBody>
      </p:sp>
      <p:pic>
        <p:nvPicPr>
          <p:cNvPr id="472067" name="Picture 3"/>
          <p:cNvPicPr>
            <a:picLocks noGrp="1" noChangeAspect="1" noChangeArrowheads="1"/>
          </p:cNvPicPr>
          <p:nvPr>
            <p:ph idx="1"/>
          </p:nvPr>
        </p:nvPicPr>
        <p:blipFill>
          <a:blip r:embed="rId2" cstate="print"/>
          <a:srcRect/>
          <a:stretch>
            <a:fillRect/>
          </a:stretch>
        </p:blipFill>
        <p:spPr>
          <a:xfrm>
            <a:off x="331788" y="1277938"/>
            <a:ext cx="8723312" cy="4829175"/>
          </a:xfrm>
          <a:noFill/>
          <a:ln/>
        </p:spPr>
      </p:pic>
      <p:sp>
        <p:nvSpPr>
          <p:cNvPr id="472068" name="Text Box 4"/>
          <p:cNvSpPr txBox="1">
            <a:spLocks noChangeArrowheads="1"/>
          </p:cNvSpPr>
          <p:nvPr/>
        </p:nvSpPr>
        <p:spPr bwMode="auto">
          <a:xfrm>
            <a:off x="704850" y="6040438"/>
            <a:ext cx="7507288" cy="396875"/>
          </a:xfrm>
          <a:prstGeom prst="rect">
            <a:avLst/>
          </a:prstGeom>
          <a:noFill/>
          <a:ln w="28575" algn="ctr">
            <a:noFill/>
            <a:miter lim="800000"/>
            <a:headEnd/>
            <a:tailEnd/>
          </a:ln>
          <a:effectLst/>
        </p:spPr>
        <p:txBody>
          <a:bodyPr wrap="none">
            <a:spAutoFit/>
          </a:bodyPr>
          <a:lstStyle/>
          <a:p>
            <a:r>
              <a:rPr lang="en-GB" b="1">
                <a:effectLst/>
              </a:rPr>
              <a:t>Also note that there are deep nulls if either hairpin is rotated by 90</a:t>
            </a:r>
            <a:r>
              <a:rPr lang="en-GB" b="1">
                <a:effectLst/>
                <a:sym typeface="Symbol" pitchFamily="18" charset="2"/>
              </a:rPr>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29B7A87-2866-4046-80BB-43D18C94AE8F}" type="slidenum">
              <a:rPr lang="en-US"/>
              <a:pPr/>
              <a:t>13</a:t>
            </a:fld>
            <a:endParaRPr lang="en-US"/>
          </a:p>
        </p:txBody>
      </p:sp>
      <p:sp>
        <p:nvSpPr>
          <p:cNvPr id="562178" name="Rectangle 2"/>
          <p:cNvSpPr>
            <a:spLocks noGrp="1" noChangeArrowheads="1"/>
          </p:cNvSpPr>
          <p:nvPr>
            <p:ph type="title"/>
          </p:nvPr>
        </p:nvSpPr>
        <p:spPr>
          <a:xfrm>
            <a:off x="539750" y="188913"/>
            <a:ext cx="8062913" cy="798512"/>
          </a:xfrm>
        </p:spPr>
        <p:txBody>
          <a:bodyPr/>
          <a:lstStyle/>
          <a:p>
            <a:r>
              <a:rPr lang="en-GB" sz="2400"/>
              <a:t>Where it started in 1994 – Public Demonstration at IEE and University of Surrey Inaugural Lecture</a:t>
            </a:r>
          </a:p>
        </p:txBody>
      </p:sp>
      <p:pic>
        <p:nvPicPr>
          <p:cNvPr id="562179" name="Picture 3" descr="fluorescent2"/>
          <p:cNvPicPr>
            <a:picLocks noGrp="1" noChangeAspect="1" noChangeArrowheads="1"/>
          </p:cNvPicPr>
          <p:nvPr>
            <p:ph idx="1"/>
          </p:nvPr>
        </p:nvPicPr>
        <p:blipFill>
          <a:blip r:embed="rId2" cstate="print"/>
          <a:srcRect/>
          <a:stretch>
            <a:fillRect/>
          </a:stretch>
        </p:blipFill>
        <p:spPr>
          <a:xfrm>
            <a:off x="684213" y="989013"/>
            <a:ext cx="7848600" cy="5384800"/>
          </a:xfrm>
          <a:noFill/>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D57CD4F3-DDCB-40E3-9E12-5ED2DABA84DF}" type="slidenum">
              <a:rPr lang="en-US"/>
              <a:pPr/>
              <a:t>130</a:t>
            </a:fld>
            <a:endParaRPr lang="en-US"/>
          </a:p>
        </p:txBody>
      </p:sp>
      <p:sp>
        <p:nvSpPr>
          <p:cNvPr id="473090" name="Rectangle 2"/>
          <p:cNvSpPr>
            <a:spLocks noGrp="1" noChangeArrowheads="1"/>
          </p:cNvSpPr>
          <p:nvPr>
            <p:ph type="title"/>
          </p:nvPr>
        </p:nvSpPr>
        <p:spPr>
          <a:xfrm>
            <a:off x="685800" y="68263"/>
            <a:ext cx="7785100" cy="769937"/>
          </a:xfrm>
        </p:spPr>
        <p:txBody>
          <a:bodyPr/>
          <a:lstStyle/>
          <a:p>
            <a:r>
              <a:rPr lang="en-GB" sz="2400"/>
              <a:t>Coupling between two 2m length vertical tuned hairpins spaced 1.5 and 4.2 metres apart (using MiniVNA)</a:t>
            </a:r>
          </a:p>
        </p:txBody>
      </p:sp>
      <p:pic>
        <p:nvPicPr>
          <p:cNvPr id="473091" name="Picture 3"/>
          <p:cNvPicPr>
            <a:picLocks noGrp="1" noChangeAspect="1" noChangeArrowheads="1"/>
          </p:cNvPicPr>
          <p:nvPr>
            <p:ph idx="1"/>
          </p:nvPr>
        </p:nvPicPr>
        <p:blipFill>
          <a:blip r:embed="rId2" cstate="print"/>
          <a:srcRect/>
          <a:stretch>
            <a:fillRect/>
          </a:stretch>
        </p:blipFill>
        <p:spPr>
          <a:xfrm>
            <a:off x="331788" y="833438"/>
            <a:ext cx="8723312" cy="4829175"/>
          </a:xfrm>
          <a:noFill/>
          <a:ln/>
        </p:spPr>
      </p:pic>
      <p:sp>
        <p:nvSpPr>
          <p:cNvPr id="473092" name="Text Box 4"/>
          <p:cNvSpPr txBox="1">
            <a:spLocks noChangeArrowheads="1"/>
          </p:cNvSpPr>
          <p:nvPr/>
        </p:nvSpPr>
        <p:spPr bwMode="auto">
          <a:xfrm>
            <a:off x="755650" y="5719763"/>
            <a:ext cx="7778750" cy="701675"/>
          </a:xfrm>
          <a:prstGeom prst="rect">
            <a:avLst/>
          </a:prstGeom>
          <a:noFill/>
          <a:ln w="28575" algn="ctr">
            <a:noFill/>
            <a:miter lim="800000"/>
            <a:headEnd/>
            <a:tailEnd/>
          </a:ln>
          <a:effectLst/>
        </p:spPr>
        <p:txBody>
          <a:bodyPr wrap="none">
            <a:spAutoFit/>
          </a:bodyPr>
          <a:lstStyle/>
          <a:p>
            <a:pPr marL="271463" indent="-271463">
              <a:buFontTx/>
              <a:buChar char="•"/>
            </a:pPr>
            <a:r>
              <a:rPr lang="en-GB" b="1">
                <a:effectLst/>
              </a:rPr>
              <a:t>Also note that there are deep nulls if either hairpin is rotated by 90</a:t>
            </a:r>
            <a:r>
              <a:rPr lang="en-GB" b="1">
                <a:effectLst/>
                <a:sym typeface="Symbol" pitchFamily="18" charset="2"/>
              </a:rPr>
              <a:t></a:t>
            </a:r>
          </a:p>
          <a:p>
            <a:pPr marL="271463" indent="-271463">
              <a:buFontTx/>
              <a:buChar char="•"/>
            </a:pPr>
            <a:r>
              <a:rPr lang="en-GB" b="1" i="1">
                <a:effectLst/>
                <a:sym typeface="Symbol" pitchFamily="18" charset="2"/>
              </a:rPr>
              <a:t>But how can there be two </a:t>
            </a:r>
            <a:r>
              <a:rPr lang="en-GB" b="1" i="1" u="sng">
                <a:effectLst/>
                <a:sym typeface="Symbol" pitchFamily="18" charset="2"/>
              </a:rPr>
              <a:t>independent</a:t>
            </a:r>
            <a:r>
              <a:rPr lang="en-GB" b="1" i="1">
                <a:effectLst/>
                <a:sym typeface="Symbol" pitchFamily="18" charset="2"/>
              </a:rPr>
              <a:t> patterns  for each hairpin?</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GB" smtClean="0"/>
              <a:t>Itchen Valley ARC 11th June 2010</a:t>
            </a:r>
            <a:endParaRPr lang="en-US"/>
          </a:p>
        </p:txBody>
      </p:sp>
      <p:sp>
        <p:nvSpPr>
          <p:cNvPr id="7" name="Slide Number Placeholder 4"/>
          <p:cNvSpPr>
            <a:spLocks noGrp="1"/>
          </p:cNvSpPr>
          <p:nvPr>
            <p:ph type="sldNum" sz="quarter" idx="11"/>
          </p:nvPr>
        </p:nvSpPr>
        <p:spPr/>
        <p:txBody>
          <a:bodyPr/>
          <a:lstStyle/>
          <a:p>
            <a:fld id="{D038DD98-E40B-4638-969E-19C663EB2133}" type="slidenum">
              <a:rPr lang="en-US"/>
              <a:pPr/>
              <a:t>131</a:t>
            </a:fld>
            <a:endParaRPr lang="en-US"/>
          </a:p>
        </p:txBody>
      </p:sp>
      <p:sp>
        <p:nvSpPr>
          <p:cNvPr id="463877" name="Rectangle 5"/>
          <p:cNvSpPr>
            <a:spLocks noGrp="1" noChangeArrowheads="1"/>
          </p:cNvSpPr>
          <p:nvPr>
            <p:ph type="title"/>
          </p:nvPr>
        </p:nvSpPr>
        <p:spPr>
          <a:xfrm>
            <a:off x="2241550" y="31750"/>
            <a:ext cx="4818063" cy="609600"/>
          </a:xfrm>
        </p:spPr>
        <p:txBody>
          <a:bodyPr/>
          <a:lstStyle/>
          <a:p>
            <a:r>
              <a:rPr lang="en-GB"/>
              <a:t>Coiled Tuned Hairpin</a:t>
            </a:r>
          </a:p>
        </p:txBody>
      </p:sp>
      <p:pic>
        <p:nvPicPr>
          <p:cNvPr id="463876" name="Picture 4" descr="DSC01893"/>
          <p:cNvPicPr>
            <a:picLocks noGrp="1" noChangeAspect="1" noChangeArrowheads="1"/>
          </p:cNvPicPr>
          <p:nvPr>
            <p:ph idx="1"/>
          </p:nvPr>
        </p:nvPicPr>
        <p:blipFill>
          <a:blip r:embed="rId2" cstate="print"/>
          <a:srcRect/>
          <a:stretch>
            <a:fillRect/>
          </a:stretch>
        </p:blipFill>
        <p:spPr>
          <a:xfrm>
            <a:off x="3860800" y="715963"/>
            <a:ext cx="5127625" cy="5695950"/>
          </a:xfrm>
          <a:noFill/>
          <a:ln/>
        </p:spPr>
      </p:pic>
      <p:sp>
        <p:nvSpPr>
          <p:cNvPr id="463879" name="Text Box 7"/>
          <p:cNvSpPr txBox="1">
            <a:spLocks noChangeArrowheads="1"/>
          </p:cNvSpPr>
          <p:nvPr/>
        </p:nvSpPr>
        <p:spPr bwMode="auto">
          <a:xfrm>
            <a:off x="241300" y="2205038"/>
            <a:ext cx="184150" cy="457200"/>
          </a:xfrm>
          <a:prstGeom prst="rect">
            <a:avLst/>
          </a:prstGeom>
          <a:noFill/>
          <a:ln w="28575" algn="ctr">
            <a:noFill/>
            <a:miter lim="800000"/>
            <a:headEnd/>
            <a:tailEnd/>
          </a:ln>
          <a:effectLst/>
        </p:spPr>
        <p:txBody>
          <a:bodyPr wrap="none">
            <a:spAutoFit/>
          </a:bodyPr>
          <a:lstStyle/>
          <a:p>
            <a:pPr algn="ctr"/>
            <a:endParaRPr lang="en-US" sz="2400">
              <a:effectLst/>
            </a:endParaRPr>
          </a:p>
        </p:txBody>
      </p:sp>
      <p:sp>
        <p:nvSpPr>
          <p:cNvPr id="463880" name="Text Box 8"/>
          <p:cNvSpPr txBox="1">
            <a:spLocks noChangeArrowheads="1"/>
          </p:cNvSpPr>
          <p:nvPr/>
        </p:nvSpPr>
        <p:spPr bwMode="auto">
          <a:xfrm>
            <a:off x="114300" y="2060575"/>
            <a:ext cx="3621088" cy="3925888"/>
          </a:xfrm>
          <a:prstGeom prst="rect">
            <a:avLst/>
          </a:prstGeom>
          <a:noFill/>
          <a:ln w="28575" algn="ctr">
            <a:noFill/>
            <a:miter lim="800000"/>
            <a:headEnd/>
            <a:tailEnd/>
          </a:ln>
          <a:effectLst/>
        </p:spPr>
        <p:txBody>
          <a:bodyPr>
            <a:spAutoFit/>
          </a:bodyPr>
          <a:lstStyle/>
          <a:p>
            <a:pPr marL="457200" indent="-457200">
              <a:spcBef>
                <a:spcPct val="50000"/>
              </a:spcBef>
              <a:buFontTx/>
              <a:buChar char="•"/>
            </a:pPr>
            <a:r>
              <a:rPr lang="en-GB" sz="2400" b="1">
                <a:effectLst/>
              </a:rPr>
              <a:t>80cm diameter coiled</a:t>
            </a:r>
          </a:p>
          <a:p>
            <a:pPr marL="457200" indent="-457200">
              <a:spcBef>
                <a:spcPct val="50000"/>
              </a:spcBef>
              <a:buFontTx/>
              <a:buChar char="•"/>
            </a:pPr>
            <a:r>
              <a:rPr lang="en-GB" sz="2400" b="1">
                <a:effectLst/>
              </a:rPr>
              <a:t>&gt;200watts 2 to 10MHz</a:t>
            </a:r>
          </a:p>
          <a:p>
            <a:pPr marL="914400" lvl="1" indent="-457200">
              <a:buFontTx/>
              <a:buChar char="•"/>
            </a:pPr>
            <a:r>
              <a:rPr lang="en-GB" sz="2400" b="1">
                <a:effectLst/>
              </a:rPr>
              <a:t>Can be double tuned to go to 30MHz</a:t>
            </a:r>
          </a:p>
          <a:p>
            <a:pPr marL="457200" indent="-457200">
              <a:spcBef>
                <a:spcPct val="50000"/>
              </a:spcBef>
              <a:buFontTx/>
              <a:buChar char="•"/>
            </a:pPr>
            <a:r>
              <a:rPr lang="en-GB" sz="2400" b="1">
                <a:effectLst/>
              </a:rPr>
              <a:t>What is the pattern?  – under investigation –heuristically!</a:t>
            </a:r>
          </a:p>
          <a:p>
            <a:pPr marL="457200" indent="-457200">
              <a:spcBef>
                <a:spcPct val="50000"/>
              </a:spcBef>
              <a:buFontTx/>
              <a:buChar char="•"/>
            </a:pPr>
            <a:endParaRPr lang="en-GB" sz="2400" b="1">
              <a:effectLst/>
            </a:endParaRPr>
          </a:p>
          <a:p>
            <a:pPr marL="457200" indent="-457200" algn="ctr"/>
            <a:endParaRPr lang="en-GB" sz="2400">
              <a:effectLst/>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GB" smtClean="0"/>
              <a:t>Itchen Valley ARC 11th June 2010</a:t>
            </a:r>
            <a:endParaRPr lang="en-US"/>
          </a:p>
        </p:txBody>
      </p:sp>
      <p:sp>
        <p:nvSpPr>
          <p:cNvPr id="7" name="Slide Number Placeholder 4"/>
          <p:cNvSpPr>
            <a:spLocks noGrp="1"/>
          </p:cNvSpPr>
          <p:nvPr>
            <p:ph type="sldNum" sz="quarter" idx="11"/>
          </p:nvPr>
        </p:nvSpPr>
        <p:spPr/>
        <p:txBody>
          <a:bodyPr/>
          <a:lstStyle/>
          <a:p>
            <a:fld id="{AAC2B921-BE15-4BC0-B50A-FC1ECEF48DEE}" type="slidenum">
              <a:rPr lang="en-US"/>
              <a:pPr/>
              <a:t>132</a:t>
            </a:fld>
            <a:endParaRPr lang="en-US"/>
          </a:p>
        </p:txBody>
      </p:sp>
      <p:sp>
        <p:nvSpPr>
          <p:cNvPr id="479234" name="Rectangle 2"/>
          <p:cNvSpPr>
            <a:spLocks noGrp="1" noChangeArrowheads="1"/>
          </p:cNvSpPr>
          <p:nvPr>
            <p:ph type="title"/>
          </p:nvPr>
        </p:nvSpPr>
        <p:spPr>
          <a:xfrm>
            <a:off x="2241550" y="31750"/>
            <a:ext cx="4818063" cy="609600"/>
          </a:xfrm>
        </p:spPr>
        <p:txBody>
          <a:bodyPr/>
          <a:lstStyle/>
          <a:p>
            <a:r>
              <a:rPr lang="en-GB"/>
              <a:t>Coiled Double-Tuned Hairpin</a:t>
            </a:r>
          </a:p>
        </p:txBody>
      </p:sp>
      <p:sp>
        <p:nvSpPr>
          <p:cNvPr id="479236" name="Text Box 4"/>
          <p:cNvSpPr txBox="1">
            <a:spLocks noChangeArrowheads="1"/>
          </p:cNvSpPr>
          <p:nvPr/>
        </p:nvSpPr>
        <p:spPr bwMode="auto">
          <a:xfrm>
            <a:off x="241300" y="2205038"/>
            <a:ext cx="184150" cy="457200"/>
          </a:xfrm>
          <a:prstGeom prst="rect">
            <a:avLst/>
          </a:prstGeom>
          <a:noFill/>
          <a:ln w="28575" algn="ctr">
            <a:noFill/>
            <a:miter lim="800000"/>
            <a:headEnd/>
            <a:tailEnd/>
          </a:ln>
          <a:effectLst/>
        </p:spPr>
        <p:txBody>
          <a:bodyPr wrap="none">
            <a:spAutoFit/>
          </a:bodyPr>
          <a:lstStyle/>
          <a:p>
            <a:pPr algn="ctr"/>
            <a:endParaRPr lang="en-US" sz="2400">
              <a:effectLst/>
            </a:endParaRPr>
          </a:p>
        </p:txBody>
      </p:sp>
      <p:sp>
        <p:nvSpPr>
          <p:cNvPr id="479237" name="Text Box 5"/>
          <p:cNvSpPr txBox="1">
            <a:spLocks noChangeArrowheads="1"/>
          </p:cNvSpPr>
          <p:nvPr/>
        </p:nvSpPr>
        <p:spPr bwMode="auto">
          <a:xfrm>
            <a:off x="114300" y="1503363"/>
            <a:ext cx="3621088" cy="4291012"/>
          </a:xfrm>
          <a:prstGeom prst="rect">
            <a:avLst/>
          </a:prstGeom>
          <a:noFill/>
          <a:ln w="28575" algn="ctr">
            <a:noFill/>
            <a:miter lim="800000"/>
            <a:headEnd/>
            <a:tailEnd/>
          </a:ln>
          <a:effectLst/>
        </p:spPr>
        <p:txBody>
          <a:bodyPr>
            <a:spAutoFit/>
          </a:bodyPr>
          <a:lstStyle/>
          <a:p>
            <a:pPr marL="457200" indent="-457200">
              <a:spcBef>
                <a:spcPct val="50000"/>
              </a:spcBef>
              <a:buFontTx/>
              <a:buChar char="•"/>
            </a:pPr>
            <a:r>
              <a:rPr lang="en-GB" sz="2400" b="1">
                <a:effectLst/>
              </a:rPr>
              <a:t>80cm diameter when coiled</a:t>
            </a:r>
          </a:p>
          <a:p>
            <a:pPr marL="457200" indent="-457200">
              <a:spcBef>
                <a:spcPct val="50000"/>
              </a:spcBef>
              <a:buFontTx/>
              <a:buChar char="•"/>
            </a:pPr>
            <a:r>
              <a:rPr lang="en-GB" sz="2400" b="1">
                <a:effectLst/>
              </a:rPr>
              <a:t>&gt;200watts 1.8 to 30MHz double tuned </a:t>
            </a:r>
          </a:p>
          <a:p>
            <a:pPr marL="457200" indent="-457200">
              <a:spcBef>
                <a:spcPct val="50000"/>
              </a:spcBef>
              <a:buFontTx/>
              <a:buChar char="•"/>
            </a:pPr>
            <a:r>
              <a:rPr lang="en-GB" sz="2400" b="1">
                <a:effectLst/>
              </a:rPr>
              <a:t>May need switched twisted gamma matches</a:t>
            </a:r>
          </a:p>
          <a:p>
            <a:pPr marL="457200" indent="-457200">
              <a:spcBef>
                <a:spcPct val="50000"/>
              </a:spcBef>
              <a:buFontTx/>
              <a:buChar char="•"/>
            </a:pPr>
            <a:r>
              <a:rPr lang="en-GB" sz="2400" b="1">
                <a:effectLst/>
              </a:rPr>
              <a:t>What is the pattern?  – under investigation –heuristically!  </a:t>
            </a:r>
            <a:endParaRPr lang="en-GB" sz="2400">
              <a:effectLst/>
            </a:endParaRPr>
          </a:p>
        </p:txBody>
      </p:sp>
      <p:pic>
        <p:nvPicPr>
          <p:cNvPr id="479239" name="Picture 7" descr="P1000023"/>
          <p:cNvPicPr>
            <a:picLocks noGrp="1" noChangeAspect="1" noChangeArrowheads="1"/>
          </p:cNvPicPr>
          <p:nvPr>
            <p:ph idx="1"/>
          </p:nvPr>
        </p:nvPicPr>
        <p:blipFill>
          <a:blip r:embed="rId2" cstate="print"/>
          <a:srcRect/>
          <a:stretch>
            <a:fillRect/>
          </a:stretch>
        </p:blipFill>
        <p:spPr>
          <a:xfrm>
            <a:off x="4043363" y="717550"/>
            <a:ext cx="4926012" cy="5334000"/>
          </a:xfr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r>
              <a:rPr lang="en-GB" smtClean="0"/>
              <a:t>Itchen Valley ARC 11th June 2010</a:t>
            </a:r>
            <a:endParaRPr lang="en-US"/>
          </a:p>
        </p:txBody>
      </p:sp>
      <p:sp>
        <p:nvSpPr>
          <p:cNvPr id="9" name="Slide Number Placeholder 6"/>
          <p:cNvSpPr>
            <a:spLocks noGrp="1"/>
          </p:cNvSpPr>
          <p:nvPr>
            <p:ph type="sldNum" sz="quarter" idx="11"/>
          </p:nvPr>
        </p:nvSpPr>
        <p:spPr/>
        <p:txBody>
          <a:bodyPr/>
          <a:lstStyle/>
          <a:p>
            <a:fld id="{2C215A0A-326F-4401-A10D-DE20F550E61C}" type="slidenum">
              <a:rPr lang="en-US"/>
              <a:pPr/>
              <a:t>133</a:t>
            </a:fld>
            <a:endParaRPr lang="en-US"/>
          </a:p>
        </p:txBody>
      </p:sp>
      <p:sp>
        <p:nvSpPr>
          <p:cNvPr id="551938" name="Rectangle 2"/>
          <p:cNvSpPr>
            <a:spLocks noGrp="1" noChangeArrowheads="1"/>
          </p:cNvSpPr>
          <p:nvPr>
            <p:ph type="title"/>
          </p:nvPr>
        </p:nvSpPr>
        <p:spPr>
          <a:xfrm>
            <a:off x="44450" y="88900"/>
            <a:ext cx="4279900" cy="750888"/>
          </a:xfrm>
        </p:spPr>
        <p:txBody>
          <a:bodyPr/>
          <a:lstStyle/>
          <a:p>
            <a:r>
              <a:rPr lang="en-GB" sz="2400"/>
              <a:t>Heuristically Derived Antenna Pattern of Coiled Hairpin</a:t>
            </a:r>
          </a:p>
        </p:txBody>
      </p:sp>
      <p:pic>
        <p:nvPicPr>
          <p:cNvPr id="551939" name="Picture 3" descr=" È"/>
          <p:cNvPicPr>
            <a:picLocks noGrp="1" noChangeAspect="1" noChangeArrowheads="1"/>
          </p:cNvPicPr>
          <p:nvPr>
            <p:ph sz="half" idx="1"/>
          </p:nvPr>
        </p:nvPicPr>
        <p:blipFill>
          <a:blip r:embed="rId2" cstate="print"/>
          <a:srcRect/>
          <a:stretch>
            <a:fillRect/>
          </a:stretch>
        </p:blipFill>
        <p:spPr>
          <a:xfrm>
            <a:off x="0" y="947738"/>
            <a:ext cx="4016375" cy="2632075"/>
          </a:xfrm>
          <a:noFill/>
          <a:ln/>
        </p:spPr>
      </p:pic>
      <p:pic>
        <p:nvPicPr>
          <p:cNvPr id="551940" name="Picture 4"/>
          <p:cNvPicPr>
            <a:picLocks noGrp="1" noChangeAspect="1" noChangeArrowheads="1"/>
          </p:cNvPicPr>
          <p:nvPr>
            <p:ph sz="quarter" idx="3"/>
          </p:nvPr>
        </p:nvPicPr>
        <p:blipFill>
          <a:blip r:embed="rId3" cstate="print"/>
          <a:srcRect r="19698"/>
          <a:stretch>
            <a:fillRect/>
          </a:stretch>
        </p:blipFill>
        <p:spPr>
          <a:xfrm>
            <a:off x="5310188" y="2832100"/>
            <a:ext cx="3833812" cy="4025900"/>
          </a:xfrm>
          <a:ln/>
        </p:spPr>
      </p:pic>
      <p:pic>
        <p:nvPicPr>
          <p:cNvPr id="551941" name="Picture 5"/>
          <p:cNvPicPr>
            <a:picLocks noChangeAspect="1" noChangeArrowheads="1"/>
          </p:cNvPicPr>
          <p:nvPr/>
        </p:nvPicPr>
        <p:blipFill>
          <a:blip r:embed="rId4" cstate="print"/>
          <a:srcRect/>
          <a:stretch>
            <a:fillRect/>
          </a:stretch>
        </p:blipFill>
        <p:spPr bwMode="auto">
          <a:xfrm rot="-5400000">
            <a:off x="738981" y="2982119"/>
            <a:ext cx="2555875" cy="4033838"/>
          </a:xfrm>
          <a:prstGeom prst="rect">
            <a:avLst/>
          </a:prstGeom>
          <a:noFill/>
        </p:spPr>
      </p:pic>
      <p:sp>
        <p:nvSpPr>
          <p:cNvPr id="551942" name="Rectangle 6"/>
          <p:cNvSpPr>
            <a:spLocks noChangeArrowheads="1"/>
          </p:cNvSpPr>
          <p:nvPr/>
        </p:nvSpPr>
        <p:spPr bwMode="auto">
          <a:xfrm>
            <a:off x="1314450" y="-1130300"/>
            <a:ext cx="184150" cy="822325"/>
          </a:xfrm>
          <a:prstGeom prst="rect">
            <a:avLst/>
          </a:prstGeom>
          <a:noFill/>
          <a:ln w="28575" algn="ctr">
            <a:noFill/>
            <a:miter lim="800000"/>
            <a:headEnd/>
            <a:tailEnd/>
          </a:ln>
          <a:effectLst/>
        </p:spPr>
        <p:txBody>
          <a:bodyPr wrap="none" anchor="ctr">
            <a:spAutoFit/>
          </a:bodyPr>
          <a:lstStyle/>
          <a:p>
            <a:r>
              <a:rPr lang="en-GB" sz="2400">
                <a:effectLst/>
              </a:rPr>
              <a:t/>
            </a:r>
            <a:br>
              <a:rPr lang="en-GB" sz="2400">
                <a:effectLst/>
              </a:rPr>
            </a:br>
            <a:endParaRPr lang="en-GB" sz="2400">
              <a:effectLst/>
            </a:endParaRPr>
          </a:p>
        </p:txBody>
      </p:sp>
      <p:pic>
        <p:nvPicPr>
          <p:cNvPr id="551943" name="Picture 7"/>
          <p:cNvPicPr>
            <a:picLocks noGrp="1" noChangeAspect="1" noChangeArrowheads="1"/>
          </p:cNvPicPr>
          <p:nvPr>
            <p:ph sz="quarter" idx="2"/>
          </p:nvPr>
        </p:nvPicPr>
        <p:blipFill>
          <a:blip r:embed="rId5" cstate="print"/>
          <a:srcRect/>
          <a:stretch>
            <a:fillRect/>
          </a:stretch>
        </p:blipFill>
        <p:spPr>
          <a:xfrm>
            <a:off x="4483100" y="0"/>
            <a:ext cx="3341688" cy="3389313"/>
          </a:xfrm>
          <a:noFill/>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GB" smtClean="0"/>
              <a:t>Itchen Valley ARC 11th June 2010</a:t>
            </a:r>
            <a:endParaRPr lang="en-US"/>
          </a:p>
        </p:txBody>
      </p:sp>
      <p:sp>
        <p:nvSpPr>
          <p:cNvPr id="8" name="Slide Number Placeholder 5"/>
          <p:cNvSpPr>
            <a:spLocks noGrp="1"/>
          </p:cNvSpPr>
          <p:nvPr>
            <p:ph type="sldNum" sz="quarter" idx="11"/>
          </p:nvPr>
        </p:nvSpPr>
        <p:spPr/>
        <p:txBody>
          <a:bodyPr/>
          <a:lstStyle/>
          <a:p>
            <a:fld id="{17E02A84-E845-4CBF-AA85-32B70AAC0EAA}" type="slidenum">
              <a:rPr lang="en-US"/>
              <a:pPr/>
              <a:t>134</a:t>
            </a:fld>
            <a:endParaRPr lang="en-US"/>
          </a:p>
        </p:txBody>
      </p:sp>
      <p:sp>
        <p:nvSpPr>
          <p:cNvPr id="493570" name="Rectangle 2"/>
          <p:cNvSpPr>
            <a:spLocks noGrp="1" noChangeArrowheads="1"/>
          </p:cNvSpPr>
          <p:nvPr>
            <p:ph type="title"/>
          </p:nvPr>
        </p:nvSpPr>
        <p:spPr>
          <a:xfrm>
            <a:off x="407988" y="0"/>
            <a:ext cx="8423275" cy="1289050"/>
          </a:xfrm>
        </p:spPr>
        <p:txBody>
          <a:bodyPr/>
          <a:lstStyle/>
          <a:p>
            <a:r>
              <a:rPr lang="en-GB" sz="2400"/>
              <a:t>Figure 1: Pair of Candidate ‘Tuned Coiled Hairpins’ in front of UR Labs at one end of UR Open Range for Small Antenna Measurement. (Antennas 5m apart)</a:t>
            </a:r>
          </a:p>
        </p:txBody>
      </p:sp>
      <p:sp>
        <p:nvSpPr>
          <p:cNvPr id="493571" name="Text Box 3"/>
          <p:cNvSpPr txBox="1">
            <a:spLocks noChangeArrowheads="1"/>
          </p:cNvSpPr>
          <p:nvPr/>
        </p:nvSpPr>
        <p:spPr bwMode="auto">
          <a:xfrm>
            <a:off x="241300" y="2205038"/>
            <a:ext cx="184150" cy="457200"/>
          </a:xfrm>
          <a:prstGeom prst="rect">
            <a:avLst/>
          </a:prstGeom>
          <a:noFill/>
          <a:ln w="28575" algn="ctr">
            <a:noFill/>
            <a:miter lim="800000"/>
            <a:headEnd/>
            <a:tailEnd/>
          </a:ln>
          <a:effectLst/>
        </p:spPr>
        <p:txBody>
          <a:bodyPr wrap="none">
            <a:spAutoFit/>
          </a:bodyPr>
          <a:lstStyle/>
          <a:p>
            <a:pPr algn="ctr"/>
            <a:endParaRPr lang="en-US" sz="2400">
              <a:effectLst/>
            </a:endParaRPr>
          </a:p>
        </p:txBody>
      </p:sp>
      <p:sp>
        <p:nvSpPr>
          <p:cNvPr id="493572" name="Text Box 4"/>
          <p:cNvSpPr txBox="1">
            <a:spLocks noChangeArrowheads="1"/>
          </p:cNvSpPr>
          <p:nvPr/>
        </p:nvSpPr>
        <p:spPr bwMode="auto">
          <a:xfrm>
            <a:off x="114300" y="1503363"/>
            <a:ext cx="3621088" cy="457200"/>
          </a:xfrm>
          <a:prstGeom prst="rect">
            <a:avLst/>
          </a:prstGeom>
          <a:noFill/>
          <a:ln w="28575" algn="ctr">
            <a:noFill/>
            <a:miter lim="800000"/>
            <a:headEnd/>
            <a:tailEnd/>
          </a:ln>
          <a:effectLst/>
        </p:spPr>
        <p:txBody>
          <a:bodyPr>
            <a:spAutoFit/>
          </a:bodyPr>
          <a:lstStyle/>
          <a:p>
            <a:pPr marL="457200" indent="-457200">
              <a:spcBef>
                <a:spcPct val="50000"/>
              </a:spcBef>
              <a:buFontTx/>
              <a:buChar char="•"/>
            </a:pPr>
            <a:endParaRPr lang="en-US" sz="2400">
              <a:effectLst/>
            </a:endParaRPr>
          </a:p>
        </p:txBody>
      </p:sp>
      <p:pic>
        <p:nvPicPr>
          <p:cNvPr id="493589" name="Picture 21"/>
          <p:cNvPicPr>
            <a:picLocks noGrp="1" noChangeAspect="1" noChangeArrowheads="1"/>
          </p:cNvPicPr>
          <p:nvPr>
            <p:ph sz="half" idx="2"/>
          </p:nvPr>
        </p:nvPicPr>
        <p:blipFill>
          <a:blip r:embed="rId2" cstate="print"/>
          <a:srcRect/>
          <a:stretch>
            <a:fillRect/>
          </a:stretch>
        </p:blipFill>
        <p:spPr>
          <a:xfrm>
            <a:off x="5775325" y="1820863"/>
            <a:ext cx="3021013" cy="4032250"/>
          </a:xfrm>
          <a:noFill/>
          <a:ln/>
        </p:spPr>
      </p:pic>
      <p:pic>
        <p:nvPicPr>
          <p:cNvPr id="493594" name="Picture 26" descr="P1000090"/>
          <p:cNvPicPr>
            <a:picLocks noGrp="1" noChangeAspect="1" noChangeArrowheads="1"/>
          </p:cNvPicPr>
          <p:nvPr>
            <p:ph sz="half" idx="1"/>
          </p:nvPr>
        </p:nvPicPr>
        <p:blipFill>
          <a:blip r:embed="rId3" cstate="print"/>
          <a:srcRect/>
          <a:stretch>
            <a:fillRect/>
          </a:stretch>
        </p:blipFill>
        <p:spPr>
          <a:xfrm>
            <a:off x="254000" y="1814513"/>
            <a:ext cx="5359400" cy="4010025"/>
          </a:xfrm>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793BE3D1-EE11-466D-82E7-B88FDE622186}" type="slidenum">
              <a:rPr lang="en-US"/>
              <a:pPr/>
              <a:t>135</a:t>
            </a:fld>
            <a:endParaRPr lang="en-US"/>
          </a:p>
        </p:txBody>
      </p:sp>
      <p:sp>
        <p:nvSpPr>
          <p:cNvPr id="496642" name="Rectangle 2"/>
          <p:cNvSpPr>
            <a:spLocks noGrp="1" noChangeArrowheads="1"/>
          </p:cNvSpPr>
          <p:nvPr>
            <p:ph type="title"/>
          </p:nvPr>
        </p:nvSpPr>
        <p:spPr/>
        <p:txBody>
          <a:bodyPr/>
          <a:lstStyle/>
          <a:p>
            <a:r>
              <a:rPr lang="en-GB" sz="2400"/>
              <a:t>Figure 3: Original Open Range Arrangement of Equipment.</a:t>
            </a:r>
          </a:p>
        </p:txBody>
      </p:sp>
      <p:sp>
        <p:nvSpPr>
          <p:cNvPr id="496650" name="Rectangle 10"/>
          <p:cNvSpPr>
            <a:spLocks noChangeArrowheads="1"/>
          </p:cNvSpPr>
          <p:nvPr/>
        </p:nvSpPr>
        <p:spPr bwMode="auto">
          <a:xfrm>
            <a:off x="0" y="179070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496649" name="Picture 9"/>
          <p:cNvPicPr>
            <a:picLocks noChangeAspect="1" noChangeArrowheads="1"/>
          </p:cNvPicPr>
          <p:nvPr/>
        </p:nvPicPr>
        <p:blipFill>
          <a:blip r:embed="rId2" cstate="print"/>
          <a:srcRect/>
          <a:stretch>
            <a:fillRect/>
          </a:stretch>
        </p:blipFill>
        <p:spPr bwMode="auto">
          <a:xfrm>
            <a:off x="533400" y="1554163"/>
            <a:ext cx="8610600" cy="4621212"/>
          </a:xfrm>
          <a:prstGeom prst="rect">
            <a:avLst/>
          </a:prstGeom>
          <a:noFill/>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AAE0E9B3-2BA5-4F04-BBAF-101BFE1B0B29}" type="slidenum">
              <a:rPr lang="en-US"/>
              <a:pPr/>
              <a:t>136</a:t>
            </a:fld>
            <a:endParaRPr lang="en-US"/>
          </a:p>
        </p:txBody>
      </p:sp>
      <p:sp>
        <p:nvSpPr>
          <p:cNvPr id="498690" name="Rectangle 2"/>
          <p:cNvSpPr>
            <a:spLocks noGrp="1" noChangeArrowheads="1"/>
          </p:cNvSpPr>
          <p:nvPr>
            <p:ph type="title"/>
          </p:nvPr>
        </p:nvSpPr>
        <p:spPr>
          <a:xfrm>
            <a:off x="201613" y="0"/>
            <a:ext cx="8769350" cy="1276350"/>
          </a:xfrm>
        </p:spPr>
        <p:txBody>
          <a:bodyPr/>
          <a:lstStyle/>
          <a:p>
            <a:r>
              <a:rPr lang="en-GB" sz="2000"/>
              <a:t>Figure 2: Underhill Research Open Range for Small Antenna Measurement. (Illustrating Rotatable 6.1m End-fed Horizontal Wire (inside plastic pipe) at 16m Distance with UR 35cm Receiving Loop in Foreground.)</a:t>
            </a:r>
          </a:p>
        </p:txBody>
      </p:sp>
      <p:sp>
        <p:nvSpPr>
          <p:cNvPr id="498696" name="Rectangle 8"/>
          <p:cNvSpPr>
            <a:spLocks noChangeArrowheads="1"/>
          </p:cNvSpPr>
          <p:nvPr/>
        </p:nvSpPr>
        <p:spPr bwMode="auto">
          <a:xfrm>
            <a:off x="0" y="1743075"/>
            <a:ext cx="9144000" cy="0"/>
          </a:xfrm>
          <a:prstGeom prst="rect">
            <a:avLst/>
          </a:prstGeom>
          <a:noFill/>
          <a:ln w="28575" algn="ctr">
            <a:noFill/>
            <a:miter lim="800000"/>
            <a:headEnd/>
            <a:tailEnd/>
          </a:ln>
          <a:effectLst/>
        </p:spPr>
        <p:txBody>
          <a:bodyPr wrap="none" anchor="ctr">
            <a:spAutoFit/>
          </a:bodyPr>
          <a:lstStyle/>
          <a:p>
            <a:endParaRPr lang="en-GB"/>
          </a:p>
        </p:txBody>
      </p:sp>
      <p:pic>
        <p:nvPicPr>
          <p:cNvPr id="498695" name="Picture 7" descr="DSC01761"/>
          <p:cNvPicPr>
            <a:picLocks noChangeAspect="1" noChangeArrowheads="1"/>
          </p:cNvPicPr>
          <p:nvPr/>
        </p:nvPicPr>
        <p:blipFill>
          <a:blip r:embed="rId2" cstate="print"/>
          <a:srcRect/>
          <a:stretch>
            <a:fillRect/>
          </a:stretch>
        </p:blipFill>
        <p:spPr bwMode="auto">
          <a:xfrm>
            <a:off x="1090613" y="1119188"/>
            <a:ext cx="7104062" cy="5329237"/>
          </a:xfrm>
          <a:prstGeom prst="rect">
            <a:avLst/>
          </a:prstGeom>
          <a:noFill/>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GB" smtClean="0"/>
              <a:t>Itchen Valley ARC 11th June 2010</a:t>
            </a:r>
            <a:endParaRPr lang="en-US"/>
          </a:p>
        </p:txBody>
      </p:sp>
      <p:sp>
        <p:nvSpPr>
          <p:cNvPr id="7" name="Slide Number Placeholder 4"/>
          <p:cNvSpPr>
            <a:spLocks noGrp="1"/>
          </p:cNvSpPr>
          <p:nvPr>
            <p:ph type="sldNum" sz="quarter" idx="11"/>
          </p:nvPr>
        </p:nvSpPr>
        <p:spPr/>
        <p:txBody>
          <a:bodyPr/>
          <a:lstStyle/>
          <a:p>
            <a:fld id="{6E1B1A79-6D00-403E-BAED-C819A71954E1}" type="slidenum">
              <a:rPr lang="en-US"/>
              <a:pPr/>
              <a:t>137</a:t>
            </a:fld>
            <a:endParaRPr lang="en-US"/>
          </a:p>
        </p:txBody>
      </p:sp>
      <p:sp>
        <p:nvSpPr>
          <p:cNvPr id="457730" name="Rectangle 2"/>
          <p:cNvSpPr>
            <a:spLocks noGrp="1" noChangeArrowheads="1"/>
          </p:cNvSpPr>
          <p:nvPr>
            <p:ph type="title"/>
          </p:nvPr>
        </p:nvSpPr>
        <p:spPr>
          <a:xfrm>
            <a:off x="125413" y="131763"/>
            <a:ext cx="3995737" cy="1312862"/>
          </a:xfrm>
        </p:spPr>
        <p:txBody>
          <a:bodyPr/>
          <a:lstStyle/>
          <a:p>
            <a:r>
              <a:rPr lang="en-GB" sz="2400"/>
              <a:t>Doubly Resonant 35 cm Receiving Loop 1.5 to 150 MHz.  </a:t>
            </a:r>
            <a:br>
              <a:rPr lang="en-GB" sz="2400"/>
            </a:br>
            <a:endParaRPr lang="en-GB" sz="2400"/>
          </a:p>
        </p:txBody>
      </p:sp>
      <p:pic>
        <p:nvPicPr>
          <p:cNvPr id="457731" name="Picture 3" descr="DSC01637"/>
          <p:cNvPicPr>
            <a:picLocks noGrp="1" noChangeAspect="1" noChangeArrowheads="1"/>
          </p:cNvPicPr>
          <p:nvPr>
            <p:ph idx="1"/>
          </p:nvPr>
        </p:nvPicPr>
        <p:blipFill>
          <a:blip r:embed="rId2" cstate="print">
            <a:lum bright="30000" contrast="24000"/>
          </a:blip>
          <a:srcRect/>
          <a:stretch>
            <a:fillRect/>
          </a:stretch>
        </p:blipFill>
        <p:spPr>
          <a:xfrm>
            <a:off x="4298950" y="190500"/>
            <a:ext cx="4610100" cy="6146800"/>
          </a:xfrm>
          <a:noFill/>
          <a:ln/>
        </p:spPr>
      </p:pic>
      <p:pic>
        <p:nvPicPr>
          <p:cNvPr id="457732" name="Picture 4" descr="DSC01640"/>
          <p:cNvPicPr>
            <a:picLocks noChangeAspect="1" noChangeArrowheads="1"/>
          </p:cNvPicPr>
          <p:nvPr/>
        </p:nvPicPr>
        <p:blipFill>
          <a:blip r:embed="rId3" cstate="print">
            <a:lum bright="18000"/>
          </a:blip>
          <a:srcRect/>
          <a:stretch>
            <a:fillRect/>
          </a:stretch>
        </p:blipFill>
        <p:spPr bwMode="auto">
          <a:xfrm>
            <a:off x="292100" y="3051175"/>
            <a:ext cx="3810000" cy="3232150"/>
          </a:xfrm>
          <a:prstGeom prst="rect">
            <a:avLst/>
          </a:prstGeom>
          <a:noFill/>
        </p:spPr>
      </p:pic>
      <p:sp>
        <p:nvSpPr>
          <p:cNvPr id="457735" name="Text Box 7"/>
          <p:cNvSpPr txBox="1">
            <a:spLocks noChangeArrowheads="1"/>
          </p:cNvSpPr>
          <p:nvPr/>
        </p:nvSpPr>
        <p:spPr bwMode="auto">
          <a:xfrm>
            <a:off x="127000" y="1431925"/>
            <a:ext cx="3948113" cy="1311275"/>
          </a:xfrm>
          <a:prstGeom prst="rect">
            <a:avLst/>
          </a:prstGeom>
          <a:noFill/>
          <a:ln w="28575" algn="ctr">
            <a:noFill/>
            <a:miter lim="800000"/>
            <a:headEnd/>
            <a:tailEnd/>
          </a:ln>
          <a:effectLst/>
        </p:spPr>
        <p:txBody>
          <a:bodyPr>
            <a:spAutoFit/>
          </a:bodyPr>
          <a:lstStyle/>
          <a:p>
            <a:pPr>
              <a:buFontTx/>
              <a:buChar char="•"/>
            </a:pPr>
            <a:r>
              <a:rPr lang="en-GB" b="1">
                <a:solidFill>
                  <a:schemeClr val="tx2"/>
                </a:solidFill>
                <a:effectLst/>
              </a:rPr>
              <a:t>Example of long twisted gamma match coupling to two loops </a:t>
            </a:r>
          </a:p>
          <a:p>
            <a:pPr>
              <a:buFontTx/>
              <a:buChar char="•"/>
            </a:pPr>
            <a:r>
              <a:rPr lang="en-GB" b="1">
                <a:solidFill>
                  <a:schemeClr val="tx2"/>
                </a:solidFill>
                <a:effectLst/>
              </a:rPr>
              <a:t>Added switched capacity to tune down to 1.5MHz</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19528"/>
            <a:ext cx="4197245" cy="2038662"/>
          </a:xfrm>
        </p:spPr>
        <p:txBody>
          <a:bodyPr/>
          <a:lstStyle/>
          <a:p>
            <a:r>
              <a:rPr lang="en-GB" dirty="0" smtClean="0"/>
              <a:t>Experimental Antennas (Explained by Goubau ?)</a:t>
            </a:r>
            <a:endParaRPr lang="en-GB"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138</a:t>
            </a:fld>
            <a:endParaRPr lang="en-US"/>
          </a:p>
        </p:txBody>
      </p:sp>
      <p:pic>
        <p:nvPicPr>
          <p:cNvPr id="538626" name="Picture 2" descr="F:\DCIM\101_PANA\P1010720.JPG"/>
          <p:cNvPicPr>
            <a:picLocks noGrp="1" noChangeAspect="1" noChangeArrowheads="1"/>
          </p:cNvPicPr>
          <p:nvPr>
            <p:ph idx="1"/>
          </p:nvPr>
        </p:nvPicPr>
        <p:blipFill>
          <a:blip r:embed="rId2" cstate="print"/>
          <a:srcRect/>
          <a:stretch>
            <a:fillRect/>
          </a:stretch>
        </p:blipFill>
        <p:spPr bwMode="auto">
          <a:xfrm>
            <a:off x="4265636" y="194870"/>
            <a:ext cx="4653509" cy="6204679"/>
          </a:xfrm>
          <a:prstGeom prst="rect">
            <a:avLst/>
          </a:prstGeom>
          <a:noFill/>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GB" smtClean="0"/>
              <a:t>Itchen Valley ARC 11th June 2010</a:t>
            </a:r>
            <a:endParaRPr lang="en-US"/>
          </a:p>
        </p:txBody>
      </p:sp>
      <p:sp>
        <p:nvSpPr>
          <p:cNvPr id="7" name="Slide Number Placeholder 5"/>
          <p:cNvSpPr>
            <a:spLocks noGrp="1"/>
          </p:cNvSpPr>
          <p:nvPr>
            <p:ph type="sldNum" sz="quarter" idx="11"/>
          </p:nvPr>
        </p:nvSpPr>
        <p:spPr/>
        <p:txBody>
          <a:bodyPr/>
          <a:lstStyle/>
          <a:p>
            <a:fld id="{2D04D92C-4C7D-44A2-918C-F93B10ABB41A}" type="slidenum">
              <a:rPr lang="en-US"/>
              <a:pPr/>
              <a:t>139</a:t>
            </a:fld>
            <a:endParaRPr lang="en-US"/>
          </a:p>
        </p:txBody>
      </p:sp>
      <p:sp>
        <p:nvSpPr>
          <p:cNvPr id="465925" name="Rectangle 5"/>
          <p:cNvSpPr>
            <a:spLocks noGrp="1" noChangeArrowheads="1"/>
          </p:cNvSpPr>
          <p:nvPr>
            <p:ph type="title"/>
          </p:nvPr>
        </p:nvSpPr>
        <p:spPr>
          <a:xfrm>
            <a:off x="685800" y="76200"/>
            <a:ext cx="7772400" cy="609600"/>
          </a:xfrm>
        </p:spPr>
        <p:txBody>
          <a:bodyPr/>
          <a:lstStyle/>
          <a:p>
            <a:r>
              <a:rPr lang="en-GB" sz="2400"/>
              <a:t>Wide-band Un-tuned Receiving Loops (Field Sensors)</a:t>
            </a:r>
          </a:p>
        </p:txBody>
      </p:sp>
      <p:pic>
        <p:nvPicPr>
          <p:cNvPr id="465924" name="Picture 4" descr="DSC01797"/>
          <p:cNvPicPr>
            <a:picLocks noGrp="1" noChangeAspect="1" noChangeArrowheads="1"/>
          </p:cNvPicPr>
          <p:nvPr>
            <p:ph sz="half" idx="1"/>
          </p:nvPr>
        </p:nvPicPr>
        <p:blipFill>
          <a:blip r:embed="rId2" cstate="print"/>
          <a:srcRect/>
          <a:stretch>
            <a:fillRect/>
          </a:stretch>
        </p:blipFill>
        <p:spPr>
          <a:xfrm>
            <a:off x="130175" y="2709863"/>
            <a:ext cx="3810000" cy="3746500"/>
          </a:xfrm>
          <a:noFill/>
          <a:ln/>
        </p:spPr>
      </p:pic>
      <p:sp>
        <p:nvSpPr>
          <p:cNvPr id="465927" name="Text Box 7"/>
          <p:cNvSpPr txBox="1">
            <a:spLocks noChangeArrowheads="1"/>
          </p:cNvSpPr>
          <p:nvPr/>
        </p:nvSpPr>
        <p:spPr bwMode="auto">
          <a:xfrm>
            <a:off x="112713" y="703263"/>
            <a:ext cx="9097962" cy="1917700"/>
          </a:xfrm>
          <a:prstGeom prst="rect">
            <a:avLst/>
          </a:prstGeom>
          <a:noFill/>
          <a:ln w="28575" algn="ctr">
            <a:noFill/>
            <a:miter lim="800000"/>
            <a:headEnd/>
            <a:tailEnd/>
          </a:ln>
          <a:effectLst/>
        </p:spPr>
        <p:txBody>
          <a:bodyPr wrap="none">
            <a:spAutoFit/>
          </a:bodyPr>
          <a:lstStyle/>
          <a:p>
            <a:pPr marL="185738" indent="-185738">
              <a:buFontTx/>
              <a:buChar char="•"/>
            </a:pPr>
            <a:r>
              <a:rPr lang="en-GB" sz="2400">
                <a:effectLst/>
              </a:rPr>
              <a:t>35cm and 50cm diameter examples for 100kHz  to &gt;100MHz</a:t>
            </a:r>
          </a:p>
          <a:p>
            <a:pPr marL="185738" indent="-185738">
              <a:buFontTx/>
              <a:buChar char="•"/>
            </a:pPr>
            <a:r>
              <a:rPr lang="en-GB" sz="2400">
                <a:effectLst/>
              </a:rPr>
              <a:t>Multi-turn for LF performance, switched single turn for HF</a:t>
            </a:r>
          </a:p>
          <a:p>
            <a:pPr marL="185738" indent="-185738">
              <a:buFontTx/>
              <a:buChar char="•"/>
            </a:pPr>
            <a:r>
              <a:rPr lang="en-GB" sz="2400">
                <a:effectLst/>
              </a:rPr>
              <a:t>But what field is sensed, H or B?  Suggestions are: </a:t>
            </a:r>
          </a:p>
          <a:p>
            <a:pPr marL="185738" indent="-185738">
              <a:buFontTx/>
              <a:buChar char="•"/>
            </a:pPr>
            <a:r>
              <a:rPr lang="en-GB" sz="2400">
                <a:effectLst/>
              </a:rPr>
              <a:t>At low frequencies H field is sensed (by ‘Reciprocal Biot-Savart law’)?</a:t>
            </a:r>
          </a:p>
          <a:p>
            <a:pPr marL="185738" indent="-185738">
              <a:buFontTx/>
              <a:buChar char="•"/>
            </a:pPr>
            <a:r>
              <a:rPr lang="en-GB" sz="2400">
                <a:effectLst/>
              </a:rPr>
              <a:t>At high frequencies B field is sensed (by induction)?</a:t>
            </a:r>
          </a:p>
        </p:txBody>
      </p:sp>
      <p:pic>
        <p:nvPicPr>
          <p:cNvPr id="465928" name="Picture 8" descr="P1000029"/>
          <p:cNvPicPr>
            <a:picLocks noGrp="1" noChangeAspect="1" noChangeArrowheads="1"/>
          </p:cNvPicPr>
          <p:nvPr>
            <p:ph sz="half" idx="2"/>
          </p:nvPr>
        </p:nvPicPr>
        <p:blipFill>
          <a:blip r:embed="rId3" cstate="print"/>
          <a:srcRect/>
          <a:stretch>
            <a:fillRect/>
          </a:stretch>
        </p:blipFill>
        <p:spPr>
          <a:xfrm>
            <a:off x="4302125" y="2759075"/>
            <a:ext cx="4765675" cy="3575050"/>
          </a:xfrm>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GB" smtClean="0"/>
              <a:t>Itchen Valley ARC 11th June 2010</a:t>
            </a:r>
            <a:endParaRPr lang="en-US"/>
          </a:p>
        </p:txBody>
      </p:sp>
      <p:sp>
        <p:nvSpPr>
          <p:cNvPr id="7" name="Slide Number Placeholder 6"/>
          <p:cNvSpPr>
            <a:spLocks noGrp="1"/>
          </p:cNvSpPr>
          <p:nvPr>
            <p:ph type="sldNum" sz="quarter" idx="11"/>
          </p:nvPr>
        </p:nvSpPr>
        <p:spPr/>
        <p:txBody>
          <a:bodyPr/>
          <a:lstStyle/>
          <a:p>
            <a:fld id="{59057E49-778D-4ABA-917E-3859426568F7}" type="slidenum">
              <a:rPr lang="en-US"/>
              <a:pPr/>
              <a:t>14</a:t>
            </a:fld>
            <a:endParaRPr lang="en-US"/>
          </a:p>
        </p:txBody>
      </p:sp>
      <p:sp>
        <p:nvSpPr>
          <p:cNvPr id="563202" name="Rectangle 2"/>
          <p:cNvSpPr>
            <a:spLocks noGrp="1" noChangeArrowheads="1"/>
          </p:cNvSpPr>
          <p:nvPr>
            <p:ph type="title"/>
          </p:nvPr>
        </p:nvSpPr>
        <p:spPr>
          <a:xfrm>
            <a:off x="276225" y="476250"/>
            <a:ext cx="4556125" cy="1944688"/>
          </a:xfrm>
        </p:spPr>
        <p:txBody>
          <a:bodyPr/>
          <a:lstStyle/>
          <a:p>
            <a:r>
              <a:rPr lang="en-GB" sz="2400"/>
              <a:t>HFC2000 Demonstration  of: </a:t>
            </a:r>
            <a:br>
              <a:rPr lang="en-GB" sz="2400"/>
            </a:br>
            <a:r>
              <a:rPr lang="en-GB" sz="2400"/>
              <a:t>(a) Fields around a Loop  </a:t>
            </a:r>
            <a:br>
              <a:rPr lang="en-GB" sz="2400"/>
            </a:br>
            <a:r>
              <a:rPr lang="en-GB" sz="2400"/>
              <a:t>(b) ‘Cordless Welding’</a:t>
            </a:r>
          </a:p>
        </p:txBody>
      </p:sp>
      <p:pic>
        <p:nvPicPr>
          <p:cNvPr id="563203" name="Picture 3" descr="fluorescent2"/>
          <p:cNvPicPr>
            <a:picLocks noGrp="1" noChangeAspect="1" noChangeArrowheads="1"/>
          </p:cNvPicPr>
          <p:nvPr>
            <p:ph sz="half" idx="1"/>
          </p:nvPr>
        </p:nvPicPr>
        <p:blipFill>
          <a:blip r:embed="rId4" cstate="print"/>
          <a:srcRect/>
          <a:stretch>
            <a:fillRect/>
          </a:stretch>
        </p:blipFill>
        <p:spPr>
          <a:xfrm>
            <a:off x="5435600" y="404813"/>
            <a:ext cx="2952750" cy="2024062"/>
          </a:xfrm>
          <a:noFill/>
          <a:ln/>
        </p:spPr>
      </p:pic>
      <p:pic>
        <p:nvPicPr>
          <p:cNvPr id="10" name="Loop Demo 1_0001.wmv">
            <a:hlinkClick r:id="" action="ppaction://media"/>
          </p:cNvPr>
          <p:cNvPicPr>
            <a:picLocks noRot="1" noChangeAspect="1"/>
          </p:cNvPicPr>
          <p:nvPr>
            <a:videoFile r:link="rId1"/>
          </p:nvPr>
        </p:nvPicPr>
        <p:blipFill>
          <a:blip r:embed="rId5" cstate="print"/>
          <a:stretch>
            <a:fillRect/>
          </a:stretch>
        </p:blipFill>
        <p:spPr>
          <a:xfrm>
            <a:off x="95250" y="2686051"/>
            <a:ext cx="4394200" cy="3295650"/>
          </a:xfrm>
          <a:prstGeom prst="rect">
            <a:avLst/>
          </a:prstGeom>
        </p:spPr>
      </p:pic>
      <p:pic>
        <p:nvPicPr>
          <p:cNvPr id="12" name="2 Loop Demo.wmv">
            <a:hlinkClick r:id="" action="ppaction://media"/>
          </p:cNvPr>
          <p:cNvPicPr>
            <a:picLocks noGrp="1" noRot="1" noChangeAspect="1"/>
          </p:cNvPicPr>
          <p:nvPr>
            <p:ph sz="quarter" idx="3"/>
            <a:videoFile r:link="rId2"/>
          </p:nvPr>
        </p:nvPicPr>
        <p:blipFill>
          <a:blip r:embed="rId6" cstate="print"/>
          <a:stretch>
            <a:fillRect/>
          </a:stretch>
        </p:blipFill>
        <p:spPr>
          <a:xfrm>
            <a:off x="4610100" y="2700336"/>
            <a:ext cx="4419600" cy="33147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66" fill="hold"/>
                                        <p:tgtEl>
                                          <p:spTgt spid="10"/>
                                        </p:tgtEl>
                                      </p:cBhvr>
                                    </p:cmd>
                                  </p:childTnLst>
                                </p:cTn>
                              </p:par>
                            </p:childTnLst>
                          </p:cTn>
                        </p:par>
                        <p:par>
                          <p:cTn id="7" fill="hold">
                            <p:stCondLst>
                              <p:cond delay="53866"/>
                            </p:stCondLst>
                            <p:childTnLst>
                              <p:par>
                                <p:cTn id="8" presetID="1" presetClass="mediacall" presetSubtype="0" fill="hold" nodeType="afterEffect">
                                  <p:stCondLst>
                                    <p:cond delay="0"/>
                                  </p:stCondLst>
                                  <p:childTnLst>
                                    <p:cmd type="call" cmd="playFrom(0.0)">
                                      <p:cBhvr>
                                        <p:cTn id="9" dur="357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p:cTn id="16" fill="hold" display="0">
                  <p:stCondLst>
                    <p:cond delay="indefinite"/>
                  </p:stCondLst>
                  <p:endCondLst>
                    <p:cond evt="onNext" delay="0">
                      <p:tgtEl>
                        <p:sldTgt/>
                      </p:tgtEl>
                    </p:cond>
                    <p:cond evt="onPrev" delay="0">
                      <p:tgtEl>
                        <p:sldTgt/>
                      </p:tgtEl>
                    </p:cond>
                  </p:endCondLst>
                </p:cTn>
                <p:tgtEl>
                  <p:spTgt spid="12"/>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GB" smtClean="0"/>
              <a:t>Itchen Valley ARC 11th June 2010</a:t>
            </a:r>
            <a:endParaRPr lang="en-US"/>
          </a:p>
        </p:txBody>
      </p:sp>
      <p:sp>
        <p:nvSpPr>
          <p:cNvPr id="7" name="Slide Number Placeholder 5"/>
          <p:cNvSpPr>
            <a:spLocks noGrp="1"/>
          </p:cNvSpPr>
          <p:nvPr>
            <p:ph type="sldNum" sz="quarter" idx="11"/>
          </p:nvPr>
        </p:nvSpPr>
        <p:spPr/>
        <p:txBody>
          <a:bodyPr/>
          <a:lstStyle/>
          <a:p>
            <a:fld id="{B645A559-F208-4976-B0B5-36434202EB6E}" type="slidenum">
              <a:rPr lang="en-US"/>
              <a:pPr/>
              <a:t>140</a:t>
            </a:fld>
            <a:endParaRPr lang="en-US"/>
          </a:p>
        </p:txBody>
      </p:sp>
      <p:sp>
        <p:nvSpPr>
          <p:cNvPr id="582658" name="Rectangle 2"/>
          <p:cNvSpPr>
            <a:spLocks noGrp="1" noChangeArrowheads="1"/>
          </p:cNvSpPr>
          <p:nvPr>
            <p:ph type="title"/>
          </p:nvPr>
        </p:nvSpPr>
        <p:spPr>
          <a:xfrm>
            <a:off x="114300" y="76200"/>
            <a:ext cx="8991600" cy="609600"/>
          </a:xfrm>
        </p:spPr>
        <p:txBody>
          <a:bodyPr/>
          <a:lstStyle/>
          <a:p>
            <a:r>
              <a:rPr lang="en-GB" sz="2400"/>
              <a:t>Broadband and Wide-band Tuning  Multi-turn Transmitting Loop</a:t>
            </a:r>
          </a:p>
        </p:txBody>
      </p:sp>
      <p:sp>
        <p:nvSpPr>
          <p:cNvPr id="582660" name="Text Box 4"/>
          <p:cNvSpPr txBox="1">
            <a:spLocks noChangeArrowheads="1"/>
          </p:cNvSpPr>
          <p:nvPr/>
        </p:nvSpPr>
        <p:spPr bwMode="auto">
          <a:xfrm>
            <a:off x="160338" y="750888"/>
            <a:ext cx="4941887" cy="3444875"/>
          </a:xfrm>
          <a:prstGeom prst="rect">
            <a:avLst/>
          </a:prstGeom>
          <a:noFill/>
          <a:ln w="28575" algn="ctr">
            <a:noFill/>
            <a:miter lim="800000"/>
            <a:headEnd/>
            <a:tailEnd/>
          </a:ln>
          <a:effectLst/>
        </p:spPr>
        <p:txBody>
          <a:bodyPr>
            <a:spAutoFit/>
          </a:bodyPr>
          <a:lstStyle/>
          <a:p>
            <a:pPr marL="185738" indent="-185738">
              <a:buFontTx/>
              <a:buChar char="•"/>
            </a:pPr>
            <a:r>
              <a:rPr lang="en-GB">
                <a:effectLst/>
              </a:rPr>
              <a:t>Rounded square loop 11 metre perimeter in plastic water pipe</a:t>
            </a:r>
          </a:p>
          <a:p>
            <a:pPr marL="185738" indent="-185738">
              <a:buFontTx/>
              <a:buChar char="•"/>
            </a:pPr>
            <a:r>
              <a:rPr lang="en-GB">
                <a:effectLst/>
              </a:rPr>
              <a:t>Four turns of single core 2.5mm PVC covered domestic wire</a:t>
            </a:r>
          </a:p>
          <a:p>
            <a:pPr marL="185738" indent="-185738">
              <a:buFontTx/>
              <a:buChar char="•"/>
            </a:pPr>
            <a:r>
              <a:rPr lang="en-GB">
                <a:effectLst/>
              </a:rPr>
              <a:t>4:1 impedance balun </a:t>
            </a:r>
          </a:p>
          <a:p>
            <a:pPr marL="185738" indent="-185738">
              <a:buFontTx/>
              <a:buChar char="•"/>
            </a:pPr>
            <a:r>
              <a:rPr lang="en-GB">
                <a:effectLst/>
              </a:rPr>
              <a:t>Best when vertical – 12db better?</a:t>
            </a:r>
          </a:p>
          <a:p>
            <a:pPr marL="185738" indent="-185738">
              <a:buFontTx/>
              <a:buChar char="•"/>
            </a:pPr>
            <a:r>
              <a:rPr lang="en-GB">
                <a:effectLst/>
              </a:rPr>
              <a:t>SWR&lt;6:1 from 5 to 30MHz with no tuning</a:t>
            </a:r>
          </a:p>
          <a:p>
            <a:pPr marL="185738" indent="-185738">
              <a:buFontTx/>
              <a:buChar char="•"/>
            </a:pPr>
            <a:r>
              <a:rPr lang="en-GB">
                <a:effectLst/>
              </a:rPr>
              <a:t>Q = 30 to 40 from 1.8 to 30MHz when tuned</a:t>
            </a:r>
          </a:p>
          <a:p>
            <a:pPr marL="185738" indent="-185738">
              <a:buFontTx/>
              <a:buChar char="•"/>
            </a:pPr>
            <a:r>
              <a:rPr lang="en-GB">
                <a:effectLst/>
              </a:rPr>
              <a:t>Takes 800w but original T-match (C1, L, C2) ATU got hot for 80m and top band. So balun removed.</a:t>
            </a:r>
          </a:p>
        </p:txBody>
      </p:sp>
      <p:pic>
        <p:nvPicPr>
          <p:cNvPr id="582666" name="Picture 10" descr="P1000694"/>
          <p:cNvPicPr>
            <a:picLocks noGrp="1" noChangeAspect="1" noChangeArrowheads="1"/>
          </p:cNvPicPr>
          <p:nvPr>
            <p:ph sz="half" idx="1"/>
          </p:nvPr>
        </p:nvPicPr>
        <p:blipFill>
          <a:blip r:embed="rId2" cstate="print"/>
          <a:srcRect/>
          <a:stretch>
            <a:fillRect/>
          </a:stretch>
        </p:blipFill>
        <p:spPr>
          <a:xfrm>
            <a:off x="5203825" y="715963"/>
            <a:ext cx="3787775" cy="5399087"/>
          </a:xfrm>
          <a:noFill/>
          <a:ln/>
        </p:spPr>
      </p:pic>
      <p:pic>
        <p:nvPicPr>
          <p:cNvPr id="582667" name="Picture 11" descr="P1000695"/>
          <p:cNvPicPr>
            <a:picLocks noGrp="1" noChangeAspect="1" noChangeArrowheads="1"/>
          </p:cNvPicPr>
          <p:nvPr>
            <p:ph sz="half" idx="2"/>
          </p:nvPr>
        </p:nvPicPr>
        <p:blipFill>
          <a:blip r:embed="rId3" cstate="print"/>
          <a:srcRect/>
          <a:stretch>
            <a:fillRect/>
          </a:stretch>
        </p:blipFill>
        <p:spPr>
          <a:xfrm>
            <a:off x="1543050" y="4221163"/>
            <a:ext cx="2867025" cy="2151062"/>
          </a:xfrm>
          <a:noFill/>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FD91907C-D0D4-4547-B4FF-ABDE9074D4A1}" type="slidenum">
              <a:rPr lang="en-US"/>
              <a:pPr/>
              <a:t>141</a:t>
            </a:fld>
            <a:endParaRPr lang="en-US"/>
          </a:p>
        </p:txBody>
      </p:sp>
      <p:sp>
        <p:nvSpPr>
          <p:cNvPr id="583682" name="Rectangle 2"/>
          <p:cNvSpPr>
            <a:spLocks noGrp="1" noChangeArrowheads="1"/>
          </p:cNvSpPr>
          <p:nvPr>
            <p:ph type="title"/>
          </p:nvPr>
        </p:nvSpPr>
        <p:spPr/>
        <p:txBody>
          <a:bodyPr/>
          <a:lstStyle/>
          <a:p>
            <a:r>
              <a:rPr lang="en-GB" sz="2400"/>
              <a:t>SWR of Broadband and Wide-band Tuning  Multi-turn Transmitting Loop  – using miniVNA</a:t>
            </a:r>
          </a:p>
        </p:txBody>
      </p:sp>
      <p:pic>
        <p:nvPicPr>
          <p:cNvPr id="583688" name="Picture 8"/>
          <p:cNvPicPr>
            <a:picLocks noGrp="1" noChangeAspect="1" noChangeArrowheads="1"/>
          </p:cNvPicPr>
          <p:nvPr>
            <p:ph idx="1"/>
          </p:nvPr>
        </p:nvPicPr>
        <p:blipFill>
          <a:blip r:embed="rId2" cstate="print"/>
          <a:srcRect/>
          <a:stretch>
            <a:fillRect/>
          </a:stretch>
        </p:blipFill>
        <p:spPr>
          <a:xfrm>
            <a:off x="176213" y="1090613"/>
            <a:ext cx="8639175" cy="4581525"/>
          </a:xfrm>
          <a:noFill/>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0DFCDD6-B1F8-4AA8-9492-64E63476A82B}" type="slidenum">
              <a:rPr lang="en-US"/>
              <a:pPr/>
              <a:t>142</a:t>
            </a:fld>
            <a:endParaRPr lang="en-US"/>
          </a:p>
        </p:txBody>
      </p:sp>
      <p:sp>
        <p:nvSpPr>
          <p:cNvPr id="585730" name="Rectangle 2"/>
          <p:cNvSpPr>
            <a:spLocks noGrp="1" noChangeArrowheads="1"/>
          </p:cNvSpPr>
          <p:nvPr>
            <p:ph type="title"/>
          </p:nvPr>
        </p:nvSpPr>
        <p:spPr>
          <a:xfrm>
            <a:off x="114300" y="1095375"/>
            <a:ext cx="2266950" cy="3562350"/>
          </a:xfrm>
        </p:spPr>
        <p:txBody>
          <a:bodyPr/>
          <a:lstStyle/>
          <a:p>
            <a:pPr algn="l"/>
            <a:r>
              <a:rPr lang="en-GB" sz="2400"/>
              <a:t>Smith Plot of Broadband and Wide-band Tuning  Multi-turn Transmitting Loop  – using miniVNA</a:t>
            </a:r>
          </a:p>
        </p:txBody>
      </p:sp>
      <p:pic>
        <p:nvPicPr>
          <p:cNvPr id="585732" name="Picture 4"/>
          <p:cNvPicPr>
            <a:picLocks noGrp="1" noChangeAspect="1" noChangeArrowheads="1"/>
          </p:cNvPicPr>
          <p:nvPr>
            <p:ph idx="1"/>
          </p:nvPr>
        </p:nvPicPr>
        <p:blipFill>
          <a:blip r:embed="rId2" cstate="print"/>
          <a:srcRect/>
          <a:stretch>
            <a:fillRect/>
          </a:stretch>
        </p:blipFill>
        <p:spPr>
          <a:xfrm>
            <a:off x="2447925" y="447675"/>
            <a:ext cx="6511925" cy="5724525"/>
          </a:xfrm>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02510F8D-78BB-408C-AAB5-6251BFD4861D}" type="slidenum">
              <a:rPr lang="en-US"/>
              <a:pPr/>
              <a:t>143</a:t>
            </a:fld>
            <a:endParaRPr lang="en-US"/>
          </a:p>
        </p:txBody>
      </p:sp>
      <p:sp>
        <p:nvSpPr>
          <p:cNvPr id="591874" name="Rectangle 2"/>
          <p:cNvSpPr>
            <a:spLocks noGrp="1" noChangeArrowheads="1"/>
          </p:cNvSpPr>
          <p:nvPr>
            <p:ph type="title"/>
          </p:nvPr>
        </p:nvSpPr>
        <p:spPr>
          <a:xfrm>
            <a:off x="66675" y="76200"/>
            <a:ext cx="2389188" cy="4103688"/>
          </a:xfrm>
        </p:spPr>
        <p:txBody>
          <a:bodyPr/>
          <a:lstStyle/>
          <a:p>
            <a:pPr algn="l"/>
            <a:r>
              <a:rPr lang="en-GB" sz="2000"/>
              <a:t>Broadband and Wide-band Tuning  Multi-turn Transmitting Loop with additional horizontal midi loop of 50m perimeter  on or just above ground</a:t>
            </a:r>
          </a:p>
        </p:txBody>
      </p:sp>
      <p:sp>
        <p:nvSpPr>
          <p:cNvPr id="591875" name="Text Box 3"/>
          <p:cNvSpPr txBox="1">
            <a:spLocks noChangeArrowheads="1"/>
          </p:cNvSpPr>
          <p:nvPr/>
        </p:nvSpPr>
        <p:spPr bwMode="auto">
          <a:xfrm>
            <a:off x="185738" y="5119688"/>
            <a:ext cx="8958262" cy="1314450"/>
          </a:xfrm>
          <a:prstGeom prst="rect">
            <a:avLst/>
          </a:prstGeom>
          <a:noFill/>
          <a:ln w="28575" algn="ctr">
            <a:noFill/>
            <a:miter lim="800000"/>
            <a:headEnd/>
            <a:tailEnd/>
          </a:ln>
          <a:effectLst/>
        </p:spPr>
        <p:txBody>
          <a:bodyPr>
            <a:spAutoFit/>
          </a:bodyPr>
          <a:lstStyle/>
          <a:p>
            <a:pPr marL="185738" indent="-185738">
              <a:buFontTx/>
              <a:buChar char="•"/>
            </a:pPr>
            <a:r>
              <a:rPr lang="en-GB" sz="1600">
                <a:effectLst/>
              </a:rPr>
              <a:t>SWR&lt;6:1 from 5 to 30MHz with no tuning but needs to be re-measured</a:t>
            </a:r>
          </a:p>
          <a:p>
            <a:pPr marL="185738" indent="-185738">
              <a:buFontTx/>
              <a:buChar char="•"/>
            </a:pPr>
            <a:r>
              <a:rPr lang="en-GB" sz="1600">
                <a:effectLst/>
              </a:rPr>
              <a:t>Q = 20 to 30 from 1.8 to 30MHz when tuned</a:t>
            </a:r>
          </a:p>
          <a:p>
            <a:pPr marL="185738" indent="-185738">
              <a:buFontTx/>
              <a:buChar char="•"/>
            </a:pPr>
            <a:r>
              <a:rPr lang="en-GB" sz="1600">
                <a:effectLst/>
              </a:rPr>
              <a:t>Takes 800w easily but original T-match (C1, L, C2) modified to be L-match on 80m</a:t>
            </a:r>
          </a:p>
          <a:p>
            <a:pPr marL="185738" indent="-185738">
              <a:buFontTx/>
              <a:buChar char="•"/>
            </a:pPr>
            <a:r>
              <a:rPr lang="en-GB" sz="1600">
                <a:effectLst/>
              </a:rPr>
              <a:t>Cannot use L-match on top band.  Need more capacitance. So power limit is reduced – to 500 watts. But antenna Q is lower at 20 on top band.  </a:t>
            </a:r>
          </a:p>
        </p:txBody>
      </p:sp>
      <p:pic>
        <p:nvPicPr>
          <p:cNvPr id="591880" name="Picture 8" descr="P1000847"/>
          <p:cNvPicPr>
            <a:picLocks noGrp="1" noChangeAspect="1" noChangeArrowheads="1"/>
          </p:cNvPicPr>
          <p:nvPr>
            <p:ph sz="half" idx="1"/>
          </p:nvPr>
        </p:nvPicPr>
        <p:blipFill>
          <a:blip r:embed="rId2" cstate="print"/>
          <a:srcRect/>
          <a:stretch>
            <a:fillRect/>
          </a:stretch>
        </p:blipFill>
        <p:spPr>
          <a:xfrm>
            <a:off x="2486025" y="100013"/>
            <a:ext cx="6580188" cy="4935537"/>
          </a:xfrm>
          <a:noFill/>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058E215A-D372-4199-A6CA-27D1BF69E341}" type="slidenum">
              <a:rPr lang="en-US"/>
              <a:pPr/>
              <a:t>144</a:t>
            </a:fld>
            <a:endParaRPr lang="en-US"/>
          </a:p>
        </p:txBody>
      </p:sp>
      <p:sp>
        <p:nvSpPr>
          <p:cNvPr id="592898" name="Rectangle 2"/>
          <p:cNvSpPr>
            <a:spLocks noGrp="1" noChangeArrowheads="1"/>
          </p:cNvSpPr>
          <p:nvPr>
            <p:ph type="title"/>
          </p:nvPr>
        </p:nvSpPr>
        <p:spPr>
          <a:xfrm>
            <a:off x="66675" y="76200"/>
            <a:ext cx="2389188" cy="4103688"/>
          </a:xfrm>
        </p:spPr>
        <p:txBody>
          <a:bodyPr/>
          <a:lstStyle/>
          <a:p>
            <a:pPr algn="l"/>
            <a:r>
              <a:rPr lang="en-GB" sz="2000"/>
              <a:t>Broadband and Wide-band Tuning  Multi-turn Transmitting Loop with additional horizontal midi loop of 50m perimeter  on or just above ground</a:t>
            </a:r>
          </a:p>
        </p:txBody>
      </p:sp>
      <p:sp>
        <p:nvSpPr>
          <p:cNvPr id="592899" name="Text Box 3"/>
          <p:cNvSpPr txBox="1">
            <a:spLocks noChangeArrowheads="1"/>
          </p:cNvSpPr>
          <p:nvPr/>
        </p:nvSpPr>
        <p:spPr bwMode="auto">
          <a:xfrm>
            <a:off x="185738" y="5119688"/>
            <a:ext cx="8958262" cy="1314450"/>
          </a:xfrm>
          <a:prstGeom prst="rect">
            <a:avLst/>
          </a:prstGeom>
          <a:noFill/>
          <a:ln w="28575" algn="ctr">
            <a:noFill/>
            <a:miter lim="800000"/>
            <a:headEnd/>
            <a:tailEnd/>
          </a:ln>
          <a:effectLst/>
        </p:spPr>
        <p:txBody>
          <a:bodyPr>
            <a:spAutoFit/>
          </a:bodyPr>
          <a:lstStyle/>
          <a:p>
            <a:pPr marL="185738" indent="-185738">
              <a:buFontTx/>
              <a:buChar char="•"/>
            </a:pPr>
            <a:r>
              <a:rPr lang="en-GB" sz="1600">
                <a:effectLst/>
              </a:rPr>
              <a:t>SWR&lt;6:1 from 5 to 30MHz with no tuning but needs to be re-measured</a:t>
            </a:r>
          </a:p>
          <a:p>
            <a:pPr marL="185738" indent="-185738">
              <a:buFontTx/>
              <a:buChar char="•"/>
            </a:pPr>
            <a:r>
              <a:rPr lang="en-GB" sz="1600">
                <a:effectLst/>
              </a:rPr>
              <a:t>Q = 20 to 30 from 1.8 to 30MHz when tuned</a:t>
            </a:r>
          </a:p>
          <a:p>
            <a:pPr marL="185738" indent="-185738">
              <a:buFontTx/>
              <a:buChar char="•"/>
            </a:pPr>
            <a:r>
              <a:rPr lang="en-GB" sz="1600">
                <a:effectLst/>
              </a:rPr>
              <a:t>Takes 800w easily but original T-match (C1, L, C2) modified to be L-match on 80m</a:t>
            </a:r>
          </a:p>
          <a:p>
            <a:pPr marL="185738" indent="-185738">
              <a:buFontTx/>
              <a:buChar char="•"/>
            </a:pPr>
            <a:r>
              <a:rPr lang="en-GB" sz="1600">
                <a:effectLst/>
              </a:rPr>
              <a:t>Cannot use L-match on top band.  Need more capacitance. So power limit is reduced – to 500 watts. But antenna Q is lower at 20 on top band.  </a:t>
            </a:r>
          </a:p>
        </p:txBody>
      </p:sp>
      <p:pic>
        <p:nvPicPr>
          <p:cNvPr id="592902" name="Picture 6" descr="P1000849"/>
          <p:cNvPicPr>
            <a:picLocks noGrp="1" noChangeAspect="1" noChangeArrowheads="1"/>
          </p:cNvPicPr>
          <p:nvPr>
            <p:ph sz="half" idx="1"/>
          </p:nvPr>
        </p:nvPicPr>
        <p:blipFill>
          <a:blip r:embed="rId2" cstate="print"/>
          <a:srcRect/>
          <a:stretch>
            <a:fillRect/>
          </a:stretch>
        </p:blipFill>
        <p:spPr>
          <a:xfrm>
            <a:off x="2365375" y="138113"/>
            <a:ext cx="6669088" cy="5002212"/>
          </a:xfrm>
          <a:noFill/>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Coupled Mode Loops</a:t>
            </a:r>
            <a:endParaRPr lang="en-GB" dirty="0"/>
          </a:p>
        </p:txBody>
      </p:sp>
      <p:sp>
        <p:nvSpPr>
          <p:cNvPr id="8" name="Subtitle 7"/>
          <p:cNvSpPr>
            <a:spLocks noGrp="1"/>
          </p:cNvSpPr>
          <p:nvPr>
            <p:ph type="subTitle" idx="1"/>
          </p:nvPr>
        </p:nvSpPr>
        <p:spPr/>
        <p:txBody>
          <a:bodyPr/>
          <a:lstStyle/>
          <a:p>
            <a:r>
              <a:rPr lang="en-GB" dirty="0" smtClean="0"/>
              <a:t>They are in the class of Coupled Mode Antennas that includes: CFA, CFL, EH and other controversial antennas.</a:t>
            </a:r>
          </a:p>
          <a:p>
            <a:r>
              <a:rPr lang="en-GB" dirty="0" smtClean="0"/>
              <a:t>The controversy is whether the ‘Chu-Wheeler small antenna Q criterion’ is  obeyed or not.  </a:t>
            </a:r>
            <a:endParaRPr lang="en-GB" dirty="0"/>
          </a:p>
        </p:txBody>
      </p:sp>
      <p:sp>
        <p:nvSpPr>
          <p:cNvPr id="5" name="Footer Placeholder 4"/>
          <p:cNvSpPr>
            <a:spLocks noGrp="1"/>
          </p:cNvSpPr>
          <p:nvPr>
            <p:ph type="ftr" sz="quarter" idx="3"/>
          </p:nvPr>
        </p:nvSpPr>
        <p:spPr/>
        <p:txBody>
          <a:bodyPr/>
          <a:lstStyle/>
          <a:p>
            <a:r>
              <a:rPr lang="en-GB" smtClean="0"/>
              <a:t>Itchen Valley ARC 11th June 2010</a:t>
            </a:r>
            <a:endParaRPr lang="en-US"/>
          </a:p>
        </p:txBody>
      </p:sp>
      <p:sp>
        <p:nvSpPr>
          <p:cNvPr id="6" name="Slide Number Placeholder 5"/>
          <p:cNvSpPr>
            <a:spLocks noGrp="1"/>
          </p:cNvSpPr>
          <p:nvPr>
            <p:ph type="sldNum" sz="quarter" idx="4"/>
          </p:nvPr>
        </p:nvSpPr>
        <p:spPr/>
        <p:txBody>
          <a:bodyPr/>
          <a:lstStyle/>
          <a:p>
            <a:fld id="{82CD487C-6B31-4EFF-B98D-964163458D7D}" type="slidenum">
              <a:rPr lang="en-US" smtClean="0"/>
              <a:pPr/>
              <a:t>145</a:t>
            </a:fld>
            <a:endParaRPr lang="en-US"/>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2426208" cy="3453384"/>
          </a:xfrm>
        </p:spPr>
        <p:txBody>
          <a:bodyPr/>
          <a:lstStyle/>
          <a:p>
            <a:r>
              <a:rPr lang="en-GB" dirty="0" smtClean="0"/>
              <a:t>Coupled tuned circuit model of Coupled Mode (loop) Antenna</a:t>
            </a:r>
            <a:endParaRPr lang="en-GB" dirty="0"/>
          </a:p>
        </p:txBody>
      </p:sp>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487AE81-648A-4E4C-B2FF-660D693A99FE}" type="slidenum">
              <a:rPr lang="en-US" smtClean="0"/>
              <a:pPr/>
              <a:t>146</a:t>
            </a:fld>
            <a:endParaRPr lang="en-US"/>
          </a:p>
        </p:txBody>
      </p:sp>
      <p:pic>
        <p:nvPicPr>
          <p:cNvPr id="599042" name="Picture 2"/>
          <p:cNvPicPr>
            <a:picLocks noChangeAspect="1" noChangeArrowheads="1"/>
          </p:cNvPicPr>
          <p:nvPr/>
        </p:nvPicPr>
        <p:blipFill>
          <a:blip r:embed="rId2" cstate="print"/>
          <a:srcRect/>
          <a:stretch>
            <a:fillRect/>
          </a:stretch>
        </p:blipFill>
        <p:spPr bwMode="auto">
          <a:xfrm>
            <a:off x="3011424" y="24384"/>
            <a:ext cx="5829772" cy="2926080"/>
          </a:xfrm>
          <a:prstGeom prst="rect">
            <a:avLst/>
          </a:prstGeom>
          <a:noFill/>
          <a:ln w="28575" cap="flat" cmpd="sng" algn="ctr">
            <a:noFill/>
            <a:prstDash val="solid"/>
            <a:miter lim="800000"/>
            <a:headEnd/>
            <a:tailEnd/>
          </a:ln>
          <a:effectLst/>
        </p:spPr>
      </p:pic>
      <p:pic>
        <p:nvPicPr>
          <p:cNvPr id="599043" name="Picture 3"/>
          <p:cNvPicPr>
            <a:picLocks noGrp="1" noChangeAspect="1" noChangeArrowheads="1"/>
          </p:cNvPicPr>
          <p:nvPr>
            <p:ph idx="1"/>
          </p:nvPr>
        </p:nvPicPr>
        <p:blipFill>
          <a:blip r:embed="rId3" cstate="print"/>
          <a:srcRect/>
          <a:stretch>
            <a:fillRect/>
          </a:stretch>
        </p:blipFill>
        <p:spPr bwMode="auto">
          <a:xfrm>
            <a:off x="2170176" y="2989656"/>
            <a:ext cx="6248815" cy="3506063"/>
          </a:xfrm>
          <a:prstGeom prst="rect">
            <a:avLst/>
          </a:prstGeom>
          <a:noFill/>
          <a:ln w="28575" cap="flat" cmpd="sng" algn="ctr">
            <a:noFill/>
            <a:prstDash val="solid"/>
            <a:miter lim="800000"/>
            <a:headEnd/>
            <a:tailEnd/>
          </a:ln>
          <a:effectLst/>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3225800" cy="2133600"/>
          </a:xfrm>
        </p:spPr>
        <p:txBody>
          <a:bodyPr/>
          <a:lstStyle/>
          <a:p>
            <a:r>
              <a:rPr lang="en-GB" dirty="0" smtClean="0"/>
              <a:t>Tuneable Coupled </a:t>
            </a:r>
            <a:r>
              <a:rPr lang="en-GB" dirty="0" smtClean="0"/>
              <a:t>Mode Loop </a:t>
            </a:r>
            <a:r>
              <a:rPr lang="en-GB" dirty="0" smtClean="0"/>
              <a:t>with Ground-Plane or Vertical Counterpoise</a:t>
            </a:r>
            <a:endParaRPr lang="en-GB" dirty="0"/>
          </a:p>
        </p:txBody>
      </p:sp>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487AE81-648A-4E4C-B2FF-660D693A99FE}" type="slidenum">
              <a:rPr lang="en-US" smtClean="0"/>
              <a:pPr/>
              <a:t>147</a:t>
            </a:fld>
            <a:endParaRPr lang="en-US"/>
          </a:p>
        </p:txBody>
      </p:sp>
      <p:sp>
        <p:nvSpPr>
          <p:cNvPr id="38" name="TextBox 37"/>
          <p:cNvSpPr txBox="1"/>
          <p:nvPr/>
        </p:nvSpPr>
        <p:spPr>
          <a:xfrm>
            <a:off x="0" y="2590800"/>
            <a:ext cx="4673600" cy="3416320"/>
          </a:xfrm>
          <a:prstGeom prst="rect">
            <a:avLst/>
          </a:prstGeom>
          <a:noFill/>
        </p:spPr>
        <p:txBody>
          <a:bodyPr wrap="square" rtlCol="0">
            <a:spAutoFit/>
          </a:bodyPr>
          <a:lstStyle/>
          <a:p>
            <a:pPr>
              <a:buFont typeface="Arial" pitchFamily="34" charset="0"/>
              <a:buChar char="•"/>
            </a:pPr>
            <a:r>
              <a:rPr lang="en-GB" sz="1800" dirty="0" smtClean="0"/>
              <a:t>  Under development </a:t>
            </a:r>
          </a:p>
          <a:p>
            <a:pPr>
              <a:buFont typeface="Arial" pitchFamily="34" charset="0"/>
              <a:buChar char="•"/>
            </a:pPr>
            <a:r>
              <a:rPr lang="en-GB" sz="1800" dirty="0" smtClean="0"/>
              <a:t>  2 magnetic modes below10MHz</a:t>
            </a:r>
          </a:p>
          <a:p>
            <a:pPr>
              <a:buFont typeface="Arial" pitchFamily="34" charset="0"/>
              <a:buChar char="•"/>
            </a:pPr>
            <a:r>
              <a:rPr lang="en-GB" sz="1800" dirty="0" smtClean="0"/>
              <a:t>  Additional electric mode above 10MHz </a:t>
            </a:r>
          </a:p>
          <a:p>
            <a:pPr>
              <a:buFont typeface="Arial" pitchFamily="34" charset="0"/>
              <a:buChar char="•"/>
            </a:pPr>
            <a:r>
              <a:rPr lang="en-GB" sz="1800" dirty="0" smtClean="0"/>
              <a:t>   5:1 SWR above 10MHz – relies on ATU </a:t>
            </a:r>
          </a:p>
          <a:p>
            <a:pPr>
              <a:buFont typeface="Arial" pitchFamily="34" charset="0"/>
              <a:buChar char="•"/>
            </a:pPr>
            <a:r>
              <a:rPr lang="en-GB" sz="1800" dirty="0" smtClean="0"/>
              <a:t> ~1.5m diameter</a:t>
            </a:r>
          </a:p>
          <a:p>
            <a:pPr>
              <a:buFont typeface="Arial" pitchFamily="34" charset="0"/>
              <a:buChar char="•"/>
            </a:pPr>
            <a:r>
              <a:rPr lang="en-GB" sz="1800" dirty="0" smtClean="0"/>
              <a:t>  Target Q &lt;140 </a:t>
            </a:r>
          </a:p>
          <a:p>
            <a:pPr>
              <a:buFont typeface="Arial" pitchFamily="34" charset="0"/>
              <a:buChar char="•"/>
            </a:pPr>
            <a:r>
              <a:rPr lang="en-GB" sz="1800" dirty="0" smtClean="0"/>
              <a:t>  3 to 60MHz</a:t>
            </a:r>
          </a:p>
          <a:p>
            <a:pPr>
              <a:buFont typeface="Arial" pitchFamily="34" charset="0"/>
              <a:buChar char="•"/>
            </a:pPr>
            <a:r>
              <a:rPr lang="en-GB" sz="1800" dirty="0" smtClean="0"/>
              <a:t>  1.8MHz with side-loading two turns? </a:t>
            </a:r>
          </a:p>
          <a:p>
            <a:pPr>
              <a:buFont typeface="Arial" pitchFamily="34" charset="0"/>
              <a:buChar char="•"/>
            </a:pPr>
            <a:r>
              <a:rPr lang="en-GB" sz="1800" dirty="0" smtClean="0"/>
              <a:t>  Counterpoise is essential.  </a:t>
            </a:r>
          </a:p>
          <a:p>
            <a:pPr>
              <a:buFont typeface="Arial" pitchFamily="34" charset="0"/>
              <a:buChar char="•"/>
            </a:pPr>
            <a:r>
              <a:rPr lang="en-GB" sz="1800" dirty="0" smtClean="0"/>
              <a:t>  Counterpoise can be tower, or elevated ground plane if in attic</a:t>
            </a:r>
          </a:p>
          <a:p>
            <a:pPr>
              <a:buFont typeface="Arial" pitchFamily="34" charset="0"/>
              <a:buChar char="•"/>
            </a:pPr>
            <a:r>
              <a:rPr lang="en-GB" sz="1800" dirty="0" smtClean="0"/>
              <a:t>  Rotatable as it is directional below ~10MHz</a:t>
            </a:r>
          </a:p>
        </p:txBody>
      </p:sp>
      <p:grpSp>
        <p:nvGrpSpPr>
          <p:cNvPr id="48" name="Group 47"/>
          <p:cNvGrpSpPr/>
          <p:nvPr/>
        </p:nvGrpSpPr>
        <p:grpSpPr>
          <a:xfrm>
            <a:off x="4711700" y="406401"/>
            <a:ext cx="3987800" cy="6134099"/>
            <a:chOff x="4711700" y="406401"/>
            <a:chExt cx="3987800" cy="6134099"/>
          </a:xfrm>
        </p:grpSpPr>
        <p:grpSp>
          <p:nvGrpSpPr>
            <p:cNvPr id="21" name="Group 20"/>
            <p:cNvGrpSpPr/>
            <p:nvPr/>
          </p:nvGrpSpPr>
          <p:grpSpPr>
            <a:xfrm>
              <a:off x="5260340" y="406401"/>
              <a:ext cx="3439160" cy="4025899"/>
              <a:chOff x="853440" y="1879601"/>
              <a:chExt cx="3439160" cy="4025899"/>
            </a:xfrm>
          </p:grpSpPr>
          <p:grpSp>
            <p:nvGrpSpPr>
              <p:cNvPr id="95" name="Group 94"/>
              <p:cNvGrpSpPr/>
              <p:nvPr/>
            </p:nvGrpSpPr>
            <p:grpSpPr>
              <a:xfrm flipH="1" flipV="1">
                <a:off x="853440" y="1879601"/>
                <a:ext cx="3439160" cy="3401632"/>
                <a:chOff x="853440" y="3652831"/>
                <a:chExt cx="1628400" cy="1628401"/>
              </a:xfrm>
            </p:grpSpPr>
            <p:grpSp>
              <p:nvGrpSpPr>
                <p:cNvPr id="91" name="Group 90"/>
                <p:cNvGrpSpPr/>
                <p:nvPr/>
              </p:nvGrpSpPr>
              <p:grpSpPr>
                <a:xfrm>
                  <a:off x="853440" y="3652832"/>
                  <a:ext cx="1628400" cy="1628400"/>
                  <a:chOff x="853440" y="3652832"/>
                  <a:chExt cx="1628400" cy="1628400"/>
                </a:xfrm>
              </p:grpSpPr>
              <p:sp>
                <p:nvSpPr>
                  <p:cNvPr id="84" name="Arc 83"/>
                  <p:cNvSpPr/>
                  <p:nvPr/>
                </p:nvSpPr>
                <p:spPr bwMode="auto">
                  <a:xfrm>
                    <a:off x="853440" y="3652832"/>
                    <a:ext cx="1476000" cy="1476000"/>
                  </a:xfrm>
                  <a:prstGeom prst="arc">
                    <a:avLst>
                      <a:gd name="adj1" fmla="val 16200000"/>
                      <a:gd name="adj2" fmla="val 14978806"/>
                    </a:avLst>
                  </a:prstGeom>
                  <a:noFill/>
                  <a:ln w="63500" cap="rnd"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effectLst>
                        <a:outerShdw blurRad="38100" dist="38100" dir="2700000" algn="tl">
                          <a:srgbClr val="000000">
                            <a:alpha val="43137"/>
                          </a:srgbClr>
                        </a:outerShdw>
                      </a:effectLst>
                      <a:latin typeface="Times New Roman" pitchFamily="18" charset="0"/>
                    </a:endParaRPr>
                  </a:p>
                </p:txBody>
              </p:sp>
              <p:sp>
                <p:nvSpPr>
                  <p:cNvPr id="90" name="Arc 89"/>
                  <p:cNvSpPr/>
                  <p:nvPr/>
                </p:nvSpPr>
                <p:spPr bwMode="auto">
                  <a:xfrm>
                    <a:off x="1005840" y="3805232"/>
                    <a:ext cx="1476000" cy="1476000"/>
                  </a:xfrm>
                  <a:prstGeom prst="arc">
                    <a:avLst>
                      <a:gd name="adj1" fmla="val 16200000"/>
                      <a:gd name="adj2" fmla="val 14978806"/>
                    </a:avLst>
                  </a:prstGeom>
                  <a:noFill/>
                  <a:ln w="63500" cap="rnd"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effectLst>
                        <a:outerShdw blurRad="38100" dist="38100" dir="2700000" algn="tl">
                          <a:srgbClr val="000000">
                            <a:alpha val="43137"/>
                          </a:srgbClr>
                        </a:outerShdw>
                      </a:effectLst>
                      <a:latin typeface="Times New Roman" pitchFamily="18" charset="0"/>
                    </a:endParaRPr>
                  </a:p>
                </p:txBody>
              </p:sp>
            </p:grpSp>
            <p:cxnSp>
              <p:nvCxnSpPr>
                <p:cNvPr id="93" name="Straight Connector 92"/>
                <p:cNvCxnSpPr>
                  <a:stCxn id="84" idx="0"/>
                </p:cNvCxnSpPr>
                <p:nvPr/>
              </p:nvCxnSpPr>
              <p:spPr bwMode="auto">
                <a:xfrm rot="10800000" flipH="1" flipV="1">
                  <a:off x="1591441" y="3652831"/>
                  <a:ext cx="169058" cy="177811"/>
                </a:xfrm>
                <a:prstGeom prst="line">
                  <a:avLst/>
                </a:prstGeom>
                <a:noFill/>
                <a:ln w="63500" cap="flat" cmpd="sng" algn="ctr">
                  <a:solidFill>
                    <a:schemeClr val="tx1"/>
                  </a:solidFill>
                  <a:prstDash val="solid"/>
                  <a:round/>
                  <a:headEnd type="none" w="med" len="med"/>
                  <a:tailEnd type="none" w="med" len="med"/>
                </a:ln>
                <a:effectLst/>
              </p:spPr>
            </p:cxnSp>
          </p:grpSp>
          <p:cxnSp>
            <p:nvCxnSpPr>
              <p:cNvPr id="111" name="Straight Connector 110"/>
              <p:cNvCxnSpPr>
                <a:stCxn id="90" idx="2"/>
              </p:cNvCxnSpPr>
              <p:nvPr/>
            </p:nvCxnSpPr>
            <p:spPr bwMode="auto">
              <a:xfrm rot="10800000" flipV="1">
                <a:off x="2946401" y="4868528"/>
                <a:ext cx="2585" cy="808372"/>
              </a:xfrm>
              <a:prstGeom prst="line">
                <a:avLst/>
              </a:prstGeom>
              <a:noFill/>
              <a:ln w="38100" cap="flat" cmpd="sng" algn="ctr">
                <a:solidFill>
                  <a:schemeClr val="tx1"/>
                </a:solidFill>
                <a:prstDash val="solid"/>
                <a:round/>
                <a:headEnd type="none" w="med" len="med"/>
                <a:tailEnd type="none" w="med" len="med"/>
              </a:ln>
              <a:effectLst/>
            </p:spPr>
          </p:cxnSp>
          <p:grpSp>
            <p:nvGrpSpPr>
              <p:cNvPr id="124" name="Group 123"/>
              <p:cNvGrpSpPr/>
              <p:nvPr/>
            </p:nvGrpSpPr>
            <p:grpSpPr>
              <a:xfrm>
                <a:off x="2692400" y="5410200"/>
                <a:ext cx="508000" cy="495300"/>
                <a:chOff x="2743200" y="5410200"/>
                <a:chExt cx="508000" cy="342900"/>
              </a:xfrm>
            </p:grpSpPr>
            <p:cxnSp>
              <p:nvCxnSpPr>
                <p:cNvPr id="114" name="Straight Connector 113"/>
                <p:cNvCxnSpPr/>
                <p:nvPr/>
              </p:nvCxnSpPr>
              <p:spPr bwMode="auto">
                <a:xfrm rot="5400000">
                  <a:off x="2971800" y="5575300"/>
                  <a:ext cx="330200" cy="0"/>
                </a:xfrm>
                <a:prstGeom prst="line">
                  <a:avLst/>
                </a:prstGeom>
                <a:noFill/>
                <a:ln w="38100"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rot="5400000">
                  <a:off x="3086100" y="5575300"/>
                  <a:ext cx="330200" cy="0"/>
                </a:xfrm>
                <a:prstGeom prst="line">
                  <a:avLst/>
                </a:prstGeom>
                <a:noFill/>
                <a:ln w="38100"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rot="5400000">
                  <a:off x="2692400" y="5588000"/>
                  <a:ext cx="330200" cy="0"/>
                </a:xfrm>
                <a:prstGeom prst="line">
                  <a:avLst/>
                </a:prstGeom>
                <a:noFill/>
                <a:ln w="38100" cap="flat"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rot="5400000">
                  <a:off x="2578100" y="5588000"/>
                  <a:ext cx="330200" cy="0"/>
                </a:xfrm>
                <a:prstGeom prst="line">
                  <a:avLst/>
                </a:prstGeom>
                <a:noFill/>
                <a:ln w="38100" cap="flat" cmpd="sng" algn="ctr">
                  <a:solidFill>
                    <a:schemeClr val="tx1"/>
                  </a:solidFill>
                  <a:prstDash val="solid"/>
                  <a:round/>
                  <a:headEnd type="none" w="med" len="med"/>
                  <a:tailEnd type="none" w="med" len="med"/>
                </a:ln>
                <a:effectLst/>
              </p:spPr>
            </p:cxnSp>
          </p:grpSp>
          <p:cxnSp>
            <p:nvCxnSpPr>
              <p:cNvPr id="128" name="Straight Connector 127"/>
              <p:cNvCxnSpPr/>
              <p:nvPr/>
            </p:nvCxnSpPr>
            <p:spPr bwMode="auto">
              <a:xfrm>
                <a:off x="2819400" y="5664200"/>
                <a:ext cx="288000" cy="12700"/>
              </a:xfrm>
              <a:prstGeom prst="line">
                <a:avLst/>
              </a:prstGeom>
              <a:noFill/>
              <a:ln w="38100" cap="flat" cmpd="sng" algn="ctr">
                <a:solidFill>
                  <a:schemeClr val="tx1"/>
                </a:solidFill>
                <a:prstDash val="solid"/>
                <a:round/>
                <a:headEnd type="none" w="med" len="med"/>
                <a:tailEnd type="none" w="med" len="med"/>
              </a:ln>
              <a:effectLst/>
            </p:spPr>
          </p:cxnSp>
          <p:sp>
            <p:nvSpPr>
              <p:cNvPr id="131" name="Freeform 130"/>
              <p:cNvSpPr/>
              <p:nvPr/>
            </p:nvSpPr>
            <p:spPr bwMode="auto">
              <a:xfrm>
                <a:off x="3208867" y="5194300"/>
                <a:ext cx="279400" cy="514350"/>
              </a:xfrm>
              <a:custGeom>
                <a:avLst/>
                <a:gdLst>
                  <a:gd name="connsiteX0" fmla="*/ 93133 w 279400"/>
                  <a:gd name="connsiteY0" fmla="*/ 0 h 514350"/>
                  <a:gd name="connsiteX1" fmla="*/ 270933 w 279400"/>
                  <a:gd name="connsiteY1" fmla="*/ 355600 h 514350"/>
                  <a:gd name="connsiteX2" fmla="*/ 42333 w 279400"/>
                  <a:gd name="connsiteY2" fmla="*/ 495300 h 514350"/>
                  <a:gd name="connsiteX3" fmla="*/ 16933 w 279400"/>
                  <a:gd name="connsiteY3" fmla="*/ 469900 h 514350"/>
                  <a:gd name="connsiteX4" fmla="*/ 16933 w 279400"/>
                  <a:gd name="connsiteY4" fmla="*/ 469900 h 514350"/>
                  <a:gd name="connsiteX5" fmla="*/ 16933 w 279400"/>
                  <a:gd name="connsiteY5" fmla="*/ 48260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00" h="514350">
                    <a:moveTo>
                      <a:pt x="93133" y="0"/>
                    </a:moveTo>
                    <a:cubicBezTo>
                      <a:pt x="186266" y="136525"/>
                      <a:pt x="279400" y="273050"/>
                      <a:pt x="270933" y="355600"/>
                    </a:cubicBezTo>
                    <a:cubicBezTo>
                      <a:pt x="262466" y="438150"/>
                      <a:pt x="84666" y="476250"/>
                      <a:pt x="42333" y="495300"/>
                    </a:cubicBezTo>
                    <a:cubicBezTo>
                      <a:pt x="0" y="514350"/>
                      <a:pt x="16933" y="469900"/>
                      <a:pt x="16933" y="469900"/>
                    </a:cubicBezTo>
                    <a:lnTo>
                      <a:pt x="16933" y="469900"/>
                    </a:lnTo>
                    <a:lnTo>
                      <a:pt x="16933" y="482600"/>
                    </a:lnTo>
                  </a:path>
                </a:pathLst>
              </a:custGeom>
              <a:noFill/>
              <a:ln w="38100" cap="flat" cmpd="sng" algn="ctr">
                <a:solidFill>
                  <a:schemeClr val="tx1"/>
                </a:solidFill>
                <a:prstDash val="solid"/>
                <a:round/>
                <a:headEnd type="none" w="med" len="med"/>
                <a:tailEnd type="none" w="med" len="med"/>
              </a:ln>
              <a:effectLst/>
            </p:spPr>
            <p:txBody>
              <a:bodyPr rtlCol="0" anchor="ctr"/>
              <a:lstStyle/>
              <a:p>
                <a:pPr algn="ctr"/>
                <a:endParaRPr lang="en-GB"/>
              </a:p>
            </p:txBody>
          </p:sp>
          <p:sp>
            <p:nvSpPr>
              <p:cNvPr id="132" name="Freeform 131"/>
              <p:cNvSpPr/>
              <p:nvPr/>
            </p:nvSpPr>
            <p:spPr bwMode="auto">
              <a:xfrm>
                <a:off x="2353733" y="5283200"/>
                <a:ext cx="355600" cy="416983"/>
              </a:xfrm>
              <a:custGeom>
                <a:avLst/>
                <a:gdLst>
                  <a:gd name="connsiteX0" fmla="*/ 173567 w 355600"/>
                  <a:gd name="connsiteY0" fmla="*/ 0 h 416983"/>
                  <a:gd name="connsiteX1" fmla="*/ 21167 w 355600"/>
                  <a:gd name="connsiteY1" fmla="*/ 317500 h 416983"/>
                  <a:gd name="connsiteX2" fmla="*/ 300567 w 355600"/>
                  <a:gd name="connsiteY2" fmla="*/ 406400 h 416983"/>
                  <a:gd name="connsiteX3" fmla="*/ 351367 w 355600"/>
                  <a:gd name="connsiteY3" fmla="*/ 381000 h 416983"/>
                  <a:gd name="connsiteX4" fmla="*/ 351367 w 355600"/>
                  <a:gd name="connsiteY4" fmla="*/ 381000 h 416983"/>
                  <a:gd name="connsiteX5" fmla="*/ 313267 w 355600"/>
                  <a:gd name="connsiteY5" fmla="*/ 381000 h 41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600" h="416983">
                    <a:moveTo>
                      <a:pt x="173567" y="0"/>
                    </a:moveTo>
                    <a:cubicBezTo>
                      <a:pt x="86783" y="124883"/>
                      <a:pt x="0" y="249767"/>
                      <a:pt x="21167" y="317500"/>
                    </a:cubicBezTo>
                    <a:cubicBezTo>
                      <a:pt x="42334" y="385233"/>
                      <a:pt x="245534" y="395817"/>
                      <a:pt x="300567" y="406400"/>
                    </a:cubicBezTo>
                    <a:cubicBezTo>
                      <a:pt x="355600" y="416983"/>
                      <a:pt x="351367" y="381000"/>
                      <a:pt x="351367" y="381000"/>
                    </a:cubicBezTo>
                    <a:lnTo>
                      <a:pt x="351367" y="381000"/>
                    </a:lnTo>
                    <a:lnTo>
                      <a:pt x="313267" y="381000"/>
                    </a:lnTo>
                  </a:path>
                </a:pathLst>
              </a:custGeom>
              <a:noFill/>
              <a:ln w="38100" cap="flat" cmpd="sng" algn="ctr">
                <a:solidFill>
                  <a:schemeClr val="tx1"/>
                </a:solidFill>
                <a:prstDash val="solid"/>
                <a:round/>
                <a:headEnd type="none" w="med" len="med"/>
                <a:tailEnd type="none" w="med" len="med"/>
              </a:ln>
              <a:effectLst/>
            </p:spPr>
            <p:txBody>
              <a:bodyPr rtlCol="0" anchor="ctr"/>
              <a:lstStyle/>
              <a:p>
                <a:pPr algn="ctr"/>
                <a:endParaRPr lang="en-GB"/>
              </a:p>
            </p:txBody>
          </p:sp>
          <p:cxnSp>
            <p:nvCxnSpPr>
              <p:cNvPr id="134" name="Straight Arrow Connector 133"/>
              <p:cNvCxnSpPr/>
              <p:nvPr/>
            </p:nvCxnSpPr>
            <p:spPr bwMode="auto">
              <a:xfrm flipV="1">
                <a:off x="2298700" y="5410200"/>
                <a:ext cx="1447800" cy="419100"/>
              </a:xfrm>
              <a:prstGeom prst="straightConnector1">
                <a:avLst/>
              </a:prstGeom>
              <a:noFill/>
              <a:ln w="38100" cap="flat" cmpd="sng" algn="ctr">
                <a:solidFill>
                  <a:schemeClr val="tx1"/>
                </a:solidFill>
                <a:prstDash val="solid"/>
                <a:round/>
                <a:headEnd type="none" w="med" len="med"/>
                <a:tailEnd type="arrow"/>
              </a:ln>
              <a:effectLst/>
            </p:spPr>
          </p:cxnSp>
        </p:grpSp>
        <p:grpSp>
          <p:nvGrpSpPr>
            <p:cNvPr id="26" name="Group 25"/>
            <p:cNvGrpSpPr/>
            <p:nvPr/>
          </p:nvGrpSpPr>
          <p:grpSpPr>
            <a:xfrm>
              <a:off x="6375400" y="3975100"/>
              <a:ext cx="254000" cy="2199300"/>
              <a:chOff x="4406900" y="3962400"/>
              <a:chExt cx="254000" cy="2199300"/>
            </a:xfrm>
          </p:grpSpPr>
          <p:sp>
            <p:nvSpPr>
              <p:cNvPr id="22" name="Rectangle 21"/>
              <p:cNvSpPr/>
              <p:nvPr/>
            </p:nvSpPr>
            <p:spPr bwMode="auto">
              <a:xfrm>
                <a:off x="4406900" y="4051300"/>
                <a:ext cx="254000" cy="2019300"/>
              </a:xfrm>
              <a:prstGeom prst="rect">
                <a:avLst/>
              </a:prstGeom>
              <a:solidFill>
                <a:schemeClr val="bg1"/>
              </a:solidFill>
              <a:ln w="31750" cap="rnd"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Oval 23"/>
              <p:cNvSpPr/>
              <p:nvPr/>
            </p:nvSpPr>
            <p:spPr bwMode="auto">
              <a:xfrm>
                <a:off x="4406900" y="39624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Oval 24"/>
              <p:cNvSpPr/>
              <p:nvPr/>
            </p:nvSpPr>
            <p:spPr bwMode="auto">
              <a:xfrm>
                <a:off x="4406900" y="59817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cxnSp>
          <p:nvCxnSpPr>
            <p:cNvPr id="28" name="Straight Arrow Connector 27"/>
            <p:cNvCxnSpPr/>
            <p:nvPr/>
          </p:nvCxnSpPr>
          <p:spPr bwMode="auto">
            <a:xfrm rot="16200000" flipH="1">
              <a:off x="6299200" y="6311900"/>
              <a:ext cx="444500" cy="12700"/>
            </a:xfrm>
            <a:prstGeom prst="straightConnector1">
              <a:avLst/>
            </a:prstGeom>
            <a:noFill/>
            <a:ln w="38100" cap="flat" cmpd="sng" algn="ctr">
              <a:solidFill>
                <a:schemeClr val="tx1"/>
              </a:solidFill>
              <a:prstDash val="solid"/>
              <a:round/>
              <a:headEnd type="none" w="med" len="med"/>
              <a:tailEnd type="arrow"/>
            </a:ln>
            <a:effectLst/>
          </p:spPr>
        </p:cxnSp>
        <p:sp>
          <p:nvSpPr>
            <p:cNvPr id="32" name="Freeform 31"/>
            <p:cNvSpPr/>
            <p:nvPr/>
          </p:nvSpPr>
          <p:spPr bwMode="auto">
            <a:xfrm>
              <a:off x="5477933" y="630767"/>
              <a:ext cx="1583267" cy="3458633"/>
            </a:xfrm>
            <a:custGeom>
              <a:avLst/>
              <a:gdLst>
                <a:gd name="connsiteX0" fmla="*/ 1066800 w 1435100"/>
                <a:gd name="connsiteY0" fmla="*/ 3270799 h 3270799"/>
                <a:gd name="connsiteX1" fmla="*/ 1168400 w 1435100"/>
                <a:gd name="connsiteY1" fmla="*/ 3232699 h 3270799"/>
                <a:gd name="connsiteX2" fmla="*/ 1206500 w 1435100"/>
                <a:gd name="connsiteY2" fmla="*/ 3169199 h 3270799"/>
                <a:gd name="connsiteX3" fmla="*/ 1308100 w 1435100"/>
                <a:gd name="connsiteY3" fmla="*/ 2965999 h 3270799"/>
                <a:gd name="connsiteX4" fmla="*/ 1320800 w 1435100"/>
                <a:gd name="connsiteY4" fmla="*/ 2915199 h 3270799"/>
                <a:gd name="connsiteX5" fmla="*/ 1397000 w 1435100"/>
                <a:gd name="connsiteY5" fmla="*/ 2864399 h 3270799"/>
                <a:gd name="connsiteX6" fmla="*/ 1435100 w 1435100"/>
                <a:gd name="connsiteY6" fmla="*/ 2838999 h 3270799"/>
                <a:gd name="connsiteX7" fmla="*/ 1397000 w 1435100"/>
                <a:gd name="connsiteY7" fmla="*/ 2826299 h 3270799"/>
                <a:gd name="connsiteX8" fmla="*/ 1104900 w 1435100"/>
                <a:gd name="connsiteY8" fmla="*/ 2851699 h 3270799"/>
                <a:gd name="connsiteX9" fmla="*/ 749300 w 1435100"/>
                <a:gd name="connsiteY9" fmla="*/ 2826299 h 3270799"/>
                <a:gd name="connsiteX10" fmla="*/ 736600 w 1435100"/>
                <a:gd name="connsiteY10" fmla="*/ 2775499 h 3270799"/>
                <a:gd name="connsiteX11" fmla="*/ 723900 w 1435100"/>
                <a:gd name="connsiteY11" fmla="*/ 2673899 h 3270799"/>
                <a:gd name="connsiteX12" fmla="*/ 685800 w 1435100"/>
                <a:gd name="connsiteY12" fmla="*/ 2496099 h 3270799"/>
                <a:gd name="connsiteX13" fmla="*/ 673100 w 1435100"/>
                <a:gd name="connsiteY13" fmla="*/ 2369099 h 3270799"/>
                <a:gd name="connsiteX14" fmla="*/ 495300 w 1435100"/>
                <a:gd name="connsiteY14" fmla="*/ 2356399 h 3270799"/>
                <a:gd name="connsiteX15" fmla="*/ 444500 w 1435100"/>
                <a:gd name="connsiteY15" fmla="*/ 2330999 h 3270799"/>
                <a:gd name="connsiteX16" fmla="*/ 406400 w 1435100"/>
                <a:gd name="connsiteY16" fmla="*/ 2318299 h 3270799"/>
                <a:gd name="connsiteX17" fmla="*/ 330200 w 1435100"/>
                <a:gd name="connsiteY17" fmla="*/ 2280199 h 3270799"/>
                <a:gd name="connsiteX18" fmla="*/ 317500 w 1435100"/>
                <a:gd name="connsiteY18" fmla="*/ 2242099 h 3270799"/>
                <a:gd name="connsiteX19" fmla="*/ 241300 w 1435100"/>
                <a:gd name="connsiteY19" fmla="*/ 2178599 h 3270799"/>
                <a:gd name="connsiteX20" fmla="*/ 190500 w 1435100"/>
                <a:gd name="connsiteY20" fmla="*/ 2140499 h 3270799"/>
                <a:gd name="connsiteX21" fmla="*/ 177800 w 1435100"/>
                <a:gd name="connsiteY21" fmla="*/ 2102399 h 3270799"/>
                <a:gd name="connsiteX22" fmla="*/ 241300 w 1435100"/>
                <a:gd name="connsiteY22" fmla="*/ 2038899 h 3270799"/>
                <a:gd name="connsiteX23" fmla="*/ 304800 w 1435100"/>
                <a:gd name="connsiteY23" fmla="*/ 1962699 h 3270799"/>
                <a:gd name="connsiteX24" fmla="*/ 317500 w 1435100"/>
                <a:gd name="connsiteY24" fmla="*/ 1899199 h 3270799"/>
                <a:gd name="connsiteX25" fmla="*/ 342900 w 1435100"/>
                <a:gd name="connsiteY25" fmla="*/ 1822999 h 3270799"/>
                <a:gd name="connsiteX26" fmla="*/ 254000 w 1435100"/>
                <a:gd name="connsiteY26" fmla="*/ 1734099 h 3270799"/>
                <a:gd name="connsiteX27" fmla="*/ 139700 w 1435100"/>
                <a:gd name="connsiteY27" fmla="*/ 1670599 h 3270799"/>
                <a:gd name="connsiteX28" fmla="*/ 63500 w 1435100"/>
                <a:gd name="connsiteY28" fmla="*/ 1645199 h 3270799"/>
                <a:gd name="connsiteX29" fmla="*/ 12700 w 1435100"/>
                <a:gd name="connsiteY29" fmla="*/ 1594399 h 3270799"/>
                <a:gd name="connsiteX30" fmla="*/ 0 w 1435100"/>
                <a:gd name="connsiteY30" fmla="*/ 1556299 h 3270799"/>
                <a:gd name="connsiteX31" fmla="*/ 25400 w 1435100"/>
                <a:gd name="connsiteY31" fmla="*/ 1429299 h 3270799"/>
                <a:gd name="connsiteX32" fmla="*/ 114300 w 1435100"/>
                <a:gd name="connsiteY32" fmla="*/ 1378499 h 3270799"/>
                <a:gd name="connsiteX33" fmla="*/ 190500 w 1435100"/>
                <a:gd name="connsiteY33" fmla="*/ 1302299 h 3270799"/>
                <a:gd name="connsiteX34" fmla="*/ 254000 w 1435100"/>
                <a:gd name="connsiteY34" fmla="*/ 1187999 h 3270799"/>
                <a:gd name="connsiteX35" fmla="*/ 266700 w 1435100"/>
                <a:gd name="connsiteY35" fmla="*/ 1137199 h 3270799"/>
                <a:gd name="connsiteX36" fmla="*/ 304800 w 1435100"/>
                <a:gd name="connsiteY36" fmla="*/ 1124499 h 3270799"/>
                <a:gd name="connsiteX37" fmla="*/ 279400 w 1435100"/>
                <a:gd name="connsiteY37" fmla="*/ 1086399 h 3270799"/>
                <a:gd name="connsiteX38" fmla="*/ 254000 w 1435100"/>
                <a:gd name="connsiteY38" fmla="*/ 1035599 h 3270799"/>
                <a:gd name="connsiteX39" fmla="*/ 228600 w 1435100"/>
                <a:gd name="connsiteY39" fmla="*/ 959399 h 3270799"/>
                <a:gd name="connsiteX40" fmla="*/ 215900 w 1435100"/>
                <a:gd name="connsiteY40" fmla="*/ 895899 h 3270799"/>
                <a:gd name="connsiteX41" fmla="*/ 139700 w 1435100"/>
                <a:gd name="connsiteY41" fmla="*/ 768899 h 3270799"/>
                <a:gd name="connsiteX42" fmla="*/ 76200 w 1435100"/>
                <a:gd name="connsiteY42" fmla="*/ 667299 h 3270799"/>
                <a:gd name="connsiteX43" fmla="*/ 266700 w 1435100"/>
                <a:gd name="connsiteY43" fmla="*/ 629199 h 3270799"/>
                <a:gd name="connsiteX44" fmla="*/ 317500 w 1435100"/>
                <a:gd name="connsiteY44" fmla="*/ 603799 h 3270799"/>
                <a:gd name="connsiteX45" fmla="*/ 444500 w 1435100"/>
                <a:gd name="connsiteY45" fmla="*/ 591099 h 3270799"/>
                <a:gd name="connsiteX46" fmla="*/ 508000 w 1435100"/>
                <a:gd name="connsiteY46" fmla="*/ 578399 h 3270799"/>
                <a:gd name="connsiteX47" fmla="*/ 609600 w 1435100"/>
                <a:gd name="connsiteY47" fmla="*/ 552999 h 3270799"/>
                <a:gd name="connsiteX48" fmla="*/ 647700 w 1435100"/>
                <a:gd name="connsiteY48" fmla="*/ 527599 h 3270799"/>
                <a:gd name="connsiteX49" fmla="*/ 723900 w 1435100"/>
                <a:gd name="connsiteY49" fmla="*/ 514899 h 3270799"/>
                <a:gd name="connsiteX50" fmla="*/ 736600 w 1435100"/>
                <a:gd name="connsiteY50" fmla="*/ 476799 h 3270799"/>
                <a:gd name="connsiteX51" fmla="*/ 749300 w 1435100"/>
                <a:gd name="connsiteY51" fmla="*/ 413299 h 3270799"/>
                <a:gd name="connsiteX52" fmla="*/ 762000 w 1435100"/>
                <a:gd name="connsiteY52" fmla="*/ 197399 h 3270799"/>
                <a:gd name="connsiteX53" fmla="*/ 774700 w 1435100"/>
                <a:gd name="connsiteY53" fmla="*/ 19599 h 3270799"/>
                <a:gd name="connsiteX54" fmla="*/ 838200 w 1435100"/>
                <a:gd name="connsiteY54" fmla="*/ 32299 h 3270799"/>
                <a:gd name="connsiteX55" fmla="*/ 927100 w 1435100"/>
                <a:gd name="connsiteY55" fmla="*/ 70399 h 3270799"/>
                <a:gd name="connsiteX56" fmla="*/ 1041400 w 1435100"/>
                <a:gd name="connsiteY56" fmla="*/ 108499 h 3270799"/>
                <a:gd name="connsiteX57" fmla="*/ 1066800 w 1435100"/>
                <a:gd name="connsiteY57" fmla="*/ 95799 h 3270799"/>
                <a:gd name="connsiteX0" fmla="*/ 1066800 w 1435100"/>
                <a:gd name="connsiteY0" fmla="*/ 3318933 h 3318933"/>
                <a:gd name="connsiteX1" fmla="*/ 1168400 w 1435100"/>
                <a:gd name="connsiteY1" fmla="*/ 3280833 h 3318933"/>
                <a:gd name="connsiteX2" fmla="*/ 12065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139700 w 1435100"/>
                <a:gd name="connsiteY41" fmla="*/ 817033 h 3318933"/>
                <a:gd name="connsiteX42" fmla="*/ 76200 w 1435100"/>
                <a:gd name="connsiteY42" fmla="*/ 715433 h 3318933"/>
                <a:gd name="connsiteX43" fmla="*/ 266700 w 1435100"/>
                <a:gd name="connsiteY43" fmla="*/ 677333 h 3318933"/>
                <a:gd name="connsiteX44" fmla="*/ 317500 w 1435100"/>
                <a:gd name="connsiteY44" fmla="*/ 651933 h 3318933"/>
                <a:gd name="connsiteX45" fmla="*/ 444500 w 1435100"/>
                <a:gd name="connsiteY45" fmla="*/ 639233 h 3318933"/>
                <a:gd name="connsiteX46" fmla="*/ 508000 w 1435100"/>
                <a:gd name="connsiteY46" fmla="*/ 626533 h 3318933"/>
                <a:gd name="connsiteX47" fmla="*/ 609600 w 1435100"/>
                <a:gd name="connsiteY47" fmla="*/ 601133 h 3318933"/>
                <a:gd name="connsiteX48" fmla="*/ 647700 w 1435100"/>
                <a:gd name="connsiteY48" fmla="*/ 575733 h 3318933"/>
                <a:gd name="connsiteX49" fmla="*/ 723900 w 1435100"/>
                <a:gd name="connsiteY49" fmla="*/ 563033 h 3318933"/>
                <a:gd name="connsiteX50" fmla="*/ 736600 w 1435100"/>
                <a:gd name="connsiteY50" fmla="*/ 524933 h 3318933"/>
                <a:gd name="connsiteX51" fmla="*/ 749300 w 1435100"/>
                <a:gd name="connsiteY51" fmla="*/ 461433 h 3318933"/>
                <a:gd name="connsiteX52" fmla="*/ 762000 w 1435100"/>
                <a:gd name="connsiteY52" fmla="*/ 245533 h 3318933"/>
                <a:gd name="connsiteX53" fmla="*/ 774700 w 1435100"/>
                <a:gd name="connsiteY53" fmla="*/ 67733 h 3318933"/>
                <a:gd name="connsiteX54" fmla="*/ 863600 w 1435100"/>
                <a:gd name="connsiteY54" fmla="*/ 4233 h 3318933"/>
                <a:gd name="connsiteX55" fmla="*/ 927100 w 1435100"/>
                <a:gd name="connsiteY55" fmla="*/ 118533 h 3318933"/>
                <a:gd name="connsiteX56" fmla="*/ 1041400 w 1435100"/>
                <a:gd name="connsiteY56" fmla="*/ 156633 h 3318933"/>
                <a:gd name="connsiteX57" fmla="*/ 1066800 w 1435100"/>
                <a:gd name="connsiteY57"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139700 w 1435100"/>
                <a:gd name="connsiteY41" fmla="*/ 817033 h 3318933"/>
                <a:gd name="connsiteX42" fmla="*/ 76200 w 1435100"/>
                <a:gd name="connsiteY42" fmla="*/ 715433 h 3318933"/>
                <a:gd name="connsiteX43" fmla="*/ 266700 w 1435100"/>
                <a:gd name="connsiteY43" fmla="*/ 677333 h 3318933"/>
                <a:gd name="connsiteX44" fmla="*/ 317500 w 1435100"/>
                <a:gd name="connsiteY44" fmla="*/ 651933 h 3318933"/>
                <a:gd name="connsiteX45" fmla="*/ 444500 w 1435100"/>
                <a:gd name="connsiteY45" fmla="*/ 639233 h 3318933"/>
                <a:gd name="connsiteX46" fmla="*/ 508000 w 1435100"/>
                <a:gd name="connsiteY46" fmla="*/ 626533 h 3318933"/>
                <a:gd name="connsiteX47" fmla="*/ 609600 w 1435100"/>
                <a:gd name="connsiteY47" fmla="*/ 601133 h 3318933"/>
                <a:gd name="connsiteX48" fmla="*/ 647700 w 1435100"/>
                <a:gd name="connsiteY48" fmla="*/ 575733 h 3318933"/>
                <a:gd name="connsiteX49" fmla="*/ 723900 w 1435100"/>
                <a:gd name="connsiteY49" fmla="*/ 563033 h 3318933"/>
                <a:gd name="connsiteX50" fmla="*/ 736600 w 1435100"/>
                <a:gd name="connsiteY50" fmla="*/ 524933 h 3318933"/>
                <a:gd name="connsiteX51" fmla="*/ 749300 w 1435100"/>
                <a:gd name="connsiteY51" fmla="*/ 461433 h 3318933"/>
                <a:gd name="connsiteX52" fmla="*/ 762000 w 1435100"/>
                <a:gd name="connsiteY52" fmla="*/ 245533 h 3318933"/>
                <a:gd name="connsiteX53" fmla="*/ 774700 w 1435100"/>
                <a:gd name="connsiteY53" fmla="*/ 67733 h 3318933"/>
                <a:gd name="connsiteX54" fmla="*/ 863600 w 1435100"/>
                <a:gd name="connsiteY54" fmla="*/ 4233 h 3318933"/>
                <a:gd name="connsiteX55" fmla="*/ 927100 w 1435100"/>
                <a:gd name="connsiteY55" fmla="*/ 118533 h 3318933"/>
                <a:gd name="connsiteX56" fmla="*/ 1041400 w 1435100"/>
                <a:gd name="connsiteY56" fmla="*/ 156633 h 3318933"/>
                <a:gd name="connsiteX57" fmla="*/ 1066800 w 1435100"/>
                <a:gd name="connsiteY57"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139700 w 1435100"/>
                <a:gd name="connsiteY41" fmla="*/ 817033 h 3318933"/>
                <a:gd name="connsiteX42" fmla="*/ 76200 w 1435100"/>
                <a:gd name="connsiteY42" fmla="*/ 715433 h 3318933"/>
                <a:gd name="connsiteX43" fmla="*/ 266700 w 1435100"/>
                <a:gd name="connsiteY43" fmla="*/ 677333 h 3318933"/>
                <a:gd name="connsiteX44" fmla="*/ 317500 w 1435100"/>
                <a:gd name="connsiteY44" fmla="*/ 651933 h 3318933"/>
                <a:gd name="connsiteX45" fmla="*/ 444500 w 1435100"/>
                <a:gd name="connsiteY45" fmla="*/ 639233 h 3318933"/>
                <a:gd name="connsiteX46" fmla="*/ 508000 w 1435100"/>
                <a:gd name="connsiteY46" fmla="*/ 626533 h 3318933"/>
                <a:gd name="connsiteX47" fmla="*/ 609600 w 1435100"/>
                <a:gd name="connsiteY47" fmla="*/ 601133 h 3318933"/>
                <a:gd name="connsiteX48" fmla="*/ 723900 w 1435100"/>
                <a:gd name="connsiteY48" fmla="*/ 563033 h 3318933"/>
                <a:gd name="connsiteX49" fmla="*/ 736600 w 1435100"/>
                <a:gd name="connsiteY49" fmla="*/ 524933 h 3318933"/>
                <a:gd name="connsiteX50" fmla="*/ 749300 w 1435100"/>
                <a:gd name="connsiteY50" fmla="*/ 461433 h 3318933"/>
                <a:gd name="connsiteX51" fmla="*/ 762000 w 1435100"/>
                <a:gd name="connsiteY51" fmla="*/ 245533 h 3318933"/>
                <a:gd name="connsiteX52" fmla="*/ 774700 w 1435100"/>
                <a:gd name="connsiteY52" fmla="*/ 67733 h 3318933"/>
                <a:gd name="connsiteX53" fmla="*/ 863600 w 1435100"/>
                <a:gd name="connsiteY53" fmla="*/ 4233 h 3318933"/>
                <a:gd name="connsiteX54" fmla="*/ 927100 w 1435100"/>
                <a:gd name="connsiteY54" fmla="*/ 118533 h 3318933"/>
                <a:gd name="connsiteX55" fmla="*/ 1041400 w 1435100"/>
                <a:gd name="connsiteY55" fmla="*/ 156633 h 3318933"/>
                <a:gd name="connsiteX56" fmla="*/ 1066800 w 1435100"/>
                <a:gd name="connsiteY56"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38100 w 1435100"/>
                <a:gd name="connsiteY41" fmla="*/ 1045633 h 3318933"/>
                <a:gd name="connsiteX42" fmla="*/ 76200 w 1435100"/>
                <a:gd name="connsiteY42" fmla="*/ 715433 h 3318933"/>
                <a:gd name="connsiteX43" fmla="*/ 266700 w 1435100"/>
                <a:gd name="connsiteY43" fmla="*/ 677333 h 3318933"/>
                <a:gd name="connsiteX44" fmla="*/ 317500 w 1435100"/>
                <a:gd name="connsiteY44" fmla="*/ 651933 h 3318933"/>
                <a:gd name="connsiteX45" fmla="*/ 444500 w 1435100"/>
                <a:gd name="connsiteY45" fmla="*/ 639233 h 3318933"/>
                <a:gd name="connsiteX46" fmla="*/ 508000 w 1435100"/>
                <a:gd name="connsiteY46" fmla="*/ 626533 h 3318933"/>
                <a:gd name="connsiteX47" fmla="*/ 609600 w 1435100"/>
                <a:gd name="connsiteY47" fmla="*/ 601133 h 3318933"/>
                <a:gd name="connsiteX48" fmla="*/ 723900 w 1435100"/>
                <a:gd name="connsiteY48" fmla="*/ 563033 h 3318933"/>
                <a:gd name="connsiteX49" fmla="*/ 736600 w 1435100"/>
                <a:gd name="connsiteY49" fmla="*/ 524933 h 3318933"/>
                <a:gd name="connsiteX50" fmla="*/ 749300 w 1435100"/>
                <a:gd name="connsiteY50" fmla="*/ 461433 h 3318933"/>
                <a:gd name="connsiteX51" fmla="*/ 762000 w 1435100"/>
                <a:gd name="connsiteY51" fmla="*/ 245533 h 3318933"/>
                <a:gd name="connsiteX52" fmla="*/ 774700 w 1435100"/>
                <a:gd name="connsiteY52" fmla="*/ 67733 h 3318933"/>
                <a:gd name="connsiteX53" fmla="*/ 863600 w 1435100"/>
                <a:gd name="connsiteY53" fmla="*/ 4233 h 3318933"/>
                <a:gd name="connsiteX54" fmla="*/ 927100 w 1435100"/>
                <a:gd name="connsiteY54" fmla="*/ 118533 h 3318933"/>
                <a:gd name="connsiteX55" fmla="*/ 1041400 w 1435100"/>
                <a:gd name="connsiteY55" fmla="*/ 156633 h 3318933"/>
                <a:gd name="connsiteX56" fmla="*/ 1066800 w 1435100"/>
                <a:gd name="connsiteY56"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76200 w 1435100"/>
                <a:gd name="connsiteY41" fmla="*/ 715433 h 3318933"/>
                <a:gd name="connsiteX42" fmla="*/ 266700 w 1435100"/>
                <a:gd name="connsiteY42" fmla="*/ 677333 h 3318933"/>
                <a:gd name="connsiteX43" fmla="*/ 317500 w 1435100"/>
                <a:gd name="connsiteY43" fmla="*/ 651933 h 3318933"/>
                <a:gd name="connsiteX44" fmla="*/ 444500 w 1435100"/>
                <a:gd name="connsiteY44" fmla="*/ 639233 h 3318933"/>
                <a:gd name="connsiteX45" fmla="*/ 508000 w 1435100"/>
                <a:gd name="connsiteY45" fmla="*/ 626533 h 3318933"/>
                <a:gd name="connsiteX46" fmla="*/ 609600 w 1435100"/>
                <a:gd name="connsiteY46" fmla="*/ 601133 h 3318933"/>
                <a:gd name="connsiteX47" fmla="*/ 723900 w 1435100"/>
                <a:gd name="connsiteY47" fmla="*/ 563033 h 3318933"/>
                <a:gd name="connsiteX48" fmla="*/ 736600 w 1435100"/>
                <a:gd name="connsiteY48" fmla="*/ 524933 h 3318933"/>
                <a:gd name="connsiteX49" fmla="*/ 749300 w 1435100"/>
                <a:gd name="connsiteY49" fmla="*/ 461433 h 3318933"/>
                <a:gd name="connsiteX50" fmla="*/ 762000 w 1435100"/>
                <a:gd name="connsiteY50" fmla="*/ 245533 h 3318933"/>
                <a:gd name="connsiteX51" fmla="*/ 774700 w 1435100"/>
                <a:gd name="connsiteY51" fmla="*/ 67733 h 3318933"/>
                <a:gd name="connsiteX52" fmla="*/ 863600 w 1435100"/>
                <a:gd name="connsiteY52" fmla="*/ 4233 h 3318933"/>
                <a:gd name="connsiteX53" fmla="*/ 927100 w 1435100"/>
                <a:gd name="connsiteY53" fmla="*/ 118533 h 3318933"/>
                <a:gd name="connsiteX54" fmla="*/ 1041400 w 1435100"/>
                <a:gd name="connsiteY54" fmla="*/ 156633 h 3318933"/>
                <a:gd name="connsiteX55" fmla="*/ 1066800 w 1435100"/>
                <a:gd name="connsiteY55"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76200 w 1435100"/>
                <a:gd name="connsiteY41" fmla="*/ 715433 h 3318933"/>
                <a:gd name="connsiteX42" fmla="*/ 266700 w 1435100"/>
                <a:gd name="connsiteY42" fmla="*/ 677333 h 3318933"/>
                <a:gd name="connsiteX43" fmla="*/ 317500 w 1435100"/>
                <a:gd name="connsiteY43" fmla="*/ 651933 h 3318933"/>
                <a:gd name="connsiteX44" fmla="*/ 444500 w 1435100"/>
                <a:gd name="connsiteY44" fmla="*/ 639233 h 3318933"/>
                <a:gd name="connsiteX45" fmla="*/ 508000 w 1435100"/>
                <a:gd name="connsiteY45" fmla="*/ 626533 h 3318933"/>
                <a:gd name="connsiteX46" fmla="*/ 609600 w 1435100"/>
                <a:gd name="connsiteY46" fmla="*/ 601133 h 3318933"/>
                <a:gd name="connsiteX47" fmla="*/ 736600 w 1435100"/>
                <a:gd name="connsiteY47" fmla="*/ 524933 h 3318933"/>
                <a:gd name="connsiteX48" fmla="*/ 749300 w 1435100"/>
                <a:gd name="connsiteY48" fmla="*/ 461433 h 3318933"/>
                <a:gd name="connsiteX49" fmla="*/ 762000 w 1435100"/>
                <a:gd name="connsiteY49" fmla="*/ 245533 h 3318933"/>
                <a:gd name="connsiteX50" fmla="*/ 774700 w 1435100"/>
                <a:gd name="connsiteY50" fmla="*/ 67733 h 3318933"/>
                <a:gd name="connsiteX51" fmla="*/ 863600 w 1435100"/>
                <a:gd name="connsiteY51" fmla="*/ 4233 h 3318933"/>
                <a:gd name="connsiteX52" fmla="*/ 927100 w 1435100"/>
                <a:gd name="connsiteY52" fmla="*/ 118533 h 3318933"/>
                <a:gd name="connsiteX53" fmla="*/ 1041400 w 1435100"/>
                <a:gd name="connsiteY53" fmla="*/ 156633 h 3318933"/>
                <a:gd name="connsiteX54" fmla="*/ 1066800 w 1435100"/>
                <a:gd name="connsiteY54"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76200 w 1435100"/>
                <a:gd name="connsiteY41" fmla="*/ 715433 h 3318933"/>
                <a:gd name="connsiteX42" fmla="*/ 266700 w 1435100"/>
                <a:gd name="connsiteY42" fmla="*/ 677333 h 3318933"/>
                <a:gd name="connsiteX43" fmla="*/ 317500 w 1435100"/>
                <a:gd name="connsiteY43" fmla="*/ 651933 h 3318933"/>
                <a:gd name="connsiteX44" fmla="*/ 444500 w 1435100"/>
                <a:gd name="connsiteY44" fmla="*/ 639233 h 3318933"/>
                <a:gd name="connsiteX45" fmla="*/ 508000 w 1435100"/>
                <a:gd name="connsiteY45" fmla="*/ 626533 h 3318933"/>
                <a:gd name="connsiteX46" fmla="*/ 609600 w 1435100"/>
                <a:gd name="connsiteY46" fmla="*/ 601133 h 3318933"/>
                <a:gd name="connsiteX47" fmla="*/ 736600 w 1435100"/>
                <a:gd name="connsiteY47" fmla="*/ 524933 h 3318933"/>
                <a:gd name="connsiteX48" fmla="*/ 749300 w 1435100"/>
                <a:gd name="connsiteY48" fmla="*/ 461433 h 3318933"/>
                <a:gd name="connsiteX49" fmla="*/ 762000 w 1435100"/>
                <a:gd name="connsiteY49" fmla="*/ 245533 h 3318933"/>
                <a:gd name="connsiteX50" fmla="*/ 774700 w 1435100"/>
                <a:gd name="connsiteY50" fmla="*/ 67733 h 3318933"/>
                <a:gd name="connsiteX51" fmla="*/ 863600 w 1435100"/>
                <a:gd name="connsiteY51" fmla="*/ 4233 h 3318933"/>
                <a:gd name="connsiteX52" fmla="*/ 1041400 w 1435100"/>
                <a:gd name="connsiteY52" fmla="*/ 156633 h 3318933"/>
                <a:gd name="connsiteX53" fmla="*/ 1066800 w 1435100"/>
                <a:gd name="connsiteY53" fmla="*/ 1439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76200 w 1435100"/>
                <a:gd name="connsiteY41" fmla="*/ 715433 h 3318933"/>
                <a:gd name="connsiteX42" fmla="*/ 266700 w 1435100"/>
                <a:gd name="connsiteY42" fmla="*/ 677333 h 3318933"/>
                <a:gd name="connsiteX43" fmla="*/ 317500 w 1435100"/>
                <a:gd name="connsiteY43" fmla="*/ 651933 h 3318933"/>
                <a:gd name="connsiteX44" fmla="*/ 444500 w 1435100"/>
                <a:gd name="connsiteY44" fmla="*/ 639233 h 3318933"/>
                <a:gd name="connsiteX45" fmla="*/ 508000 w 1435100"/>
                <a:gd name="connsiteY45" fmla="*/ 626533 h 3318933"/>
                <a:gd name="connsiteX46" fmla="*/ 609600 w 1435100"/>
                <a:gd name="connsiteY46" fmla="*/ 601133 h 3318933"/>
                <a:gd name="connsiteX47" fmla="*/ 736600 w 1435100"/>
                <a:gd name="connsiteY47" fmla="*/ 524933 h 3318933"/>
                <a:gd name="connsiteX48" fmla="*/ 749300 w 1435100"/>
                <a:gd name="connsiteY48" fmla="*/ 461433 h 3318933"/>
                <a:gd name="connsiteX49" fmla="*/ 762000 w 1435100"/>
                <a:gd name="connsiteY49" fmla="*/ 245533 h 3318933"/>
                <a:gd name="connsiteX50" fmla="*/ 774700 w 1435100"/>
                <a:gd name="connsiteY50" fmla="*/ 67733 h 3318933"/>
                <a:gd name="connsiteX51" fmla="*/ 863600 w 1435100"/>
                <a:gd name="connsiteY51" fmla="*/ 4233 h 3318933"/>
                <a:gd name="connsiteX52" fmla="*/ 1041400 w 1435100"/>
                <a:gd name="connsiteY52" fmla="*/ 156633 h 3318933"/>
                <a:gd name="connsiteX53" fmla="*/ 1181100 w 1435100"/>
                <a:gd name="connsiteY53" fmla="*/ 4233 h 3318933"/>
                <a:gd name="connsiteX0" fmla="*/ 1066800 w 1435100"/>
                <a:gd name="connsiteY0" fmla="*/ 3318933 h 3318933"/>
                <a:gd name="connsiteX1" fmla="*/ 1168400 w 1435100"/>
                <a:gd name="connsiteY1" fmla="*/ 3280833 h 3318933"/>
                <a:gd name="connsiteX2" fmla="*/ 1117600 w 1435100"/>
                <a:gd name="connsiteY2" fmla="*/ 3217333 h 3318933"/>
                <a:gd name="connsiteX3" fmla="*/ 1308100 w 1435100"/>
                <a:gd name="connsiteY3" fmla="*/ 3014133 h 3318933"/>
                <a:gd name="connsiteX4" fmla="*/ 1320800 w 1435100"/>
                <a:gd name="connsiteY4" fmla="*/ 2963333 h 3318933"/>
                <a:gd name="connsiteX5" fmla="*/ 1397000 w 1435100"/>
                <a:gd name="connsiteY5" fmla="*/ 2912533 h 3318933"/>
                <a:gd name="connsiteX6" fmla="*/ 1435100 w 1435100"/>
                <a:gd name="connsiteY6" fmla="*/ 2887133 h 3318933"/>
                <a:gd name="connsiteX7" fmla="*/ 1397000 w 1435100"/>
                <a:gd name="connsiteY7" fmla="*/ 2874433 h 3318933"/>
                <a:gd name="connsiteX8" fmla="*/ 1104900 w 1435100"/>
                <a:gd name="connsiteY8" fmla="*/ 2899833 h 3318933"/>
                <a:gd name="connsiteX9" fmla="*/ 749300 w 1435100"/>
                <a:gd name="connsiteY9" fmla="*/ 2874433 h 3318933"/>
                <a:gd name="connsiteX10" fmla="*/ 736600 w 1435100"/>
                <a:gd name="connsiteY10" fmla="*/ 2823633 h 3318933"/>
                <a:gd name="connsiteX11" fmla="*/ 723900 w 1435100"/>
                <a:gd name="connsiteY11" fmla="*/ 2722033 h 3318933"/>
                <a:gd name="connsiteX12" fmla="*/ 685800 w 1435100"/>
                <a:gd name="connsiteY12" fmla="*/ 2544233 h 3318933"/>
                <a:gd name="connsiteX13" fmla="*/ 673100 w 1435100"/>
                <a:gd name="connsiteY13" fmla="*/ 2417233 h 3318933"/>
                <a:gd name="connsiteX14" fmla="*/ 495300 w 1435100"/>
                <a:gd name="connsiteY14" fmla="*/ 2404533 h 3318933"/>
                <a:gd name="connsiteX15" fmla="*/ 444500 w 1435100"/>
                <a:gd name="connsiteY15" fmla="*/ 2379133 h 3318933"/>
                <a:gd name="connsiteX16" fmla="*/ 406400 w 1435100"/>
                <a:gd name="connsiteY16" fmla="*/ 2366433 h 3318933"/>
                <a:gd name="connsiteX17" fmla="*/ 330200 w 1435100"/>
                <a:gd name="connsiteY17" fmla="*/ 2328333 h 3318933"/>
                <a:gd name="connsiteX18" fmla="*/ 317500 w 1435100"/>
                <a:gd name="connsiteY18" fmla="*/ 2290233 h 3318933"/>
                <a:gd name="connsiteX19" fmla="*/ 241300 w 1435100"/>
                <a:gd name="connsiteY19" fmla="*/ 2226733 h 3318933"/>
                <a:gd name="connsiteX20" fmla="*/ 190500 w 1435100"/>
                <a:gd name="connsiteY20" fmla="*/ 2188633 h 3318933"/>
                <a:gd name="connsiteX21" fmla="*/ 177800 w 1435100"/>
                <a:gd name="connsiteY21" fmla="*/ 2150533 h 3318933"/>
                <a:gd name="connsiteX22" fmla="*/ 241300 w 1435100"/>
                <a:gd name="connsiteY22" fmla="*/ 2087033 h 3318933"/>
                <a:gd name="connsiteX23" fmla="*/ 304800 w 1435100"/>
                <a:gd name="connsiteY23" fmla="*/ 2010833 h 3318933"/>
                <a:gd name="connsiteX24" fmla="*/ 317500 w 1435100"/>
                <a:gd name="connsiteY24" fmla="*/ 1947333 h 3318933"/>
                <a:gd name="connsiteX25" fmla="*/ 342900 w 1435100"/>
                <a:gd name="connsiteY25" fmla="*/ 1871133 h 3318933"/>
                <a:gd name="connsiteX26" fmla="*/ 254000 w 1435100"/>
                <a:gd name="connsiteY26" fmla="*/ 1782233 h 3318933"/>
                <a:gd name="connsiteX27" fmla="*/ 139700 w 1435100"/>
                <a:gd name="connsiteY27" fmla="*/ 1718733 h 3318933"/>
                <a:gd name="connsiteX28" fmla="*/ 63500 w 1435100"/>
                <a:gd name="connsiteY28" fmla="*/ 1693333 h 3318933"/>
                <a:gd name="connsiteX29" fmla="*/ 12700 w 1435100"/>
                <a:gd name="connsiteY29" fmla="*/ 1642533 h 3318933"/>
                <a:gd name="connsiteX30" fmla="*/ 0 w 1435100"/>
                <a:gd name="connsiteY30" fmla="*/ 1604433 h 3318933"/>
                <a:gd name="connsiteX31" fmla="*/ 25400 w 1435100"/>
                <a:gd name="connsiteY31" fmla="*/ 1477433 h 3318933"/>
                <a:gd name="connsiteX32" fmla="*/ 114300 w 1435100"/>
                <a:gd name="connsiteY32" fmla="*/ 1426633 h 3318933"/>
                <a:gd name="connsiteX33" fmla="*/ 190500 w 1435100"/>
                <a:gd name="connsiteY33" fmla="*/ 1350433 h 3318933"/>
                <a:gd name="connsiteX34" fmla="*/ 254000 w 1435100"/>
                <a:gd name="connsiteY34" fmla="*/ 1236133 h 3318933"/>
                <a:gd name="connsiteX35" fmla="*/ 266700 w 1435100"/>
                <a:gd name="connsiteY35" fmla="*/ 1185333 h 3318933"/>
                <a:gd name="connsiteX36" fmla="*/ 304800 w 1435100"/>
                <a:gd name="connsiteY36" fmla="*/ 1172633 h 3318933"/>
                <a:gd name="connsiteX37" fmla="*/ 279400 w 1435100"/>
                <a:gd name="connsiteY37" fmla="*/ 1134533 h 3318933"/>
                <a:gd name="connsiteX38" fmla="*/ 254000 w 1435100"/>
                <a:gd name="connsiteY38" fmla="*/ 1083733 h 3318933"/>
                <a:gd name="connsiteX39" fmla="*/ 228600 w 1435100"/>
                <a:gd name="connsiteY39" fmla="*/ 1007533 h 3318933"/>
                <a:gd name="connsiteX40" fmla="*/ 215900 w 1435100"/>
                <a:gd name="connsiteY40" fmla="*/ 944033 h 3318933"/>
                <a:gd name="connsiteX41" fmla="*/ 76200 w 1435100"/>
                <a:gd name="connsiteY41" fmla="*/ 715433 h 3318933"/>
                <a:gd name="connsiteX42" fmla="*/ 266700 w 1435100"/>
                <a:gd name="connsiteY42" fmla="*/ 677333 h 3318933"/>
                <a:gd name="connsiteX43" fmla="*/ 317500 w 1435100"/>
                <a:gd name="connsiteY43" fmla="*/ 651933 h 3318933"/>
                <a:gd name="connsiteX44" fmla="*/ 444500 w 1435100"/>
                <a:gd name="connsiteY44" fmla="*/ 639233 h 3318933"/>
                <a:gd name="connsiteX45" fmla="*/ 508000 w 1435100"/>
                <a:gd name="connsiteY45" fmla="*/ 626533 h 3318933"/>
                <a:gd name="connsiteX46" fmla="*/ 609600 w 1435100"/>
                <a:gd name="connsiteY46" fmla="*/ 601133 h 3318933"/>
                <a:gd name="connsiteX47" fmla="*/ 736600 w 1435100"/>
                <a:gd name="connsiteY47" fmla="*/ 524933 h 3318933"/>
                <a:gd name="connsiteX48" fmla="*/ 749300 w 1435100"/>
                <a:gd name="connsiteY48" fmla="*/ 461433 h 3318933"/>
                <a:gd name="connsiteX49" fmla="*/ 762000 w 1435100"/>
                <a:gd name="connsiteY49" fmla="*/ 245533 h 3318933"/>
                <a:gd name="connsiteX50" fmla="*/ 774700 w 1435100"/>
                <a:gd name="connsiteY50" fmla="*/ 67733 h 3318933"/>
                <a:gd name="connsiteX51" fmla="*/ 863600 w 1435100"/>
                <a:gd name="connsiteY51" fmla="*/ 4233 h 3318933"/>
                <a:gd name="connsiteX52" fmla="*/ 1041400 w 1435100"/>
                <a:gd name="connsiteY52" fmla="*/ 156633 h 331893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304800 w 1435100"/>
                <a:gd name="connsiteY36" fmla="*/ 1191683 h 3337983"/>
                <a:gd name="connsiteX37" fmla="*/ 279400 w 1435100"/>
                <a:gd name="connsiteY37" fmla="*/ 1153583 h 3337983"/>
                <a:gd name="connsiteX38" fmla="*/ 254000 w 1435100"/>
                <a:gd name="connsiteY38" fmla="*/ 1102783 h 3337983"/>
                <a:gd name="connsiteX39" fmla="*/ 228600 w 1435100"/>
                <a:gd name="connsiteY39" fmla="*/ 1026583 h 3337983"/>
                <a:gd name="connsiteX40" fmla="*/ 215900 w 1435100"/>
                <a:gd name="connsiteY40" fmla="*/ 963083 h 3337983"/>
                <a:gd name="connsiteX41" fmla="*/ 76200 w 1435100"/>
                <a:gd name="connsiteY41" fmla="*/ 734483 h 3337983"/>
                <a:gd name="connsiteX42" fmla="*/ 266700 w 1435100"/>
                <a:gd name="connsiteY42" fmla="*/ 696383 h 3337983"/>
                <a:gd name="connsiteX43" fmla="*/ 317500 w 1435100"/>
                <a:gd name="connsiteY43" fmla="*/ 670983 h 3337983"/>
                <a:gd name="connsiteX44" fmla="*/ 444500 w 1435100"/>
                <a:gd name="connsiteY44" fmla="*/ 658283 h 3337983"/>
                <a:gd name="connsiteX45" fmla="*/ 508000 w 1435100"/>
                <a:gd name="connsiteY45" fmla="*/ 645583 h 3337983"/>
                <a:gd name="connsiteX46" fmla="*/ 609600 w 1435100"/>
                <a:gd name="connsiteY46" fmla="*/ 620183 h 3337983"/>
                <a:gd name="connsiteX47" fmla="*/ 736600 w 1435100"/>
                <a:gd name="connsiteY47" fmla="*/ 543983 h 3337983"/>
                <a:gd name="connsiteX48" fmla="*/ 749300 w 1435100"/>
                <a:gd name="connsiteY48" fmla="*/ 480483 h 3337983"/>
                <a:gd name="connsiteX49" fmla="*/ 762000 w 1435100"/>
                <a:gd name="connsiteY49" fmla="*/ 264583 h 3337983"/>
                <a:gd name="connsiteX50" fmla="*/ 774700 w 1435100"/>
                <a:gd name="connsiteY50" fmla="*/ 86783 h 3337983"/>
                <a:gd name="connsiteX51" fmla="*/ 863600 w 1435100"/>
                <a:gd name="connsiteY51" fmla="*/ 23283 h 3337983"/>
                <a:gd name="connsiteX52" fmla="*/ 1244600 w 1435100"/>
                <a:gd name="connsiteY52"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304800 w 1435100"/>
                <a:gd name="connsiteY36" fmla="*/ 1191683 h 3337983"/>
                <a:gd name="connsiteX37" fmla="*/ 279400 w 1435100"/>
                <a:gd name="connsiteY37" fmla="*/ 1153583 h 3337983"/>
                <a:gd name="connsiteX38" fmla="*/ 254000 w 1435100"/>
                <a:gd name="connsiteY38" fmla="*/ 1102783 h 3337983"/>
                <a:gd name="connsiteX39" fmla="*/ 228600 w 1435100"/>
                <a:gd name="connsiteY39" fmla="*/ 1026583 h 3337983"/>
                <a:gd name="connsiteX40" fmla="*/ 215900 w 1435100"/>
                <a:gd name="connsiteY40" fmla="*/ 963083 h 3337983"/>
                <a:gd name="connsiteX41" fmla="*/ 76200 w 1435100"/>
                <a:gd name="connsiteY41" fmla="*/ 734483 h 3337983"/>
                <a:gd name="connsiteX42" fmla="*/ 266700 w 1435100"/>
                <a:gd name="connsiteY42" fmla="*/ 696383 h 3337983"/>
                <a:gd name="connsiteX43" fmla="*/ 317500 w 1435100"/>
                <a:gd name="connsiteY43" fmla="*/ 670983 h 3337983"/>
                <a:gd name="connsiteX44" fmla="*/ 444500 w 1435100"/>
                <a:gd name="connsiteY44" fmla="*/ 658283 h 3337983"/>
                <a:gd name="connsiteX45" fmla="*/ 508000 w 1435100"/>
                <a:gd name="connsiteY45" fmla="*/ 645583 h 3337983"/>
                <a:gd name="connsiteX46" fmla="*/ 609600 w 1435100"/>
                <a:gd name="connsiteY46" fmla="*/ 620183 h 3337983"/>
                <a:gd name="connsiteX47" fmla="*/ 736600 w 1435100"/>
                <a:gd name="connsiteY47" fmla="*/ 543983 h 3337983"/>
                <a:gd name="connsiteX48" fmla="*/ 762000 w 1435100"/>
                <a:gd name="connsiteY48" fmla="*/ 264583 h 3337983"/>
                <a:gd name="connsiteX49" fmla="*/ 774700 w 1435100"/>
                <a:gd name="connsiteY49" fmla="*/ 86783 h 3337983"/>
                <a:gd name="connsiteX50" fmla="*/ 863600 w 1435100"/>
                <a:gd name="connsiteY50" fmla="*/ 23283 h 3337983"/>
                <a:gd name="connsiteX51" fmla="*/ 1244600 w 1435100"/>
                <a:gd name="connsiteY51"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304800 w 1435100"/>
                <a:gd name="connsiteY36" fmla="*/ 1191683 h 3337983"/>
                <a:gd name="connsiteX37" fmla="*/ 279400 w 1435100"/>
                <a:gd name="connsiteY37" fmla="*/ 1153583 h 3337983"/>
                <a:gd name="connsiteX38" fmla="*/ 254000 w 1435100"/>
                <a:gd name="connsiteY38" fmla="*/ 1102783 h 3337983"/>
                <a:gd name="connsiteX39" fmla="*/ 228600 w 1435100"/>
                <a:gd name="connsiteY39" fmla="*/ 1026583 h 3337983"/>
                <a:gd name="connsiteX40" fmla="*/ 215900 w 1435100"/>
                <a:gd name="connsiteY40" fmla="*/ 963083 h 3337983"/>
                <a:gd name="connsiteX41" fmla="*/ 76200 w 1435100"/>
                <a:gd name="connsiteY41" fmla="*/ 734483 h 3337983"/>
                <a:gd name="connsiteX42" fmla="*/ 266700 w 1435100"/>
                <a:gd name="connsiteY42" fmla="*/ 696383 h 3337983"/>
                <a:gd name="connsiteX43" fmla="*/ 444500 w 1435100"/>
                <a:gd name="connsiteY43" fmla="*/ 658283 h 3337983"/>
                <a:gd name="connsiteX44" fmla="*/ 508000 w 1435100"/>
                <a:gd name="connsiteY44" fmla="*/ 645583 h 3337983"/>
                <a:gd name="connsiteX45" fmla="*/ 609600 w 1435100"/>
                <a:gd name="connsiteY45" fmla="*/ 620183 h 3337983"/>
                <a:gd name="connsiteX46" fmla="*/ 736600 w 1435100"/>
                <a:gd name="connsiteY46" fmla="*/ 543983 h 3337983"/>
                <a:gd name="connsiteX47" fmla="*/ 762000 w 1435100"/>
                <a:gd name="connsiteY47" fmla="*/ 264583 h 3337983"/>
                <a:gd name="connsiteX48" fmla="*/ 774700 w 1435100"/>
                <a:gd name="connsiteY48" fmla="*/ 86783 h 3337983"/>
                <a:gd name="connsiteX49" fmla="*/ 863600 w 1435100"/>
                <a:gd name="connsiteY49" fmla="*/ 23283 h 3337983"/>
                <a:gd name="connsiteX50" fmla="*/ 1244600 w 1435100"/>
                <a:gd name="connsiteY50"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304800 w 1435100"/>
                <a:gd name="connsiteY36" fmla="*/ 1191683 h 3337983"/>
                <a:gd name="connsiteX37" fmla="*/ 279400 w 1435100"/>
                <a:gd name="connsiteY37" fmla="*/ 1153583 h 3337983"/>
                <a:gd name="connsiteX38" fmla="*/ 254000 w 1435100"/>
                <a:gd name="connsiteY38" fmla="*/ 1102783 h 3337983"/>
                <a:gd name="connsiteX39" fmla="*/ 228600 w 1435100"/>
                <a:gd name="connsiteY39" fmla="*/ 1026583 h 3337983"/>
                <a:gd name="connsiteX40" fmla="*/ 215900 w 1435100"/>
                <a:gd name="connsiteY40" fmla="*/ 963083 h 3337983"/>
                <a:gd name="connsiteX41" fmla="*/ 76200 w 1435100"/>
                <a:gd name="connsiteY41" fmla="*/ 734483 h 3337983"/>
                <a:gd name="connsiteX42" fmla="*/ 266700 w 1435100"/>
                <a:gd name="connsiteY42" fmla="*/ 696383 h 3337983"/>
                <a:gd name="connsiteX43" fmla="*/ 444500 w 1435100"/>
                <a:gd name="connsiteY43" fmla="*/ 658283 h 3337983"/>
                <a:gd name="connsiteX44" fmla="*/ 609600 w 1435100"/>
                <a:gd name="connsiteY44" fmla="*/ 620183 h 3337983"/>
                <a:gd name="connsiteX45" fmla="*/ 736600 w 1435100"/>
                <a:gd name="connsiteY45" fmla="*/ 543983 h 3337983"/>
                <a:gd name="connsiteX46" fmla="*/ 762000 w 1435100"/>
                <a:gd name="connsiteY46" fmla="*/ 264583 h 3337983"/>
                <a:gd name="connsiteX47" fmla="*/ 774700 w 1435100"/>
                <a:gd name="connsiteY47" fmla="*/ 86783 h 3337983"/>
                <a:gd name="connsiteX48" fmla="*/ 863600 w 1435100"/>
                <a:gd name="connsiteY48" fmla="*/ 23283 h 3337983"/>
                <a:gd name="connsiteX49" fmla="*/ 1244600 w 1435100"/>
                <a:gd name="connsiteY49"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304800 w 1435100"/>
                <a:gd name="connsiteY36" fmla="*/ 1191683 h 3337983"/>
                <a:gd name="connsiteX37" fmla="*/ 254000 w 1435100"/>
                <a:gd name="connsiteY37" fmla="*/ 1102783 h 3337983"/>
                <a:gd name="connsiteX38" fmla="*/ 228600 w 1435100"/>
                <a:gd name="connsiteY38" fmla="*/ 1026583 h 3337983"/>
                <a:gd name="connsiteX39" fmla="*/ 215900 w 1435100"/>
                <a:gd name="connsiteY39" fmla="*/ 963083 h 3337983"/>
                <a:gd name="connsiteX40" fmla="*/ 76200 w 1435100"/>
                <a:gd name="connsiteY40" fmla="*/ 734483 h 3337983"/>
                <a:gd name="connsiteX41" fmla="*/ 266700 w 1435100"/>
                <a:gd name="connsiteY41" fmla="*/ 696383 h 3337983"/>
                <a:gd name="connsiteX42" fmla="*/ 444500 w 1435100"/>
                <a:gd name="connsiteY42" fmla="*/ 658283 h 3337983"/>
                <a:gd name="connsiteX43" fmla="*/ 609600 w 1435100"/>
                <a:gd name="connsiteY43" fmla="*/ 620183 h 3337983"/>
                <a:gd name="connsiteX44" fmla="*/ 736600 w 1435100"/>
                <a:gd name="connsiteY44" fmla="*/ 543983 h 3337983"/>
                <a:gd name="connsiteX45" fmla="*/ 762000 w 1435100"/>
                <a:gd name="connsiteY45" fmla="*/ 264583 h 3337983"/>
                <a:gd name="connsiteX46" fmla="*/ 774700 w 1435100"/>
                <a:gd name="connsiteY46" fmla="*/ 86783 h 3337983"/>
                <a:gd name="connsiteX47" fmla="*/ 863600 w 1435100"/>
                <a:gd name="connsiteY47" fmla="*/ 23283 h 3337983"/>
                <a:gd name="connsiteX48" fmla="*/ 1244600 w 1435100"/>
                <a:gd name="connsiteY48"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66700 w 1435100"/>
                <a:gd name="connsiteY35" fmla="*/ 1204383 h 3337983"/>
                <a:gd name="connsiteX36" fmla="*/ 254000 w 1435100"/>
                <a:gd name="connsiteY36" fmla="*/ 1102783 h 3337983"/>
                <a:gd name="connsiteX37" fmla="*/ 228600 w 1435100"/>
                <a:gd name="connsiteY37" fmla="*/ 1026583 h 3337983"/>
                <a:gd name="connsiteX38" fmla="*/ 215900 w 1435100"/>
                <a:gd name="connsiteY38" fmla="*/ 963083 h 3337983"/>
                <a:gd name="connsiteX39" fmla="*/ 76200 w 1435100"/>
                <a:gd name="connsiteY39" fmla="*/ 734483 h 3337983"/>
                <a:gd name="connsiteX40" fmla="*/ 266700 w 1435100"/>
                <a:gd name="connsiteY40" fmla="*/ 696383 h 3337983"/>
                <a:gd name="connsiteX41" fmla="*/ 444500 w 1435100"/>
                <a:gd name="connsiteY41" fmla="*/ 658283 h 3337983"/>
                <a:gd name="connsiteX42" fmla="*/ 609600 w 1435100"/>
                <a:gd name="connsiteY42" fmla="*/ 620183 h 3337983"/>
                <a:gd name="connsiteX43" fmla="*/ 736600 w 1435100"/>
                <a:gd name="connsiteY43" fmla="*/ 543983 h 3337983"/>
                <a:gd name="connsiteX44" fmla="*/ 762000 w 1435100"/>
                <a:gd name="connsiteY44" fmla="*/ 264583 h 3337983"/>
                <a:gd name="connsiteX45" fmla="*/ 774700 w 1435100"/>
                <a:gd name="connsiteY45" fmla="*/ 86783 h 3337983"/>
                <a:gd name="connsiteX46" fmla="*/ 863600 w 1435100"/>
                <a:gd name="connsiteY46" fmla="*/ 23283 h 3337983"/>
                <a:gd name="connsiteX47" fmla="*/ 1244600 w 1435100"/>
                <a:gd name="connsiteY47" fmla="*/ 23283 h 3337983"/>
                <a:gd name="connsiteX0" fmla="*/ 1066800 w 1435100"/>
                <a:gd name="connsiteY0" fmla="*/ 3337983 h 3337983"/>
                <a:gd name="connsiteX1" fmla="*/ 1168400 w 1435100"/>
                <a:gd name="connsiteY1" fmla="*/ 3299883 h 3337983"/>
                <a:gd name="connsiteX2" fmla="*/ 1117600 w 1435100"/>
                <a:gd name="connsiteY2" fmla="*/ 3236383 h 3337983"/>
                <a:gd name="connsiteX3" fmla="*/ 1308100 w 1435100"/>
                <a:gd name="connsiteY3" fmla="*/ 3033183 h 3337983"/>
                <a:gd name="connsiteX4" fmla="*/ 1320800 w 1435100"/>
                <a:gd name="connsiteY4" fmla="*/ 2982383 h 3337983"/>
                <a:gd name="connsiteX5" fmla="*/ 1397000 w 1435100"/>
                <a:gd name="connsiteY5" fmla="*/ 2931583 h 3337983"/>
                <a:gd name="connsiteX6" fmla="*/ 1435100 w 1435100"/>
                <a:gd name="connsiteY6" fmla="*/ 2906183 h 3337983"/>
                <a:gd name="connsiteX7" fmla="*/ 1397000 w 1435100"/>
                <a:gd name="connsiteY7" fmla="*/ 2893483 h 3337983"/>
                <a:gd name="connsiteX8" fmla="*/ 1104900 w 1435100"/>
                <a:gd name="connsiteY8" fmla="*/ 2918883 h 3337983"/>
                <a:gd name="connsiteX9" fmla="*/ 749300 w 1435100"/>
                <a:gd name="connsiteY9" fmla="*/ 2893483 h 3337983"/>
                <a:gd name="connsiteX10" fmla="*/ 736600 w 1435100"/>
                <a:gd name="connsiteY10" fmla="*/ 2842683 h 3337983"/>
                <a:gd name="connsiteX11" fmla="*/ 723900 w 1435100"/>
                <a:gd name="connsiteY11" fmla="*/ 2741083 h 3337983"/>
                <a:gd name="connsiteX12" fmla="*/ 685800 w 1435100"/>
                <a:gd name="connsiteY12" fmla="*/ 2563283 h 3337983"/>
                <a:gd name="connsiteX13" fmla="*/ 673100 w 1435100"/>
                <a:gd name="connsiteY13" fmla="*/ 2436283 h 3337983"/>
                <a:gd name="connsiteX14" fmla="*/ 495300 w 1435100"/>
                <a:gd name="connsiteY14" fmla="*/ 2423583 h 3337983"/>
                <a:gd name="connsiteX15" fmla="*/ 444500 w 1435100"/>
                <a:gd name="connsiteY15" fmla="*/ 2398183 h 3337983"/>
                <a:gd name="connsiteX16" fmla="*/ 406400 w 1435100"/>
                <a:gd name="connsiteY16" fmla="*/ 2385483 h 3337983"/>
                <a:gd name="connsiteX17" fmla="*/ 330200 w 1435100"/>
                <a:gd name="connsiteY17" fmla="*/ 2347383 h 3337983"/>
                <a:gd name="connsiteX18" fmla="*/ 317500 w 1435100"/>
                <a:gd name="connsiteY18" fmla="*/ 2309283 h 3337983"/>
                <a:gd name="connsiteX19" fmla="*/ 241300 w 1435100"/>
                <a:gd name="connsiteY19" fmla="*/ 2245783 h 3337983"/>
                <a:gd name="connsiteX20" fmla="*/ 190500 w 1435100"/>
                <a:gd name="connsiteY20" fmla="*/ 2207683 h 3337983"/>
                <a:gd name="connsiteX21" fmla="*/ 177800 w 1435100"/>
                <a:gd name="connsiteY21" fmla="*/ 2169583 h 3337983"/>
                <a:gd name="connsiteX22" fmla="*/ 241300 w 1435100"/>
                <a:gd name="connsiteY22" fmla="*/ 2106083 h 3337983"/>
                <a:gd name="connsiteX23" fmla="*/ 304800 w 1435100"/>
                <a:gd name="connsiteY23" fmla="*/ 2029883 h 3337983"/>
                <a:gd name="connsiteX24" fmla="*/ 317500 w 1435100"/>
                <a:gd name="connsiteY24" fmla="*/ 1966383 h 3337983"/>
                <a:gd name="connsiteX25" fmla="*/ 342900 w 1435100"/>
                <a:gd name="connsiteY25" fmla="*/ 1890183 h 3337983"/>
                <a:gd name="connsiteX26" fmla="*/ 254000 w 1435100"/>
                <a:gd name="connsiteY26" fmla="*/ 1801283 h 3337983"/>
                <a:gd name="connsiteX27" fmla="*/ 139700 w 1435100"/>
                <a:gd name="connsiteY27" fmla="*/ 1737783 h 3337983"/>
                <a:gd name="connsiteX28" fmla="*/ 63500 w 1435100"/>
                <a:gd name="connsiteY28" fmla="*/ 1712383 h 3337983"/>
                <a:gd name="connsiteX29" fmla="*/ 12700 w 1435100"/>
                <a:gd name="connsiteY29" fmla="*/ 1661583 h 3337983"/>
                <a:gd name="connsiteX30" fmla="*/ 0 w 1435100"/>
                <a:gd name="connsiteY30" fmla="*/ 1623483 h 3337983"/>
                <a:gd name="connsiteX31" fmla="*/ 25400 w 1435100"/>
                <a:gd name="connsiteY31" fmla="*/ 1496483 h 3337983"/>
                <a:gd name="connsiteX32" fmla="*/ 114300 w 1435100"/>
                <a:gd name="connsiteY32" fmla="*/ 1445683 h 3337983"/>
                <a:gd name="connsiteX33" fmla="*/ 190500 w 1435100"/>
                <a:gd name="connsiteY33" fmla="*/ 1369483 h 3337983"/>
                <a:gd name="connsiteX34" fmla="*/ 254000 w 1435100"/>
                <a:gd name="connsiteY34" fmla="*/ 1255183 h 3337983"/>
                <a:gd name="connsiteX35" fmla="*/ 254000 w 1435100"/>
                <a:gd name="connsiteY35" fmla="*/ 1102783 h 3337983"/>
                <a:gd name="connsiteX36" fmla="*/ 228600 w 1435100"/>
                <a:gd name="connsiteY36" fmla="*/ 1026583 h 3337983"/>
                <a:gd name="connsiteX37" fmla="*/ 215900 w 1435100"/>
                <a:gd name="connsiteY37" fmla="*/ 963083 h 3337983"/>
                <a:gd name="connsiteX38" fmla="*/ 76200 w 1435100"/>
                <a:gd name="connsiteY38" fmla="*/ 734483 h 3337983"/>
                <a:gd name="connsiteX39" fmla="*/ 266700 w 1435100"/>
                <a:gd name="connsiteY39" fmla="*/ 696383 h 3337983"/>
                <a:gd name="connsiteX40" fmla="*/ 444500 w 1435100"/>
                <a:gd name="connsiteY40" fmla="*/ 658283 h 3337983"/>
                <a:gd name="connsiteX41" fmla="*/ 609600 w 1435100"/>
                <a:gd name="connsiteY41" fmla="*/ 620183 h 3337983"/>
                <a:gd name="connsiteX42" fmla="*/ 736600 w 1435100"/>
                <a:gd name="connsiteY42" fmla="*/ 543983 h 3337983"/>
                <a:gd name="connsiteX43" fmla="*/ 762000 w 1435100"/>
                <a:gd name="connsiteY43" fmla="*/ 264583 h 3337983"/>
                <a:gd name="connsiteX44" fmla="*/ 774700 w 1435100"/>
                <a:gd name="connsiteY44" fmla="*/ 86783 h 3337983"/>
                <a:gd name="connsiteX45" fmla="*/ 863600 w 1435100"/>
                <a:gd name="connsiteY45" fmla="*/ 23283 h 3337983"/>
                <a:gd name="connsiteX46" fmla="*/ 1244600 w 1435100"/>
                <a:gd name="connsiteY46"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390650 w 1428750"/>
                <a:gd name="connsiteY7" fmla="*/ 2893483 h 3337983"/>
                <a:gd name="connsiteX8" fmla="*/ 1098550 w 1428750"/>
                <a:gd name="connsiteY8" fmla="*/ 2918883 h 3337983"/>
                <a:gd name="connsiteX9" fmla="*/ 742950 w 1428750"/>
                <a:gd name="connsiteY9" fmla="*/ 2893483 h 3337983"/>
                <a:gd name="connsiteX10" fmla="*/ 730250 w 1428750"/>
                <a:gd name="connsiteY10" fmla="*/ 2842683 h 3337983"/>
                <a:gd name="connsiteX11" fmla="*/ 717550 w 1428750"/>
                <a:gd name="connsiteY11" fmla="*/ 2741083 h 3337983"/>
                <a:gd name="connsiteX12" fmla="*/ 679450 w 1428750"/>
                <a:gd name="connsiteY12" fmla="*/ 2563283 h 3337983"/>
                <a:gd name="connsiteX13" fmla="*/ 666750 w 1428750"/>
                <a:gd name="connsiteY13" fmla="*/ 2436283 h 3337983"/>
                <a:gd name="connsiteX14" fmla="*/ 488950 w 1428750"/>
                <a:gd name="connsiteY14" fmla="*/ 2423583 h 3337983"/>
                <a:gd name="connsiteX15" fmla="*/ 438150 w 1428750"/>
                <a:gd name="connsiteY15" fmla="*/ 2398183 h 3337983"/>
                <a:gd name="connsiteX16" fmla="*/ 400050 w 1428750"/>
                <a:gd name="connsiteY16" fmla="*/ 2385483 h 3337983"/>
                <a:gd name="connsiteX17" fmla="*/ 323850 w 1428750"/>
                <a:gd name="connsiteY17" fmla="*/ 2347383 h 3337983"/>
                <a:gd name="connsiteX18" fmla="*/ 311150 w 1428750"/>
                <a:gd name="connsiteY18" fmla="*/ 2309283 h 3337983"/>
                <a:gd name="connsiteX19" fmla="*/ 234950 w 1428750"/>
                <a:gd name="connsiteY19" fmla="*/ 2245783 h 3337983"/>
                <a:gd name="connsiteX20" fmla="*/ 184150 w 1428750"/>
                <a:gd name="connsiteY20" fmla="*/ 2207683 h 3337983"/>
                <a:gd name="connsiteX21" fmla="*/ 171450 w 1428750"/>
                <a:gd name="connsiteY21" fmla="*/ 2169583 h 3337983"/>
                <a:gd name="connsiteX22" fmla="*/ 234950 w 1428750"/>
                <a:gd name="connsiteY22" fmla="*/ 2106083 h 3337983"/>
                <a:gd name="connsiteX23" fmla="*/ 298450 w 1428750"/>
                <a:gd name="connsiteY23" fmla="*/ 2029883 h 3337983"/>
                <a:gd name="connsiteX24" fmla="*/ 311150 w 1428750"/>
                <a:gd name="connsiteY24" fmla="*/ 1966383 h 3337983"/>
                <a:gd name="connsiteX25" fmla="*/ 336550 w 1428750"/>
                <a:gd name="connsiteY25" fmla="*/ 1890183 h 3337983"/>
                <a:gd name="connsiteX26" fmla="*/ 247650 w 1428750"/>
                <a:gd name="connsiteY26" fmla="*/ 1801283 h 3337983"/>
                <a:gd name="connsiteX27" fmla="*/ 133350 w 1428750"/>
                <a:gd name="connsiteY27" fmla="*/ 1737783 h 3337983"/>
                <a:gd name="connsiteX28" fmla="*/ 57150 w 1428750"/>
                <a:gd name="connsiteY28" fmla="*/ 1712383 h 3337983"/>
                <a:gd name="connsiteX29" fmla="*/ 6350 w 1428750"/>
                <a:gd name="connsiteY29" fmla="*/ 1661583 h 3337983"/>
                <a:gd name="connsiteX30" fmla="*/ 19050 w 1428750"/>
                <a:gd name="connsiteY30" fmla="*/ 1496483 h 3337983"/>
                <a:gd name="connsiteX31" fmla="*/ 107950 w 1428750"/>
                <a:gd name="connsiteY31" fmla="*/ 1445683 h 3337983"/>
                <a:gd name="connsiteX32" fmla="*/ 184150 w 1428750"/>
                <a:gd name="connsiteY32" fmla="*/ 1369483 h 3337983"/>
                <a:gd name="connsiteX33" fmla="*/ 247650 w 1428750"/>
                <a:gd name="connsiteY33" fmla="*/ 1255183 h 3337983"/>
                <a:gd name="connsiteX34" fmla="*/ 247650 w 1428750"/>
                <a:gd name="connsiteY34" fmla="*/ 1102783 h 3337983"/>
                <a:gd name="connsiteX35" fmla="*/ 222250 w 1428750"/>
                <a:gd name="connsiteY35" fmla="*/ 1026583 h 3337983"/>
                <a:gd name="connsiteX36" fmla="*/ 209550 w 1428750"/>
                <a:gd name="connsiteY36" fmla="*/ 963083 h 3337983"/>
                <a:gd name="connsiteX37" fmla="*/ 69850 w 1428750"/>
                <a:gd name="connsiteY37" fmla="*/ 734483 h 3337983"/>
                <a:gd name="connsiteX38" fmla="*/ 260350 w 1428750"/>
                <a:gd name="connsiteY38" fmla="*/ 696383 h 3337983"/>
                <a:gd name="connsiteX39" fmla="*/ 438150 w 1428750"/>
                <a:gd name="connsiteY39" fmla="*/ 658283 h 3337983"/>
                <a:gd name="connsiteX40" fmla="*/ 603250 w 1428750"/>
                <a:gd name="connsiteY40" fmla="*/ 620183 h 3337983"/>
                <a:gd name="connsiteX41" fmla="*/ 730250 w 1428750"/>
                <a:gd name="connsiteY41" fmla="*/ 543983 h 3337983"/>
                <a:gd name="connsiteX42" fmla="*/ 755650 w 1428750"/>
                <a:gd name="connsiteY42" fmla="*/ 264583 h 3337983"/>
                <a:gd name="connsiteX43" fmla="*/ 768350 w 1428750"/>
                <a:gd name="connsiteY43" fmla="*/ 86783 h 3337983"/>
                <a:gd name="connsiteX44" fmla="*/ 857250 w 1428750"/>
                <a:gd name="connsiteY44" fmla="*/ 23283 h 3337983"/>
                <a:gd name="connsiteX45" fmla="*/ 1238250 w 1428750"/>
                <a:gd name="connsiteY45"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390650 w 1428750"/>
                <a:gd name="connsiteY7" fmla="*/ 2893483 h 3337983"/>
                <a:gd name="connsiteX8" fmla="*/ 1098550 w 1428750"/>
                <a:gd name="connsiteY8" fmla="*/ 2918883 h 3337983"/>
                <a:gd name="connsiteX9" fmla="*/ 742950 w 1428750"/>
                <a:gd name="connsiteY9" fmla="*/ 2893483 h 3337983"/>
                <a:gd name="connsiteX10" fmla="*/ 730250 w 1428750"/>
                <a:gd name="connsiteY10" fmla="*/ 2842683 h 3337983"/>
                <a:gd name="connsiteX11" fmla="*/ 717550 w 1428750"/>
                <a:gd name="connsiteY11" fmla="*/ 2741083 h 3337983"/>
                <a:gd name="connsiteX12" fmla="*/ 679450 w 1428750"/>
                <a:gd name="connsiteY12" fmla="*/ 2563283 h 3337983"/>
                <a:gd name="connsiteX13" fmla="*/ 666750 w 1428750"/>
                <a:gd name="connsiteY13" fmla="*/ 2436283 h 3337983"/>
                <a:gd name="connsiteX14" fmla="*/ 488950 w 1428750"/>
                <a:gd name="connsiteY14" fmla="*/ 2423583 h 3337983"/>
                <a:gd name="connsiteX15" fmla="*/ 438150 w 1428750"/>
                <a:gd name="connsiteY15" fmla="*/ 2398183 h 3337983"/>
                <a:gd name="connsiteX16" fmla="*/ 400050 w 1428750"/>
                <a:gd name="connsiteY16" fmla="*/ 2385483 h 3337983"/>
                <a:gd name="connsiteX17" fmla="*/ 323850 w 1428750"/>
                <a:gd name="connsiteY17" fmla="*/ 2347383 h 3337983"/>
                <a:gd name="connsiteX18" fmla="*/ 311150 w 1428750"/>
                <a:gd name="connsiteY18" fmla="*/ 2309283 h 3337983"/>
                <a:gd name="connsiteX19" fmla="*/ 234950 w 1428750"/>
                <a:gd name="connsiteY19" fmla="*/ 2245783 h 3337983"/>
                <a:gd name="connsiteX20" fmla="*/ 184150 w 1428750"/>
                <a:gd name="connsiteY20" fmla="*/ 2207683 h 3337983"/>
                <a:gd name="connsiteX21" fmla="*/ 171450 w 1428750"/>
                <a:gd name="connsiteY21" fmla="*/ 2169583 h 3337983"/>
                <a:gd name="connsiteX22" fmla="*/ 234950 w 1428750"/>
                <a:gd name="connsiteY22" fmla="*/ 2106083 h 3337983"/>
                <a:gd name="connsiteX23" fmla="*/ 298450 w 1428750"/>
                <a:gd name="connsiteY23" fmla="*/ 2029883 h 3337983"/>
                <a:gd name="connsiteX24" fmla="*/ 311150 w 1428750"/>
                <a:gd name="connsiteY24" fmla="*/ 1966383 h 3337983"/>
                <a:gd name="connsiteX25" fmla="*/ 336550 w 1428750"/>
                <a:gd name="connsiteY25" fmla="*/ 1890183 h 3337983"/>
                <a:gd name="connsiteX26" fmla="*/ 247650 w 1428750"/>
                <a:gd name="connsiteY26" fmla="*/ 1801283 h 3337983"/>
                <a:gd name="connsiteX27" fmla="*/ 133350 w 1428750"/>
                <a:gd name="connsiteY27" fmla="*/ 1737783 h 3337983"/>
                <a:gd name="connsiteX28" fmla="*/ 57150 w 1428750"/>
                <a:gd name="connsiteY28" fmla="*/ 1712383 h 3337983"/>
                <a:gd name="connsiteX29" fmla="*/ 6350 w 1428750"/>
                <a:gd name="connsiteY29" fmla="*/ 1661583 h 3337983"/>
                <a:gd name="connsiteX30" fmla="*/ 19050 w 1428750"/>
                <a:gd name="connsiteY30" fmla="*/ 1496483 h 3337983"/>
                <a:gd name="connsiteX31" fmla="*/ 107950 w 1428750"/>
                <a:gd name="connsiteY31" fmla="*/ 1445683 h 3337983"/>
                <a:gd name="connsiteX32" fmla="*/ 184150 w 1428750"/>
                <a:gd name="connsiteY32" fmla="*/ 1369483 h 3337983"/>
                <a:gd name="connsiteX33" fmla="*/ 247650 w 1428750"/>
                <a:gd name="connsiteY33" fmla="*/ 1255183 h 3337983"/>
                <a:gd name="connsiteX34" fmla="*/ 247650 w 1428750"/>
                <a:gd name="connsiteY34" fmla="*/ 1102783 h 3337983"/>
                <a:gd name="connsiteX35" fmla="*/ 273050 w 1428750"/>
                <a:gd name="connsiteY35" fmla="*/ 1115483 h 3337983"/>
                <a:gd name="connsiteX36" fmla="*/ 222250 w 1428750"/>
                <a:gd name="connsiteY36" fmla="*/ 1026583 h 3337983"/>
                <a:gd name="connsiteX37" fmla="*/ 209550 w 1428750"/>
                <a:gd name="connsiteY37" fmla="*/ 963083 h 3337983"/>
                <a:gd name="connsiteX38" fmla="*/ 69850 w 1428750"/>
                <a:gd name="connsiteY38" fmla="*/ 734483 h 3337983"/>
                <a:gd name="connsiteX39" fmla="*/ 260350 w 1428750"/>
                <a:gd name="connsiteY39" fmla="*/ 696383 h 3337983"/>
                <a:gd name="connsiteX40" fmla="*/ 438150 w 1428750"/>
                <a:gd name="connsiteY40" fmla="*/ 658283 h 3337983"/>
                <a:gd name="connsiteX41" fmla="*/ 603250 w 1428750"/>
                <a:gd name="connsiteY41" fmla="*/ 620183 h 3337983"/>
                <a:gd name="connsiteX42" fmla="*/ 730250 w 1428750"/>
                <a:gd name="connsiteY42" fmla="*/ 543983 h 3337983"/>
                <a:gd name="connsiteX43" fmla="*/ 755650 w 1428750"/>
                <a:gd name="connsiteY43" fmla="*/ 264583 h 3337983"/>
                <a:gd name="connsiteX44" fmla="*/ 768350 w 1428750"/>
                <a:gd name="connsiteY44" fmla="*/ 86783 h 3337983"/>
                <a:gd name="connsiteX45" fmla="*/ 857250 w 1428750"/>
                <a:gd name="connsiteY45" fmla="*/ 23283 h 3337983"/>
                <a:gd name="connsiteX46" fmla="*/ 1238250 w 1428750"/>
                <a:gd name="connsiteY46"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390650 w 1428750"/>
                <a:gd name="connsiteY7" fmla="*/ 2893483 h 3337983"/>
                <a:gd name="connsiteX8" fmla="*/ 1098550 w 1428750"/>
                <a:gd name="connsiteY8" fmla="*/ 2918883 h 3337983"/>
                <a:gd name="connsiteX9" fmla="*/ 742950 w 1428750"/>
                <a:gd name="connsiteY9" fmla="*/ 2893483 h 3337983"/>
                <a:gd name="connsiteX10" fmla="*/ 730250 w 1428750"/>
                <a:gd name="connsiteY10" fmla="*/ 2842683 h 3337983"/>
                <a:gd name="connsiteX11" fmla="*/ 717550 w 1428750"/>
                <a:gd name="connsiteY11" fmla="*/ 2741083 h 3337983"/>
                <a:gd name="connsiteX12" fmla="*/ 679450 w 1428750"/>
                <a:gd name="connsiteY12" fmla="*/ 2563283 h 3337983"/>
                <a:gd name="connsiteX13" fmla="*/ 666750 w 1428750"/>
                <a:gd name="connsiteY13" fmla="*/ 2436283 h 3337983"/>
                <a:gd name="connsiteX14" fmla="*/ 488950 w 1428750"/>
                <a:gd name="connsiteY14" fmla="*/ 2423583 h 3337983"/>
                <a:gd name="connsiteX15" fmla="*/ 438150 w 1428750"/>
                <a:gd name="connsiteY15" fmla="*/ 2398183 h 3337983"/>
                <a:gd name="connsiteX16" fmla="*/ 400050 w 1428750"/>
                <a:gd name="connsiteY16" fmla="*/ 2385483 h 3337983"/>
                <a:gd name="connsiteX17" fmla="*/ 323850 w 1428750"/>
                <a:gd name="connsiteY17" fmla="*/ 2347383 h 3337983"/>
                <a:gd name="connsiteX18" fmla="*/ 311150 w 1428750"/>
                <a:gd name="connsiteY18" fmla="*/ 2309283 h 3337983"/>
                <a:gd name="connsiteX19" fmla="*/ 234950 w 1428750"/>
                <a:gd name="connsiteY19" fmla="*/ 2245783 h 3337983"/>
                <a:gd name="connsiteX20" fmla="*/ 184150 w 1428750"/>
                <a:gd name="connsiteY20" fmla="*/ 2207683 h 3337983"/>
                <a:gd name="connsiteX21" fmla="*/ 171450 w 1428750"/>
                <a:gd name="connsiteY21" fmla="*/ 2169583 h 3337983"/>
                <a:gd name="connsiteX22" fmla="*/ 234950 w 1428750"/>
                <a:gd name="connsiteY22" fmla="*/ 2106083 h 3337983"/>
                <a:gd name="connsiteX23" fmla="*/ 298450 w 1428750"/>
                <a:gd name="connsiteY23" fmla="*/ 2029883 h 3337983"/>
                <a:gd name="connsiteX24" fmla="*/ 311150 w 1428750"/>
                <a:gd name="connsiteY24" fmla="*/ 1966383 h 3337983"/>
                <a:gd name="connsiteX25" fmla="*/ 336550 w 1428750"/>
                <a:gd name="connsiteY25" fmla="*/ 1890183 h 3337983"/>
                <a:gd name="connsiteX26" fmla="*/ 247650 w 1428750"/>
                <a:gd name="connsiteY26" fmla="*/ 1801283 h 3337983"/>
                <a:gd name="connsiteX27" fmla="*/ 133350 w 1428750"/>
                <a:gd name="connsiteY27" fmla="*/ 1737783 h 3337983"/>
                <a:gd name="connsiteX28" fmla="*/ 57150 w 1428750"/>
                <a:gd name="connsiteY28" fmla="*/ 1712383 h 3337983"/>
                <a:gd name="connsiteX29" fmla="*/ 6350 w 1428750"/>
                <a:gd name="connsiteY29" fmla="*/ 1661583 h 3337983"/>
                <a:gd name="connsiteX30" fmla="*/ 19050 w 1428750"/>
                <a:gd name="connsiteY30" fmla="*/ 1496483 h 3337983"/>
                <a:gd name="connsiteX31" fmla="*/ 107950 w 1428750"/>
                <a:gd name="connsiteY31" fmla="*/ 1445683 h 3337983"/>
                <a:gd name="connsiteX32" fmla="*/ 184150 w 1428750"/>
                <a:gd name="connsiteY32" fmla="*/ 1369483 h 3337983"/>
                <a:gd name="connsiteX33" fmla="*/ 247650 w 1428750"/>
                <a:gd name="connsiteY33" fmla="*/ 1255183 h 3337983"/>
                <a:gd name="connsiteX34" fmla="*/ 247650 w 1428750"/>
                <a:gd name="connsiteY34" fmla="*/ 1102783 h 3337983"/>
                <a:gd name="connsiteX35" fmla="*/ 222250 w 1428750"/>
                <a:gd name="connsiteY35" fmla="*/ 1026583 h 3337983"/>
                <a:gd name="connsiteX36" fmla="*/ 209550 w 1428750"/>
                <a:gd name="connsiteY36" fmla="*/ 963083 h 3337983"/>
                <a:gd name="connsiteX37" fmla="*/ 69850 w 1428750"/>
                <a:gd name="connsiteY37" fmla="*/ 734483 h 3337983"/>
                <a:gd name="connsiteX38" fmla="*/ 260350 w 1428750"/>
                <a:gd name="connsiteY38" fmla="*/ 696383 h 3337983"/>
                <a:gd name="connsiteX39" fmla="*/ 438150 w 1428750"/>
                <a:gd name="connsiteY39" fmla="*/ 658283 h 3337983"/>
                <a:gd name="connsiteX40" fmla="*/ 603250 w 1428750"/>
                <a:gd name="connsiteY40" fmla="*/ 620183 h 3337983"/>
                <a:gd name="connsiteX41" fmla="*/ 730250 w 1428750"/>
                <a:gd name="connsiteY41" fmla="*/ 543983 h 3337983"/>
                <a:gd name="connsiteX42" fmla="*/ 755650 w 1428750"/>
                <a:gd name="connsiteY42" fmla="*/ 264583 h 3337983"/>
                <a:gd name="connsiteX43" fmla="*/ 768350 w 1428750"/>
                <a:gd name="connsiteY43" fmla="*/ 86783 h 3337983"/>
                <a:gd name="connsiteX44" fmla="*/ 857250 w 1428750"/>
                <a:gd name="connsiteY44" fmla="*/ 23283 h 3337983"/>
                <a:gd name="connsiteX45" fmla="*/ 1238250 w 1428750"/>
                <a:gd name="connsiteY45"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390650 w 1428750"/>
                <a:gd name="connsiteY7" fmla="*/ 2893483 h 3337983"/>
                <a:gd name="connsiteX8" fmla="*/ 1098550 w 1428750"/>
                <a:gd name="connsiteY8" fmla="*/ 2918883 h 3337983"/>
                <a:gd name="connsiteX9" fmla="*/ 742950 w 1428750"/>
                <a:gd name="connsiteY9" fmla="*/ 2893483 h 3337983"/>
                <a:gd name="connsiteX10" fmla="*/ 730250 w 1428750"/>
                <a:gd name="connsiteY10" fmla="*/ 2842683 h 3337983"/>
                <a:gd name="connsiteX11" fmla="*/ 717550 w 1428750"/>
                <a:gd name="connsiteY11" fmla="*/ 2741083 h 3337983"/>
                <a:gd name="connsiteX12" fmla="*/ 679450 w 1428750"/>
                <a:gd name="connsiteY12" fmla="*/ 2563283 h 3337983"/>
                <a:gd name="connsiteX13" fmla="*/ 666750 w 1428750"/>
                <a:gd name="connsiteY13" fmla="*/ 2436283 h 3337983"/>
                <a:gd name="connsiteX14" fmla="*/ 488950 w 1428750"/>
                <a:gd name="connsiteY14" fmla="*/ 2423583 h 3337983"/>
                <a:gd name="connsiteX15" fmla="*/ 438150 w 1428750"/>
                <a:gd name="connsiteY15" fmla="*/ 2398183 h 3337983"/>
                <a:gd name="connsiteX16" fmla="*/ 400050 w 1428750"/>
                <a:gd name="connsiteY16" fmla="*/ 2385483 h 3337983"/>
                <a:gd name="connsiteX17" fmla="*/ 323850 w 1428750"/>
                <a:gd name="connsiteY17" fmla="*/ 2347383 h 3337983"/>
                <a:gd name="connsiteX18" fmla="*/ 311150 w 1428750"/>
                <a:gd name="connsiteY18" fmla="*/ 2309283 h 3337983"/>
                <a:gd name="connsiteX19" fmla="*/ 234950 w 1428750"/>
                <a:gd name="connsiteY19" fmla="*/ 2245783 h 3337983"/>
                <a:gd name="connsiteX20" fmla="*/ 184150 w 1428750"/>
                <a:gd name="connsiteY20" fmla="*/ 2207683 h 3337983"/>
                <a:gd name="connsiteX21" fmla="*/ 171450 w 1428750"/>
                <a:gd name="connsiteY21" fmla="*/ 2169583 h 3337983"/>
                <a:gd name="connsiteX22" fmla="*/ 234950 w 1428750"/>
                <a:gd name="connsiteY22" fmla="*/ 2106083 h 3337983"/>
                <a:gd name="connsiteX23" fmla="*/ 298450 w 1428750"/>
                <a:gd name="connsiteY23" fmla="*/ 2029883 h 3337983"/>
                <a:gd name="connsiteX24" fmla="*/ 285750 w 1428750"/>
                <a:gd name="connsiteY24" fmla="*/ 2055283 h 3337983"/>
                <a:gd name="connsiteX25" fmla="*/ 311150 w 1428750"/>
                <a:gd name="connsiteY25" fmla="*/ 1966383 h 3337983"/>
                <a:gd name="connsiteX26" fmla="*/ 336550 w 1428750"/>
                <a:gd name="connsiteY26" fmla="*/ 1890183 h 3337983"/>
                <a:gd name="connsiteX27" fmla="*/ 247650 w 1428750"/>
                <a:gd name="connsiteY27" fmla="*/ 1801283 h 3337983"/>
                <a:gd name="connsiteX28" fmla="*/ 133350 w 1428750"/>
                <a:gd name="connsiteY28" fmla="*/ 1737783 h 3337983"/>
                <a:gd name="connsiteX29" fmla="*/ 57150 w 1428750"/>
                <a:gd name="connsiteY29" fmla="*/ 1712383 h 3337983"/>
                <a:gd name="connsiteX30" fmla="*/ 6350 w 1428750"/>
                <a:gd name="connsiteY30" fmla="*/ 1661583 h 3337983"/>
                <a:gd name="connsiteX31" fmla="*/ 19050 w 1428750"/>
                <a:gd name="connsiteY31" fmla="*/ 1496483 h 3337983"/>
                <a:gd name="connsiteX32" fmla="*/ 107950 w 1428750"/>
                <a:gd name="connsiteY32" fmla="*/ 1445683 h 3337983"/>
                <a:gd name="connsiteX33" fmla="*/ 184150 w 1428750"/>
                <a:gd name="connsiteY33" fmla="*/ 1369483 h 3337983"/>
                <a:gd name="connsiteX34" fmla="*/ 247650 w 1428750"/>
                <a:gd name="connsiteY34" fmla="*/ 1255183 h 3337983"/>
                <a:gd name="connsiteX35" fmla="*/ 247650 w 1428750"/>
                <a:gd name="connsiteY35" fmla="*/ 1102783 h 3337983"/>
                <a:gd name="connsiteX36" fmla="*/ 222250 w 1428750"/>
                <a:gd name="connsiteY36" fmla="*/ 1026583 h 3337983"/>
                <a:gd name="connsiteX37" fmla="*/ 209550 w 1428750"/>
                <a:gd name="connsiteY37" fmla="*/ 963083 h 3337983"/>
                <a:gd name="connsiteX38" fmla="*/ 69850 w 1428750"/>
                <a:gd name="connsiteY38" fmla="*/ 734483 h 3337983"/>
                <a:gd name="connsiteX39" fmla="*/ 260350 w 1428750"/>
                <a:gd name="connsiteY39" fmla="*/ 696383 h 3337983"/>
                <a:gd name="connsiteX40" fmla="*/ 438150 w 1428750"/>
                <a:gd name="connsiteY40" fmla="*/ 658283 h 3337983"/>
                <a:gd name="connsiteX41" fmla="*/ 603250 w 1428750"/>
                <a:gd name="connsiteY41" fmla="*/ 620183 h 3337983"/>
                <a:gd name="connsiteX42" fmla="*/ 730250 w 1428750"/>
                <a:gd name="connsiteY42" fmla="*/ 543983 h 3337983"/>
                <a:gd name="connsiteX43" fmla="*/ 755650 w 1428750"/>
                <a:gd name="connsiteY43" fmla="*/ 264583 h 3337983"/>
                <a:gd name="connsiteX44" fmla="*/ 768350 w 1428750"/>
                <a:gd name="connsiteY44" fmla="*/ 86783 h 3337983"/>
                <a:gd name="connsiteX45" fmla="*/ 857250 w 1428750"/>
                <a:gd name="connsiteY45" fmla="*/ 23283 h 3337983"/>
                <a:gd name="connsiteX46" fmla="*/ 1238250 w 1428750"/>
                <a:gd name="connsiteY46"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390650 w 1428750"/>
                <a:gd name="connsiteY7" fmla="*/ 2893483 h 3337983"/>
                <a:gd name="connsiteX8" fmla="*/ 1098550 w 1428750"/>
                <a:gd name="connsiteY8" fmla="*/ 2918883 h 3337983"/>
                <a:gd name="connsiteX9" fmla="*/ 742950 w 1428750"/>
                <a:gd name="connsiteY9" fmla="*/ 2893483 h 3337983"/>
                <a:gd name="connsiteX10" fmla="*/ 730250 w 1428750"/>
                <a:gd name="connsiteY10" fmla="*/ 2842683 h 3337983"/>
                <a:gd name="connsiteX11" fmla="*/ 717550 w 1428750"/>
                <a:gd name="connsiteY11" fmla="*/ 2741083 h 3337983"/>
                <a:gd name="connsiteX12" fmla="*/ 679450 w 1428750"/>
                <a:gd name="connsiteY12" fmla="*/ 2563283 h 3337983"/>
                <a:gd name="connsiteX13" fmla="*/ 666750 w 1428750"/>
                <a:gd name="connsiteY13" fmla="*/ 2436283 h 3337983"/>
                <a:gd name="connsiteX14" fmla="*/ 666750 w 1428750"/>
                <a:gd name="connsiteY14" fmla="*/ 2461683 h 3337983"/>
                <a:gd name="connsiteX15" fmla="*/ 488950 w 1428750"/>
                <a:gd name="connsiteY15" fmla="*/ 2423583 h 3337983"/>
                <a:gd name="connsiteX16" fmla="*/ 438150 w 1428750"/>
                <a:gd name="connsiteY16" fmla="*/ 2398183 h 3337983"/>
                <a:gd name="connsiteX17" fmla="*/ 400050 w 1428750"/>
                <a:gd name="connsiteY17" fmla="*/ 2385483 h 3337983"/>
                <a:gd name="connsiteX18" fmla="*/ 323850 w 1428750"/>
                <a:gd name="connsiteY18" fmla="*/ 2347383 h 3337983"/>
                <a:gd name="connsiteX19" fmla="*/ 311150 w 1428750"/>
                <a:gd name="connsiteY19" fmla="*/ 2309283 h 3337983"/>
                <a:gd name="connsiteX20" fmla="*/ 234950 w 1428750"/>
                <a:gd name="connsiteY20" fmla="*/ 2245783 h 3337983"/>
                <a:gd name="connsiteX21" fmla="*/ 184150 w 1428750"/>
                <a:gd name="connsiteY21" fmla="*/ 2207683 h 3337983"/>
                <a:gd name="connsiteX22" fmla="*/ 171450 w 1428750"/>
                <a:gd name="connsiteY22" fmla="*/ 2169583 h 3337983"/>
                <a:gd name="connsiteX23" fmla="*/ 234950 w 1428750"/>
                <a:gd name="connsiteY23" fmla="*/ 2106083 h 3337983"/>
                <a:gd name="connsiteX24" fmla="*/ 298450 w 1428750"/>
                <a:gd name="connsiteY24" fmla="*/ 2029883 h 3337983"/>
                <a:gd name="connsiteX25" fmla="*/ 285750 w 1428750"/>
                <a:gd name="connsiteY25" fmla="*/ 2055283 h 3337983"/>
                <a:gd name="connsiteX26" fmla="*/ 311150 w 1428750"/>
                <a:gd name="connsiteY26" fmla="*/ 1966383 h 3337983"/>
                <a:gd name="connsiteX27" fmla="*/ 336550 w 1428750"/>
                <a:gd name="connsiteY27" fmla="*/ 1890183 h 3337983"/>
                <a:gd name="connsiteX28" fmla="*/ 247650 w 1428750"/>
                <a:gd name="connsiteY28" fmla="*/ 1801283 h 3337983"/>
                <a:gd name="connsiteX29" fmla="*/ 133350 w 1428750"/>
                <a:gd name="connsiteY29" fmla="*/ 1737783 h 3337983"/>
                <a:gd name="connsiteX30" fmla="*/ 57150 w 1428750"/>
                <a:gd name="connsiteY30" fmla="*/ 1712383 h 3337983"/>
                <a:gd name="connsiteX31" fmla="*/ 6350 w 1428750"/>
                <a:gd name="connsiteY31" fmla="*/ 1661583 h 3337983"/>
                <a:gd name="connsiteX32" fmla="*/ 19050 w 1428750"/>
                <a:gd name="connsiteY32" fmla="*/ 1496483 h 3337983"/>
                <a:gd name="connsiteX33" fmla="*/ 107950 w 1428750"/>
                <a:gd name="connsiteY33" fmla="*/ 1445683 h 3337983"/>
                <a:gd name="connsiteX34" fmla="*/ 184150 w 1428750"/>
                <a:gd name="connsiteY34" fmla="*/ 1369483 h 3337983"/>
                <a:gd name="connsiteX35" fmla="*/ 247650 w 1428750"/>
                <a:gd name="connsiteY35" fmla="*/ 1255183 h 3337983"/>
                <a:gd name="connsiteX36" fmla="*/ 247650 w 1428750"/>
                <a:gd name="connsiteY36" fmla="*/ 1102783 h 3337983"/>
                <a:gd name="connsiteX37" fmla="*/ 222250 w 1428750"/>
                <a:gd name="connsiteY37" fmla="*/ 1026583 h 3337983"/>
                <a:gd name="connsiteX38" fmla="*/ 209550 w 1428750"/>
                <a:gd name="connsiteY38" fmla="*/ 963083 h 3337983"/>
                <a:gd name="connsiteX39" fmla="*/ 69850 w 1428750"/>
                <a:gd name="connsiteY39" fmla="*/ 734483 h 3337983"/>
                <a:gd name="connsiteX40" fmla="*/ 260350 w 1428750"/>
                <a:gd name="connsiteY40" fmla="*/ 696383 h 3337983"/>
                <a:gd name="connsiteX41" fmla="*/ 438150 w 1428750"/>
                <a:gd name="connsiteY41" fmla="*/ 658283 h 3337983"/>
                <a:gd name="connsiteX42" fmla="*/ 603250 w 1428750"/>
                <a:gd name="connsiteY42" fmla="*/ 620183 h 3337983"/>
                <a:gd name="connsiteX43" fmla="*/ 730250 w 1428750"/>
                <a:gd name="connsiteY43" fmla="*/ 543983 h 3337983"/>
                <a:gd name="connsiteX44" fmla="*/ 755650 w 1428750"/>
                <a:gd name="connsiteY44" fmla="*/ 264583 h 3337983"/>
                <a:gd name="connsiteX45" fmla="*/ 768350 w 1428750"/>
                <a:gd name="connsiteY45" fmla="*/ 86783 h 3337983"/>
                <a:gd name="connsiteX46" fmla="*/ 857250 w 1428750"/>
                <a:gd name="connsiteY46" fmla="*/ 23283 h 3337983"/>
                <a:gd name="connsiteX47" fmla="*/ 1238250 w 1428750"/>
                <a:gd name="connsiteY47" fmla="*/ 23283 h 3337983"/>
                <a:gd name="connsiteX0" fmla="*/ 1060450 w 1428750"/>
                <a:gd name="connsiteY0" fmla="*/ 3337983 h 3337983"/>
                <a:gd name="connsiteX1" fmla="*/ 1162050 w 1428750"/>
                <a:gd name="connsiteY1" fmla="*/ 3299883 h 3337983"/>
                <a:gd name="connsiteX2" fmla="*/ 1111250 w 1428750"/>
                <a:gd name="connsiteY2" fmla="*/ 3236383 h 3337983"/>
                <a:gd name="connsiteX3" fmla="*/ 1301750 w 1428750"/>
                <a:gd name="connsiteY3" fmla="*/ 3033183 h 3337983"/>
                <a:gd name="connsiteX4" fmla="*/ 1314450 w 1428750"/>
                <a:gd name="connsiteY4" fmla="*/ 2982383 h 3337983"/>
                <a:gd name="connsiteX5" fmla="*/ 1390650 w 1428750"/>
                <a:gd name="connsiteY5" fmla="*/ 2931583 h 3337983"/>
                <a:gd name="connsiteX6" fmla="*/ 1428750 w 1428750"/>
                <a:gd name="connsiteY6" fmla="*/ 2906183 h 3337983"/>
                <a:gd name="connsiteX7" fmla="*/ 1098550 w 1428750"/>
                <a:gd name="connsiteY7" fmla="*/ 2918883 h 3337983"/>
                <a:gd name="connsiteX8" fmla="*/ 742950 w 1428750"/>
                <a:gd name="connsiteY8" fmla="*/ 2893483 h 3337983"/>
                <a:gd name="connsiteX9" fmla="*/ 730250 w 1428750"/>
                <a:gd name="connsiteY9" fmla="*/ 2842683 h 3337983"/>
                <a:gd name="connsiteX10" fmla="*/ 717550 w 1428750"/>
                <a:gd name="connsiteY10" fmla="*/ 2741083 h 3337983"/>
                <a:gd name="connsiteX11" fmla="*/ 679450 w 1428750"/>
                <a:gd name="connsiteY11" fmla="*/ 2563283 h 3337983"/>
                <a:gd name="connsiteX12" fmla="*/ 666750 w 1428750"/>
                <a:gd name="connsiteY12" fmla="*/ 2436283 h 3337983"/>
                <a:gd name="connsiteX13" fmla="*/ 666750 w 1428750"/>
                <a:gd name="connsiteY13" fmla="*/ 2461683 h 3337983"/>
                <a:gd name="connsiteX14" fmla="*/ 488950 w 1428750"/>
                <a:gd name="connsiteY14" fmla="*/ 2423583 h 3337983"/>
                <a:gd name="connsiteX15" fmla="*/ 438150 w 1428750"/>
                <a:gd name="connsiteY15" fmla="*/ 2398183 h 3337983"/>
                <a:gd name="connsiteX16" fmla="*/ 400050 w 1428750"/>
                <a:gd name="connsiteY16" fmla="*/ 2385483 h 3337983"/>
                <a:gd name="connsiteX17" fmla="*/ 323850 w 1428750"/>
                <a:gd name="connsiteY17" fmla="*/ 2347383 h 3337983"/>
                <a:gd name="connsiteX18" fmla="*/ 311150 w 1428750"/>
                <a:gd name="connsiteY18" fmla="*/ 2309283 h 3337983"/>
                <a:gd name="connsiteX19" fmla="*/ 234950 w 1428750"/>
                <a:gd name="connsiteY19" fmla="*/ 2245783 h 3337983"/>
                <a:gd name="connsiteX20" fmla="*/ 184150 w 1428750"/>
                <a:gd name="connsiteY20" fmla="*/ 2207683 h 3337983"/>
                <a:gd name="connsiteX21" fmla="*/ 171450 w 1428750"/>
                <a:gd name="connsiteY21" fmla="*/ 2169583 h 3337983"/>
                <a:gd name="connsiteX22" fmla="*/ 234950 w 1428750"/>
                <a:gd name="connsiteY22" fmla="*/ 2106083 h 3337983"/>
                <a:gd name="connsiteX23" fmla="*/ 298450 w 1428750"/>
                <a:gd name="connsiteY23" fmla="*/ 2029883 h 3337983"/>
                <a:gd name="connsiteX24" fmla="*/ 285750 w 1428750"/>
                <a:gd name="connsiteY24" fmla="*/ 2055283 h 3337983"/>
                <a:gd name="connsiteX25" fmla="*/ 311150 w 1428750"/>
                <a:gd name="connsiteY25" fmla="*/ 1966383 h 3337983"/>
                <a:gd name="connsiteX26" fmla="*/ 336550 w 1428750"/>
                <a:gd name="connsiteY26" fmla="*/ 1890183 h 3337983"/>
                <a:gd name="connsiteX27" fmla="*/ 247650 w 1428750"/>
                <a:gd name="connsiteY27" fmla="*/ 1801283 h 3337983"/>
                <a:gd name="connsiteX28" fmla="*/ 133350 w 1428750"/>
                <a:gd name="connsiteY28" fmla="*/ 1737783 h 3337983"/>
                <a:gd name="connsiteX29" fmla="*/ 57150 w 1428750"/>
                <a:gd name="connsiteY29" fmla="*/ 1712383 h 3337983"/>
                <a:gd name="connsiteX30" fmla="*/ 6350 w 1428750"/>
                <a:gd name="connsiteY30" fmla="*/ 1661583 h 3337983"/>
                <a:gd name="connsiteX31" fmla="*/ 19050 w 1428750"/>
                <a:gd name="connsiteY31" fmla="*/ 1496483 h 3337983"/>
                <a:gd name="connsiteX32" fmla="*/ 107950 w 1428750"/>
                <a:gd name="connsiteY32" fmla="*/ 1445683 h 3337983"/>
                <a:gd name="connsiteX33" fmla="*/ 184150 w 1428750"/>
                <a:gd name="connsiteY33" fmla="*/ 1369483 h 3337983"/>
                <a:gd name="connsiteX34" fmla="*/ 247650 w 1428750"/>
                <a:gd name="connsiteY34" fmla="*/ 1255183 h 3337983"/>
                <a:gd name="connsiteX35" fmla="*/ 247650 w 1428750"/>
                <a:gd name="connsiteY35" fmla="*/ 1102783 h 3337983"/>
                <a:gd name="connsiteX36" fmla="*/ 222250 w 1428750"/>
                <a:gd name="connsiteY36" fmla="*/ 1026583 h 3337983"/>
                <a:gd name="connsiteX37" fmla="*/ 209550 w 1428750"/>
                <a:gd name="connsiteY37" fmla="*/ 963083 h 3337983"/>
                <a:gd name="connsiteX38" fmla="*/ 69850 w 1428750"/>
                <a:gd name="connsiteY38" fmla="*/ 734483 h 3337983"/>
                <a:gd name="connsiteX39" fmla="*/ 260350 w 1428750"/>
                <a:gd name="connsiteY39" fmla="*/ 696383 h 3337983"/>
                <a:gd name="connsiteX40" fmla="*/ 438150 w 1428750"/>
                <a:gd name="connsiteY40" fmla="*/ 658283 h 3337983"/>
                <a:gd name="connsiteX41" fmla="*/ 603250 w 1428750"/>
                <a:gd name="connsiteY41" fmla="*/ 620183 h 3337983"/>
                <a:gd name="connsiteX42" fmla="*/ 730250 w 1428750"/>
                <a:gd name="connsiteY42" fmla="*/ 543983 h 3337983"/>
                <a:gd name="connsiteX43" fmla="*/ 755650 w 1428750"/>
                <a:gd name="connsiteY43" fmla="*/ 264583 h 3337983"/>
                <a:gd name="connsiteX44" fmla="*/ 768350 w 1428750"/>
                <a:gd name="connsiteY44" fmla="*/ 86783 h 3337983"/>
                <a:gd name="connsiteX45" fmla="*/ 857250 w 1428750"/>
                <a:gd name="connsiteY45" fmla="*/ 23283 h 3337983"/>
                <a:gd name="connsiteX46" fmla="*/ 1238250 w 1428750"/>
                <a:gd name="connsiteY46" fmla="*/ 23283 h 3337983"/>
                <a:gd name="connsiteX0" fmla="*/ 1060450 w 1390650"/>
                <a:gd name="connsiteY0" fmla="*/ 3337983 h 3337983"/>
                <a:gd name="connsiteX1" fmla="*/ 1162050 w 1390650"/>
                <a:gd name="connsiteY1" fmla="*/ 3299883 h 3337983"/>
                <a:gd name="connsiteX2" fmla="*/ 1111250 w 1390650"/>
                <a:gd name="connsiteY2" fmla="*/ 3236383 h 3337983"/>
                <a:gd name="connsiteX3" fmla="*/ 1301750 w 1390650"/>
                <a:gd name="connsiteY3" fmla="*/ 3033183 h 3337983"/>
                <a:gd name="connsiteX4" fmla="*/ 1314450 w 1390650"/>
                <a:gd name="connsiteY4" fmla="*/ 2982383 h 3337983"/>
                <a:gd name="connsiteX5" fmla="*/ 1390650 w 1390650"/>
                <a:gd name="connsiteY5" fmla="*/ 2931583 h 3337983"/>
                <a:gd name="connsiteX6" fmla="*/ 1098550 w 1390650"/>
                <a:gd name="connsiteY6" fmla="*/ 2918883 h 3337983"/>
                <a:gd name="connsiteX7" fmla="*/ 742950 w 1390650"/>
                <a:gd name="connsiteY7" fmla="*/ 2893483 h 3337983"/>
                <a:gd name="connsiteX8" fmla="*/ 730250 w 1390650"/>
                <a:gd name="connsiteY8" fmla="*/ 2842683 h 3337983"/>
                <a:gd name="connsiteX9" fmla="*/ 717550 w 1390650"/>
                <a:gd name="connsiteY9" fmla="*/ 2741083 h 3337983"/>
                <a:gd name="connsiteX10" fmla="*/ 679450 w 1390650"/>
                <a:gd name="connsiteY10" fmla="*/ 2563283 h 3337983"/>
                <a:gd name="connsiteX11" fmla="*/ 666750 w 1390650"/>
                <a:gd name="connsiteY11" fmla="*/ 2436283 h 3337983"/>
                <a:gd name="connsiteX12" fmla="*/ 666750 w 1390650"/>
                <a:gd name="connsiteY12" fmla="*/ 2461683 h 3337983"/>
                <a:gd name="connsiteX13" fmla="*/ 488950 w 1390650"/>
                <a:gd name="connsiteY13" fmla="*/ 2423583 h 3337983"/>
                <a:gd name="connsiteX14" fmla="*/ 438150 w 1390650"/>
                <a:gd name="connsiteY14" fmla="*/ 2398183 h 3337983"/>
                <a:gd name="connsiteX15" fmla="*/ 400050 w 1390650"/>
                <a:gd name="connsiteY15" fmla="*/ 2385483 h 3337983"/>
                <a:gd name="connsiteX16" fmla="*/ 323850 w 1390650"/>
                <a:gd name="connsiteY16" fmla="*/ 2347383 h 3337983"/>
                <a:gd name="connsiteX17" fmla="*/ 311150 w 1390650"/>
                <a:gd name="connsiteY17" fmla="*/ 2309283 h 3337983"/>
                <a:gd name="connsiteX18" fmla="*/ 234950 w 1390650"/>
                <a:gd name="connsiteY18" fmla="*/ 2245783 h 3337983"/>
                <a:gd name="connsiteX19" fmla="*/ 184150 w 1390650"/>
                <a:gd name="connsiteY19" fmla="*/ 2207683 h 3337983"/>
                <a:gd name="connsiteX20" fmla="*/ 171450 w 1390650"/>
                <a:gd name="connsiteY20" fmla="*/ 2169583 h 3337983"/>
                <a:gd name="connsiteX21" fmla="*/ 234950 w 1390650"/>
                <a:gd name="connsiteY21" fmla="*/ 2106083 h 3337983"/>
                <a:gd name="connsiteX22" fmla="*/ 298450 w 1390650"/>
                <a:gd name="connsiteY22" fmla="*/ 2029883 h 3337983"/>
                <a:gd name="connsiteX23" fmla="*/ 285750 w 1390650"/>
                <a:gd name="connsiteY23" fmla="*/ 2055283 h 3337983"/>
                <a:gd name="connsiteX24" fmla="*/ 311150 w 1390650"/>
                <a:gd name="connsiteY24" fmla="*/ 1966383 h 3337983"/>
                <a:gd name="connsiteX25" fmla="*/ 336550 w 1390650"/>
                <a:gd name="connsiteY25" fmla="*/ 1890183 h 3337983"/>
                <a:gd name="connsiteX26" fmla="*/ 247650 w 1390650"/>
                <a:gd name="connsiteY26" fmla="*/ 1801283 h 3337983"/>
                <a:gd name="connsiteX27" fmla="*/ 133350 w 1390650"/>
                <a:gd name="connsiteY27" fmla="*/ 1737783 h 3337983"/>
                <a:gd name="connsiteX28" fmla="*/ 57150 w 1390650"/>
                <a:gd name="connsiteY28" fmla="*/ 1712383 h 3337983"/>
                <a:gd name="connsiteX29" fmla="*/ 6350 w 1390650"/>
                <a:gd name="connsiteY29" fmla="*/ 1661583 h 3337983"/>
                <a:gd name="connsiteX30" fmla="*/ 19050 w 1390650"/>
                <a:gd name="connsiteY30" fmla="*/ 1496483 h 3337983"/>
                <a:gd name="connsiteX31" fmla="*/ 107950 w 1390650"/>
                <a:gd name="connsiteY31" fmla="*/ 1445683 h 3337983"/>
                <a:gd name="connsiteX32" fmla="*/ 184150 w 1390650"/>
                <a:gd name="connsiteY32" fmla="*/ 1369483 h 3337983"/>
                <a:gd name="connsiteX33" fmla="*/ 247650 w 1390650"/>
                <a:gd name="connsiteY33" fmla="*/ 1255183 h 3337983"/>
                <a:gd name="connsiteX34" fmla="*/ 247650 w 1390650"/>
                <a:gd name="connsiteY34" fmla="*/ 1102783 h 3337983"/>
                <a:gd name="connsiteX35" fmla="*/ 222250 w 1390650"/>
                <a:gd name="connsiteY35" fmla="*/ 1026583 h 3337983"/>
                <a:gd name="connsiteX36" fmla="*/ 209550 w 1390650"/>
                <a:gd name="connsiteY36" fmla="*/ 963083 h 3337983"/>
                <a:gd name="connsiteX37" fmla="*/ 69850 w 1390650"/>
                <a:gd name="connsiteY37" fmla="*/ 734483 h 3337983"/>
                <a:gd name="connsiteX38" fmla="*/ 260350 w 1390650"/>
                <a:gd name="connsiteY38" fmla="*/ 696383 h 3337983"/>
                <a:gd name="connsiteX39" fmla="*/ 438150 w 1390650"/>
                <a:gd name="connsiteY39" fmla="*/ 658283 h 3337983"/>
                <a:gd name="connsiteX40" fmla="*/ 603250 w 1390650"/>
                <a:gd name="connsiteY40" fmla="*/ 620183 h 3337983"/>
                <a:gd name="connsiteX41" fmla="*/ 730250 w 1390650"/>
                <a:gd name="connsiteY41" fmla="*/ 543983 h 3337983"/>
                <a:gd name="connsiteX42" fmla="*/ 755650 w 1390650"/>
                <a:gd name="connsiteY42" fmla="*/ 264583 h 3337983"/>
                <a:gd name="connsiteX43" fmla="*/ 768350 w 1390650"/>
                <a:gd name="connsiteY43" fmla="*/ 86783 h 3337983"/>
                <a:gd name="connsiteX44" fmla="*/ 857250 w 1390650"/>
                <a:gd name="connsiteY44" fmla="*/ 23283 h 3337983"/>
                <a:gd name="connsiteX45" fmla="*/ 1238250 w 1390650"/>
                <a:gd name="connsiteY45" fmla="*/ 23283 h 3337983"/>
                <a:gd name="connsiteX0" fmla="*/ 1060450 w 1314450"/>
                <a:gd name="connsiteY0" fmla="*/ 3337983 h 3337983"/>
                <a:gd name="connsiteX1" fmla="*/ 1162050 w 1314450"/>
                <a:gd name="connsiteY1" fmla="*/ 3299883 h 3337983"/>
                <a:gd name="connsiteX2" fmla="*/ 1111250 w 1314450"/>
                <a:gd name="connsiteY2" fmla="*/ 3236383 h 3337983"/>
                <a:gd name="connsiteX3" fmla="*/ 1301750 w 1314450"/>
                <a:gd name="connsiteY3" fmla="*/ 3033183 h 3337983"/>
                <a:gd name="connsiteX4" fmla="*/ 1314450 w 1314450"/>
                <a:gd name="connsiteY4" fmla="*/ 2982383 h 3337983"/>
                <a:gd name="connsiteX5" fmla="*/ 1098550 w 1314450"/>
                <a:gd name="connsiteY5" fmla="*/ 2918883 h 3337983"/>
                <a:gd name="connsiteX6" fmla="*/ 742950 w 1314450"/>
                <a:gd name="connsiteY6" fmla="*/ 2893483 h 3337983"/>
                <a:gd name="connsiteX7" fmla="*/ 730250 w 1314450"/>
                <a:gd name="connsiteY7" fmla="*/ 2842683 h 3337983"/>
                <a:gd name="connsiteX8" fmla="*/ 717550 w 1314450"/>
                <a:gd name="connsiteY8" fmla="*/ 2741083 h 3337983"/>
                <a:gd name="connsiteX9" fmla="*/ 679450 w 1314450"/>
                <a:gd name="connsiteY9" fmla="*/ 2563283 h 3337983"/>
                <a:gd name="connsiteX10" fmla="*/ 666750 w 1314450"/>
                <a:gd name="connsiteY10" fmla="*/ 2436283 h 3337983"/>
                <a:gd name="connsiteX11" fmla="*/ 666750 w 1314450"/>
                <a:gd name="connsiteY11" fmla="*/ 2461683 h 3337983"/>
                <a:gd name="connsiteX12" fmla="*/ 488950 w 1314450"/>
                <a:gd name="connsiteY12" fmla="*/ 2423583 h 3337983"/>
                <a:gd name="connsiteX13" fmla="*/ 438150 w 1314450"/>
                <a:gd name="connsiteY13" fmla="*/ 2398183 h 3337983"/>
                <a:gd name="connsiteX14" fmla="*/ 400050 w 1314450"/>
                <a:gd name="connsiteY14" fmla="*/ 2385483 h 3337983"/>
                <a:gd name="connsiteX15" fmla="*/ 323850 w 1314450"/>
                <a:gd name="connsiteY15" fmla="*/ 2347383 h 3337983"/>
                <a:gd name="connsiteX16" fmla="*/ 311150 w 1314450"/>
                <a:gd name="connsiteY16" fmla="*/ 2309283 h 3337983"/>
                <a:gd name="connsiteX17" fmla="*/ 234950 w 1314450"/>
                <a:gd name="connsiteY17" fmla="*/ 2245783 h 3337983"/>
                <a:gd name="connsiteX18" fmla="*/ 184150 w 1314450"/>
                <a:gd name="connsiteY18" fmla="*/ 2207683 h 3337983"/>
                <a:gd name="connsiteX19" fmla="*/ 171450 w 1314450"/>
                <a:gd name="connsiteY19" fmla="*/ 2169583 h 3337983"/>
                <a:gd name="connsiteX20" fmla="*/ 234950 w 1314450"/>
                <a:gd name="connsiteY20" fmla="*/ 2106083 h 3337983"/>
                <a:gd name="connsiteX21" fmla="*/ 298450 w 1314450"/>
                <a:gd name="connsiteY21" fmla="*/ 2029883 h 3337983"/>
                <a:gd name="connsiteX22" fmla="*/ 285750 w 1314450"/>
                <a:gd name="connsiteY22" fmla="*/ 2055283 h 3337983"/>
                <a:gd name="connsiteX23" fmla="*/ 311150 w 1314450"/>
                <a:gd name="connsiteY23" fmla="*/ 1966383 h 3337983"/>
                <a:gd name="connsiteX24" fmla="*/ 336550 w 1314450"/>
                <a:gd name="connsiteY24" fmla="*/ 1890183 h 3337983"/>
                <a:gd name="connsiteX25" fmla="*/ 247650 w 1314450"/>
                <a:gd name="connsiteY25" fmla="*/ 1801283 h 3337983"/>
                <a:gd name="connsiteX26" fmla="*/ 133350 w 1314450"/>
                <a:gd name="connsiteY26" fmla="*/ 1737783 h 3337983"/>
                <a:gd name="connsiteX27" fmla="*/ 57150 w 1314450"/>
                <a:gd name="connsiteY27" fmla="*/ 1712383 h 3337983"/>
                <a:gd name="connsiteX28" fmla="*/ 6350 w 1314450"/>
                <a:gd name="connsiteY28" fmla="*/ 1661583 h 3337983"/>
                <a:gd name="connsiteX29" fmla="*/ 19050 w 1314450"/>
                <a:gd name="connsiteY29" fmla="*/ 1496483 h 3337983"/>
                <a:gd name="connsiteX30" fmla="*/ 107950 w 1314450"/>
                <a:gd name="connsiteY30" fmla="*/ 1445683 h 3337983"/>
                <a:gd name="connsiteX31" fmla="*/ 184150 w 1314450"/>
                <a:gd name="connsiteY31" fmla="*/ 1369483 h 3337983"/>
                <a:gd name="connsiteX32" fmla="*/ 247650 w 1314450"/>
                <a:gd name="connsiteY32" fmla="*/ 1255183 h 3337983"/>
                <a:gd name="connsiteX33" fmla="*/ 247650 w 1314450"/>
                <a:gd name="connsiteY33" fmla="*/ 1102783 h 3337983"/>
                <a:gd name="connsiteX34" fmla="*/ 222250 w 1314450"/>
                <a:gd name="connsiteY34" fmla="*/ 1026583 h 3337983"/>
                <a:gd name="connsiteX35" fmla="*/ 209550 w 1314450"/>
                <a:gd name="connsiteY35" fmla="*/ 963083 h 3337983"/>
                <a:gd name="connsiteX36" fmla="*/ 69850 w 1314450"/>
                <a:gd name="connsiteY36" fmla="*/ 734483 h 3337983"/>
                <a:gd name="connsiteX37" fmla="*/ 260350 w 1314450"/>
                <a:gd name="connsiteY37" fmla="*/ 696383 h 3337983"/>
                <a:gd name="connsiteX38" fmla="*/ 438150 w 1314450"/>
                <a:gd name="connsiteY38" fmla="*/ 658283 h 3337983"/>
                <a:gd name="connsiteX39" fmla="*/ 603250 w 1314450"/>
                <a:gd name="connsiteY39" fmla="*/ 620183 h 3337983"/>
                <a:gd name="connsiteX40" fmla="*/ 730250 w 1314450"/>
                <a:gd name="connsiteY40" fmla="*/ 543983 h 3337983"/>
                <a:gd name="connsiteX41" fmla="*/ 755650 w 1314450"/>
                <a:gd name="connsiteY41" fmla="*/ 264583 h 3337983"/>
                <a:gd name="connsiteX42" fmla="*/ 768350 w 1314450"/>
                <a:gd name="connsiteY42" fmla="*/ 86783 h 3337983"/>
                <a:gd name="connsiteX43" fmla="*/ 857250 w 1314450"/>
                <a:gd name="connsiteY43" fmla="*/ 23283 h 3337983"/>
                <a:gd name="connsiteX44" fmla="*/ 1238250 w 1314450"/>
                <a:gd name="connsiteY44"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1098550 w 1305983"/>
                <a:gd name="connsiteY5" fmla="*/ 2918883 h 3337983"/>
                <a:gd name="connsiteX6" fmla="*/ 742950 w 1305983"/>
                <a:gd name="connsiteY6" fmla="*/ 2893483 h 3337983"/>
                <a:gd name="connsiteX7" fmla="*/ 730250 w 1305983"/>
                <a:gd name="connsiteY7" fmla="*/ 2842683 h 3337983"/>
                <a:gd name="connsiteX8" fmla="*/ 717550 w 1305983"/>
                <a:gd name="connsiteY8" fmla="*/ 2741083 h 3337983"/>
                <a:gd name="connsiteX9" fmla="*/ 679450 w 1305983"/>
                <a:gd name="connsiteY9" fmla="*/ 2563283 h 3337983"/>
                <a:gd name="connsiteX10" fmla="*/ 666750 w 1305983"/>
                <a:gd name="connsiteY10" fmla="*/ 2436283 h 3337983"/>
                <a:gd name="connsiteX11" fmla="*/ 666750 w 1305983"/>
                <a:gd name="connsiteY11" fmla="*/ 2461683 h 3337983"/>
                <a:gd name="connsiteX12" fmla="*/ 488950 w 1305983"/>
                <a:gd name="connsiteY12" fmla="*/ 2423583 h 3337983"/>
                <a:gd name="connsiteX13" fmla="*/ 438150 w 1305983"/>
                <a:gd name="connsiteY13" fmla="*/ 2398183 h 3337983"/>
                <a:gd name="connsiteX14" fmla="*/ 400050 w 1305983"/>
                <a:gd name="connsiteY14" fmla="*/ 2385483 h 3337983"/>
                <a:gd name="connsiteX15" fmla="*/ 323850 w 1305983"/>
                <a:gd name="connsiteY15" fmla="*/ 2347383 h 3337983"/>
                <a:gd name="connsiteX16" fmla="*/ 311150 w 1305983"/>
                <a:gd name="connsiteY16" fmla="*/ 2309283 h 3337983"/>
                <a:gd name="connsiteX17" fmla="*/ 234950 w 1305983"/>
                <a:gd name="connsiteY17" fmla="*/ 2245783 h 3337983"/>
                <a:gd name="connsiteX18" fmla="*/ 184150 w 1305983"/>
                <a:gd name="connsiteY18" fmla="*/ 2207683 h 3337983"/>
                <a:gd name="connsiteX19" fmla="*/ 171450 w 1305983"/>
                <a:gd name="connsiteY19" fmla="*/ 2169583 h 3337983"/>
                <a:gd name="connsiteX20" fmla="*/ 234950 w 1305983"/>
                <a:gd name="connsiteY20" fmla="*/ 2106083 h 3337983"/>
                <a:gd name="connsiteX21" fmla="*/ 298450 w 1305983"/>
                <a:gd name="connsiteY21" fmla="*/ 2029883 h 3337983"/>
                <a:gd name="connsiteX22" fmla="*/ 285750 w 1305983"/>
                <a:gd name="connsiteY22" fmla="*/ 2055283 h 3337983"/>
                <a:gd name="connsiteX23" fmla="*/ 311150 w 1305983"/>
                <a:gd name="connsiteY23" fmla="*/ 1966383 h 3337983"/>
                <a:gd name="connsiteX24" fmla="*/ 336550 w 1305983"/>
                <a:gd name="connsiteY24" fmla="*/ 1890183 h 3337983"/>
                <a:gd name="connsiteX25" fmla="*/ 247650 w 1305983"/>
                <a:gd name="connsiteY25" fmla="*/ 1801283 h 3337983"/>
                <a:gd name="connsiteX26" fmla="*/ 133350 w 1305983"/>
                <a:gd name="connsiteY26" fmla="*/ 1737783 h 3337983"/>
                <a:gd name="connsiteX27" fmla="*/ 57150 w 1305983"/>
                <a:gd name="connsiteY27" fmla="*/ 1712383 h 3337983"/>
                <a:gd name="connsiteX28" fmla="*/ 6350 w 1305983"/>
                <a:gd name="connsiteY28" fmla="*/ 1661583 h 3337983"/>
                <a:gd name="connsiteX29" fmla="*/ 19050 w 1305983"/>
                <a:gd name="connsiteY29" fmla="*/ 1496483 h 3337983"/>
                <a:gd name="connsiteX30" fmla="*/ 107950 w 1305983"/>
                <a:gd name="connsiteY30" fmla="*/ 1445683 h 3337983"/>
                <a:gd name="connsiteX31" fmla="*/ 184150 w 1305983"/>
                <a:gd name="connsiteY31" fmla="*/ 1369483 h 3337983"/>
                <a:gd name="connsiteX32" fmla="*/ 247650 w 1305983"/>
                <a:gd name="connsiteY32" fmla="*/ 1255183 h 3337983"/>
                <a:gd name="connsiteX33" fmla="*/ 247650 w 1305983"/>
                <a:gd name="connsiteY33" fmla="*/ 1102783 h 3337983"/>
                <a:gd name="connsiteX34" fmla="*/ 222250 w 1305983"/>
                <a:gd name="connsiteY34" fmla="*/ 1026583 h 3337983"/>
                <a:gd name="connsiteX35" fmla="*/ 209550 w 1305983"/>
                <a:gd name="connsiteY35" fmla="*/ 963083 h 3337983"/>
                <a:gd name="connsiteX36" fmla="*/ 69850 w 1305983"/>
                <a:gd name="connsiteY36" fmla="*/ 734483 h 3337983"/>
                <a:gd name="connsiteX37" fmla="*/ 260350 w 1305983"/>
                <a:gd name="connsiteY37" fmla="*/ 696383 h 3337983"/>
                <a:gd name="connsiteX38" fmla="*/ 438150 w 1305983"/>
                <a:gd name="connsiteY38" fmla="*/ 658283 h 3337983"/>
                <a:gd name="connsiteX39" fmla="*/ 603250 w 1305983"/>
                <a:gd name="connsiteY39" fmla="*/ 620183 h 3337983"/>
                <a:gd name="connsiteX40" fmla="*/ 730250 w 1305983"/>
                <a:gd name="connsiteY40" fmla="*/ 543983 h 3337983"/>
                <a:gd name="connsiteX41" fmla="*/ 755650 w 1305983"/>
                <a:gd name="connsiteY41" fmla="*/ 264583 h 3337983"/>
                <a:gd name="connsiteX42" fmla="*/ 768350 w 1305983"/>
                <a:gd name="connsiteY42" fmla="*/ 86783 h 3337983"/>
                <a:gd name="connsiteX43" fmla="*/ 857250 w 1305983"/>
                <a:gd name="connsiteY43" fmla="*/ 23283 h 3337983"/>
                <a:gd name="connsiteX44" fmla="*/ 1238250 w 1305983"/>
                <a:gd name="connsiteY44"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1098550 w 1305983"/>
                <a:gd name="connsiteY5" fmla="*/ 2918883 h 3337983"/>
                <a:gd name="connsiteX6" fmla="*/ 742950 w 1305983"/>
                <a:gd name="connsiteY6" fmla="*/ 2893483 h 3337983"/>
                <a:gd name="connsiteX7" fmla="*/ 730250 w 1305983"/>
                <a:gd name="connsiteY7" fmla="*/ 2842683 h 3337983"/>
                <a:gd name="connsiteX8" fmla="*/ 679450 w 1305983"/>
                <a:gd name="connsiteY8" fmla="*/ 2563283 h 3337983"/>
                <a:gd name="connsiteX9" fmla="*/ 666750 w 1305983"/>
                <a:gd name="connsiteY9" fmla="*/ 2436283 h 3337983"/>
                <a:gd name="connsiteX10" fmla="*/ 666750 w 1305983"/>
                <a:gd name="connsiteY10" fmla="*/ 2461683 h 3337983"/>
                <a:gd name="connsiteX11" fmla="*/ 488950 w 1305983"/>
                <a:gd name="connsiteY11" fmla="*/ 2423583 h 3337983"/>
                <a:gd name="connsiteX12" fmla="*/ 438150 w 1305983"/>
                <a:gd name="connsiteY12" fmla="*/ 2398183 h 3337983"/>
                <a:gd name="connsiteX13" fmla="*/ 400050 w 1305983"/>
                <a:gd name="connsiteY13" fmla="*/ 2385483 h 3337983"/>
                <a:gd name="connsiteX14" fmla="*/ 323850 w 1305983"/>
                <a:gd name="connsiteY14" fmla="*/ 2347383 h 3337983"/>
                <a:gd name="connsiteX15" fmla="*/ 311150 w 1305983"/>
                <a:gd name="connsiteY15" fmla="*/ 2309283 h 3337983"/>
                <a:gd name="connsiteX16" fmla="*/ 234950 w 1305983"/>
                <a:gd name="connsiteY16" fmla="*/ 2245783 h 3337983"/>
                <a:gd name="connsiteX17" fmla="*/ 184150 w 1305983"/>
                <a:gd name="connsiteY17" fmla="*/ 2207683 h 3337983"/>
                <a:gd name="connsiteX18" fmla="*/ 171450 w 1305983"/>
                <a:gd name="connsiteY18" fmla="*/ 2169583 h 3337983"/>
                <a:gd name="connsiteX19" fmla="*/ 234950 w 1305983"/>
                <a:gd name="connsiteY19" fmla="*/ 2106083 h 3337983"/>
                <a:gd name="connsiteX20" fmla="*/ 298450 w 1305983"/>
                <a:gd name="connsiteY20" fmla="*/ 2029883 h 3337983"/>
                <a:gd name="connsiteX21" fmla="*/ 285750 w 1305983"/>
                <a:gd name="connsiteY21" fmla="*/ 2055283 h 3337983"/>
                <a:gd name="connsiteX22" fmla="*/ 311150 w 1305983"/>
                <a:gd name="connsiteY22" fmla="*/ 1966383 h 3337983"/>
                <a:gd name="connsiteX23" fmla="*/ 336550 w 1305983"/>
                <a:gd name="connsiteY23" fmla="*/ 1890183 h 3337983"/>
                <a:gd name="connsiteX24" fmla="*/ 247650 w 1305983"/>
                <a:gd name="connsiteY24" fmla="*/ 1801283 h 3337983"/>
                <a:gd name="connsiteX25" fmla="*/ 133350 w 1305983"/>
                <a:gd name="connsiteY25" fmla="*/ 1737783 h 3337983"/>
                <a:gd name="connsiteX26" fmla="*/ 57150 w 1305983"/>
                <a:gd name="connsiteY26" fmla="*/ 1712383 h 3337983"/>
                <a:gd name="connsiteX27" fmla="*/ 6350 w 1305983"/>
                <a:gd name="connsiteY27" fmla="*/ 1661583 h 3337983"/>
                <a:gd name="connsiteX28" fmla="*/ 19050 w 1305983"/>
                <a:gd name="connsiteY28" fmla="*/ 1496483 h 3337983"/>
                <a:gd name="connsiteX29" fmla="*/ 107950 w 1305983"/>
                <a:gd name="connsiteY29" fmla="*/ 1445683 h 3337983"/>
                <a:gd name="connsiteX30" fmla="*/ 184150 w 1305983"/>
                <a:gd name="connsiteY30" fmla="*/ 1369483 h 3337983"/>
                <a:gd name="connsiteX31" fmla="*/ 247650 w 1305983"/>
                <a:gd name="connsiteY31" fmla="*/ 1255183 h 3337983"/>
                <a:gd name="connsiteX32" fmla="*/ 247650 w 1305983"/>
                <a:gd name="connsiteY32" fmla="*/ 1102783 h 3337983"/>
                <a:gd name="connsiteX33" fmla="*/ 222250 w 1305983"/>
                <a:gd name="connsiteY33" fmla="*/ 1026583 h 3337983"/>
                <a:gd name="connsiteX34" fmla="*/ 209550 w 1305983"/>
                <a:gd name="connsiteY34" fmla="*/ 963083 h 3337983"/>
                <a:gd name="connsiteX35" fmla="*/ 69850 w 1305983"/>
                <a:gd name="connsiteY35" fmla="*/ 734483 h 3337983"/>
                <a:gd name="connsiteX36" fmla="*/ 260350 w 1305983"/>
                <a:gd name="connsiteY36" fmla="*/ 696383 h 3337983"/>
                <a:gd name="connsiteX37" fmla="*/ 438150 w 1305983"/>
                <a:gd name="connsiteY37" fmla="*/ 658283 h 3337983"/>
                <a:gd name="connsiteX38" fmla="*/ 603250 w 1305983"/>
                <a:gd name="connsiteY38" fmla="*/ 620183 h 3337983"/>
                <a:gd name="connsiteX39" fmla="*/ 730250 w 1305983"/>
                <a:gd name="connsiteY39" fmla="*/ 543983 h 3337983"/>
                <a:gd name="connsiteX40" fmla="*/ 755650 w 1305983"/>
                <a:gd name="connsiteY40" fmla="*/ 264583 h 3337983"/>
                <a:gd name="connsiteX41" fmla="*/ 768350 w 1305983"/>
                <a:gd name="connsiteY41" fmla="*/ 86783 h 3337983"/>
                <a:gd name="connsiteX42" fmla="*/ 857250 w 1305983"/>
                <a:gd name="connsiteY42" fmla="*/ 23283 h 3337983"/>
                <a:gd name="connsiteX43" fmla="*/ 1238250 w 1305983"/>
                <a:gd name="connsiteY43"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1098550 w 1305983"/>
                <a:gd name="connsiteY5" fmla="*/ 29188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400050 w 1305983"/>
                <a:gd name="connsiteY12" fmla="*/ 2385483 h 3337983"/>
                <a:gd name="connsiteX13" fmla="*/ 323850 w 1305983"/>
                <a:gd name="connsiteY13" fmla="*/ 2347383 h 3337983"/>
                <a:gd name="connsiteX14" fmla="*/ 311150 w 1305983"/>
                <a:gd name="connsiteY14" fmla="*/ 2309283 h 3337983"/>
                <a:gd name="connsiteX15" fmla="*/ 234950 w 1305983"/>
                <a:gd name="connsiteY15" fmla="*/ 2245783 h 3337983"/>
                <a:gd name="connsiteX16" fmla="*/ 184150 w 1305983"/>
                <a:gd name="connsiteY16" fmla="*/ 2207683 h 3337983"/>
                <a:gd name="connsiteX17" fmla="*/ 171450 w 1305983"/>
                <a:gd name="connsiteY17" fmla="*/ 2169583 h 3337983"/>
                <a:gd name="connsiteX18" fmla="*/ 234950 w 1305983"/>
                <a:gd name="connsiteY18" fmla="*/ 2106083 h 3337983"/>
                <a:gd name="connsiteX19" fmla="*/ 298450 w 1305983"/>
                <a:gd name="connsiteY19" fmla="*/ 2029883 h 3337983"/>
                <a:gd name="connsiteX20" fmla="*/ 285750 w 1305983"/>
                <a:gd name="connsiteY20" fmla="*/ 2055283 h 3337983"/>
                <a:gd name="connsiteX21" fmla="*/ 311150 w 1305983"/>
                <a:gd name="connsiteY21" fmla="*/ 1966383 h 3337983"/>
                <a:gd name="connsiteX22" fmla="*/ 336550 w 1305983"/>
                <a:gd name="connsiteY22" fmla="*/ 1890183 h 3337983"/>
                <a:gd name="connsiteX23" fmla="*/ 247650 w 1305983"/>
                <a:gd name="connsiteY23" fmla="*/ 1801283 h 3337983"/>
                <a:gd name="connsiteX24" fmla="*/ 133350 w 1305983"/>
                <a:gd name="connsiteY24" fmla="*/ 1737783 h 3337983"/>
                <a:gd name="connsiteX25" fmla="*/ 57150 w 1305983"/>
                <a:gd name="connsiteY25" fmla="*/ 1712383 h 3337983"/>
                <a:gd name="connsiteX26" fmla="*/ 6350 w 1305983"/>
                <a:gd name="connsiteY26" fmla="*/ 1661583 h 3337983"/>
                <a:gd name="connsiteX27" fmla="*/ 19050 w 1305983"/>
                <a:gd name="connsiteY27" fmla="*/ 1496483 h 3337983"/>
                <a:gd name="connsiteX28" fmla="*/ 107950 w 1305983"/>
                <a:gd name="connsiteY28" fmla="*/ 1445683 h 3337983"/>
                <a:gd name="connsiteX29" fmla="*/ 184150 w 1305983"/>
                <a:gd name="connsiteY29" fmla="*/ 1369483 h 3337983"/>
                <a:gd name="connsiteX30" fmla="*/ 247650 w 1305983"/>
                <a:gd name="connsiteY30" fmla="*/ 1255183 h 3337983"/>
                <a:gd name="connsiteX31" fmla="*/ 247650 w 1305983"/>
                <a:gd name="connsiteY31" fmla="*/ 1102783 h 3337983"/>
                <a:gd name="connsiteX32" fmla="*/ 222250 w 1305983"/>
                <a:gd name="connsiteY32" fmla="*/ 1026583 h 3337983"/>
                <a:gd name="connsiteX33" fmla="*/ 209550 w 1305983"/>
                <a:gd name="connsiteY33" fmla="*/ 963083 h 3337983"/>
                <a:gd name="connsiteX34" fmla="*/ 69850 w 1305983"/>
                <a:gd name="connsiteY34" fmla="*/ 734483 h 3337983"/>
                <a:gd name="connsiteX35" fmla="*/ 260350 w 1305983"/>
                <a:gd name="connsiteY35" fmla="*/ 696383 h 3337983"/>
                <a:gd name="connsiteX36" fmla="*/ 438150 w 1305983"/>
                <a:gd name="connsiteY36" fmla="*/ 658283 h 3337983"/>
                <a:gd name="connsiteX37" fmla="*/ 603250 w 1305983"/>
                <a:gd name="connsiteY37" fmla="*/ 620183 h 3337983"/>
                <a:gd name="connsiteX38" fmla="*/ 730250 w 1305983"/>
                <a:gd name="connsiteY38" fmla="*/ 543983 h 3337983"/>
                <a:gd name="connsiteX39" fmla="*/ 755650 w 1305983"/>
                <a:gd name="connsiteY39" fmla="*/ 264583 h 3337983"/>
                <a:gd name="connsiteX40" fmla="*/ 768350 w 1305983"/>
                <a:gd name="connsiteY40" fmla="*/ 86783 h 3337983"/>
                <a:gd name="connsiteX41" fmla="*/ 857250 w 1305983"/>
                <a:gd name="connsiteY41" fmla="*/ 23283 h 3337983"/>
                <a:gd name="connsiteX42" fmla="*/ 1238250 w 1305983"/>
                <a:gd name="connsiteY42"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400050 w 1305983"/>
                <a:gd name="connsiteY12" fmla="*/ 2385483 h 3337983"/>
                <a:gd name="connsiteX13" fmla="*/ 323850 w 1305983"/>
                <a:gd name="connsiteY13" fmla="*/ 2347383 h 3337983"/>
                <a:gd name="connsiteX14" fmla="*/ 311150 w 1305983"/>
                <a:gd name="connsiteY14" fmla="*/ 2309283 h 3337983"/>
                <a:gd name="connsiteX15" fmla="*/ 234950 w 1305983"/>
                <a:gd name="connsiteY15" fmla="*/ 2245783 h 3337983"/>
                <a:gd name="connsiteX16" fmla="*/ 184150 w 1305983"/>
                <a:gd name="connsiteY16" fmla="*/ 2207683 h 3337983"/>
                <a:gd name="connsiteX17" fmla="*/ 171450 w 1305983"/>
                <a:gd name="connsiteY17" fmla="*/ 2169583 h 3337983"/>
                <a:gd name="connsiteX18" fmla="*/ 234950 w 1305983"/>
                <a:gd name="connsiteY18" fmla="*/ 2106083 h 3337983"/>
                <a:gd name="connsiteX19" fmla="*/ 298450 w 1305983"/>
                <a:gd name="connsiteY19" fmla="*/ 2029883 h 3337983"/>
                <a:gd name="connsiteX20" fmla="*/ 285750 w 1305983"/>
                <a:gd name="connsiteY20" fmla="*/ 2055283 h 3337983"/>
                <a:gd name="connsiteX21" fmla="*/ 311150 w 1305983"/>
                <a:gd name="connsiteY21" fmla="*/ 1966383 h 3337983"/>
                <a:gd name="connsiteX22" fmla="*/ 336550 w 1305983"/>
                <a:gd name="connsiteY22" fmla="*/ 1890183 h 3337983"/>
                <a:gd name="connsiteX23" fmla="*/ 247650 w 1305983"/>
                <a:gd name="connsiteY23" fmla="*/ 1801283 h 3337983"/>
                <a:gd name="connsiteX24" fmla="*/ 133350 w 1305983"/>
                <a:gd name="connsiteY24" fmla="*/ 1737783 h 3337983"/>
                <a:gd name="connsiteX25" fmla="*/ 57150 w 1305983"/>
                <a:gd name="connsiteY25" fmla="*/ 1712383 h 3337983"/>
                <a:gd name="connsiteX26" fmla="*/ 6350 w 1305983"/>
                <a:gd name="connsiteY26" fmla="*/ 1661583 h 3337983"/>
                <a:gd name="connsiteX27" fmla="*/ 19050 w 1305983"/>
                <a:gd name="connsiteY27" fmla="*/ 1496483 h 3337983"/>
                <a:gd name="connsiteX28" fmla="*/ 107950 w 1305983"/>
                <a:gd name="connsiteY28" fmla="*/ 1445683 h 3337983"/>
                <a:gd name="connsiteX29" fmla="*/ 184150 w 1305983"/>
                <a:gd name="connsiteY29" fmla="*/ 1369483 h 3337983"/>
                <a:gd name="connsiteX30" fmla="*/ 247650 w 1305983"/>
                <a:gd name="connsiteY30" fmla="*/ 1255183 h 3337983"/>
                <a:gd name="connsiteX31" fmla="*/ 247650 w 1305983"/>
                <a:gd name="connsiteY31" fmla="*/ 1102783 h 3337983"/>
                <a:gd name="connsiteX32" fmla="*/ 222250 w 1305983"/>
                <a:gd name="connsiteY32" fmla="*/ 1026583 h 3337983"/>
                <a:gd name="connsiteX33" fmla="*/ 209550 w 1305983"/>
                <a:gd name="connsiteY33" fmla="*/ 963083 h 3337983"/>
                <a:gd name="connsiteX34" fmla="*/ 69850 w 1305983"/>
                <a:gd name="connsiteY34" fmla="*/ 734483 h 3337983"/>
                <a:gd name="connsiteX35" fmla="*/ 260350 w 1305983"/>
                <a:gd name="connsiteY35" fmla="*/ 696383 h 3337983"/>
                <a:gd name="connsiteX36" fmla="*/ 438150 w 1305983"/>
                <a:gd name="connsiteY36" fmla="*/ 658283 h 3337983"/>
                <a:gd name="connsiteX37" fmla="*/ 603250 w 1305983"/>
                <a:gd name="connsiteY37" fmla="*/ 620183 h 3337983"/>
                <a:gd name="connsiteX38" fmla="*/ 730250 w 1305983"/>
                <a:gd name="connsiteY38" fmla="*/ 543983 h 3337983"/>
                <a:gd name="connsiteX39" fmla="*/ 755650 w 1305983"/>
                <a:gd name="connsiteY39" fmla="*/ 264583 h 3337983"/>
                <a:gd name="connsiteX40" fmla="*/ 768350 w 1305983"/>
                <a:gd name="connsiteY40" fmla="*/ 86783 h 3337983"/>
                <a:gd name="connsiteX41" fmla="*/ 857250 w 1305983"/>
                <a:gd name="connsiteY41" fmla="*/ 23283 h 3337983"/>
                <a:gd name="connsiteX42" fmla="*/ 1238250 w 1305983"/>
                <a:gd name="connsiteY42"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234950 w 1305983"/>
                <a:gd name="connsiteY14" fmla="*/ 2245783 h 3337983"/>
                <a:gd name="connsiteX15" fmla="*/ 184150 w 1305983"/>
                <a:gd name="connsiteY15" fmla="*/ 2207683 h 3337983"/>
                <a:gd name="connsiteX16" fmla="*/ 171450 w 1305983"/>
                <a:gd name="connsiteY16" fmla="*/ 2169583 h 3337983"/>
                <a:gd name="connsiteX17" fmla="*/ 234950 w 1305983"/>
                <a:gd name="connsiteY17" fmla="*/ 2106083 h 3337983"/>
                <a:gd name="connsiteX18" fmla="*/ 298450 w 1305983"/>
                <a:gd name="connsiteY18" fmla="*/ 2029883 h 3337983"/>
                <a:gd name="connsiteX19" fmla="*/ 285750 w 1305983"/>
                <a:gd name="connsiteY19" fmla="*/ 2055283 h 3337983"/>
                <a:gd name="connsiteX20" fmla="*/ 311150 w 1305983"/>
                <a:gd name="connsiteY20" fmla="*/ 1966383 h 3337983"/>
                <a:gd name="connsiteX21" fmla="*/ 336550 w 1305983"/>
                <a:gd name="connsiteY21" fmla="*/ 1890183 h 3337983"/>
                <a:gd name="connsiteX22" fmla="*/ 247650 w 1305983"/>
                <a:gd name="connsiteY22" fmla="*/ 1801283 h 3337983"/>
                <a:gd name="connsiteX23" fmla="*/ 133350 w 1305983"/>
                <a:gd name="connsiteY23" fmla="*/ 1737783 h 3337983"/>
                <a:gd name="connsiteX24" fmla="*/ 57150 w 1305983"/>
                <a:gd name="connsiteY24" fmla="*/ 1712383 h 3337983"/>
                <a:gd name="connsiteX25" fmla="*/ 6350 w 1305983"/>
                <a:gd name="connsiteY25" fmla="*/ 1661583 h 3337983"/>
                <a:gd name="connsiteX26" fmla="*/ 19050 w 1305983"/>
                <a:gd name="connsiteY26" fmla="*/ 1496483 h 3337983"/>
                <a:gd name="connsiteX27" fmla="*/ 107950 w 1305983"/>
                <a:gd name="connsiteY27" fmla="*/ 1445683 h 3337983"/>
                <a:gd name="connsiteX28" fmla="*/ 184150 w 1305983"/>
                <a:gd name="connsiteY28" fmla="*/ 1369483 h 3337983"/>
                <a:gd name="connsiteX29" fmla="*/ 247650 w 1305983"/>
                <a:gd name="connsiteY29" fmla="*/ 1255183 h 3337983"/>
                <a:gd name="connsiteX30" fmla="*/ 247650 w 1305983"/>
                <a:gd name="connsiteY30" fmla="*/ 1102783 h 3337983"/>
                <a:gd name="connsiteX31" fmla="*/ 222250 w 1305983"/>
                <a:gd name="connsiteY31" fmla="*/ 1026583 h 3337983"/>
                <a:gd name="connsiteX32" fmla="*/ 209550 w 1305983"/>
                <a:gd name="connsiteY32" fmla="*/ 963083 h 3337983"/>
                <a:gd name="connsiteX33" fmla="*/ 69850 w 1305983"/>
                <a:gd name="connsiteY33" fmla="*/ 734483 h 3337983"/>
                <a:gd name="connsiteX34" fmla="*/ 260350 w 1305983"/>
                <a:gd name="connsiteY34" fmla="*/ 696383 h 3337983"/>
                <a:gd name="connsiteX35" fmla="*/ 438150 w 1305983"/>
                <a:gd name="connsiteY35" fmla="*/ 658283 h 3337983"/>
                <a:gd name="connsiteX36" fmla="*/ 603250 w 1305983"/>
                <a:gd name="connsiteY36" fmla="*/ 620183 h 3337983"/>
                <a:gd name="connsiteX37" fmla="*/ 730250 w 1305983"/>
                <a:gd name="connsiteY37" fmla="*/ 543983 h 3337983"/>
                <a:gd name="connsiteX38" fmla="*/ 755650 w 1305983"/>
                <a:gd name="connsiteY38" fmla="*/ 264583 h 3337983"/>
                <a:gd name="connsiteX39" fmla="*/ 768350 w 1305983"/>
                <a:gd name="connsiteY39" fmla="*/ 86783 h 3337983"/>
                <a:gd name="connsiteX40" fmla="*/ 857250 w 1305983"/>
                <a:gd name="connsiteY40" fmla="*/ 23283 h 3337983"/>
                <a:gd name="connsiteX41" fmla="*/ 1238250 w 1305983"/>
                <a:gd name="connsiteY41"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234950 w 1305983"/>
                <a:gd name="connsiteY14" fmla="*/ 2245783 h 3337983"/>
                <a:gd name="connsiteX15" fmla="*/ 184150 w 1305983"/>
                <a:gd name="connsiteY15" fmla="*/ 2207683 h 3337983"/>
                <a:gd name="connsiteX16" fmla="*/ 171450 w 1305983"/>
                <a:gd name="connsiteY16" fmla="*/ 2169583 h 3337983"/>
                <a:gd name="connsiteX17" fmla="*/ 234950 w 1305983"/>
                <a:gd name="connsiteY17" fmla="*/ 2106083 h 3337983"/>
                <a:gd name="connsiteX18" fmla="*/ 298450 w 1305983"/>
                <a:gd name="connsiteY18" fmla="*/ 2029883 h 3337983"/>
                <a:gd name="connsiteX19" fmla="*/ 285750 w 1305983"/>
                <a:gd name="connsiteY19" fmla="*/ 2055283 h 3337983"/>
                <a:gd name="connsiteX20" fmla="*/ 311150 w 1305983"/>
                <a:gd name="connsiteY20" fmla="*/ 1966383 h 3337983"/>
                <a:gd name="connsiteX21" fmla="*/ 247650 w 1305983"/>
                <a:gd name="connsiteY21" fmla="*/ 1801283 h 3337983"/>
                <a:gd name="connsiteX22" fmla="*/ 133350 w 1305983"/>
                <a:gd name="connsiteY22" fmla="*/ 1737783 h 3337983"/>
                <a:gd name="connsiteX23" fmla="*/ 57150 w 1305983"/>
                <a:gd name="connsiteY23" fmla="*/ 1712383 h 3337983"/>
                <a:gd name="connsiteX24" fmla="*/ 6350 w 1305983"/>
                <a:gd name="connsiteY24" fmla="*/ 1661583 h 3337983"/>
                <a:gd name="connsiteX25" fmla="*/ 19050 w 1305983"/>
                <a:gd name="connsiteY25" fmla="*/ 1496483 h 3337983"/>
                <a:gd name="connsiteX26" fmla="*/ 107950 w 1305983"/>
                <a:gd name="connsiteY26" fmla="*/ 1445683 h 3337983"/>
                <a:gd name="connsiteX27" fmla="*/ 184150 w 1305983"/>
                <a:gd name="connsiteY27" fmla="*/ 1369483 h 3337983"/>
                <a:gd name="connsiteX28" fmla="*/ 247650 w 1305983"/>
                <a:gd name="connsiteY28" fmla="*/ 1255183 h 3337983"/>
                <a:gd name="connsiteX29" fmla="*/ 247650 w 1305983"/>
                <a:gd name="connsiteY29" fmla="*/ 1102783 h 3337983"/>
                <a:gd name="connsiteX30" fmla="*/ 222250 w 1305983"/>
                <a:gd name="connsiteY30" fmla="*/ 1026583 h 3337983"/>
                <a:gd name="connsiteX31" fmla="*/ 209550 w 1305983"/>
                <a:gd name="connsiteY31" fmla="*/ 963083 h 3337983"/>
                <a:gd name="connsiteX32" fmla="*/ 69850 w 1305983"/>
                <a:gd name="connsiteY32" fmla="*/ 734483 h 3337983"/>
                <a:gd name="connsiteX33" fmla="*/ 260350 w 1305983"/>
                <a:gd name="connsiteY33" fmla="*/ 696383 h 3337983"/>
                <a:gd name="connsiteX34" fmla="*/ 438150 w 1305983"/>
                <a:gd name="connsiteY34" fmla="*/ 658283 h 3337983"/>
                <a:gd name="connsiteX35" fmla="*/ 603250 w 1305983"/>
                <a:gd name="connsiteY35" fmla="*/ 620183 h 3337983"/>
                <a:gd name="connsiteX36" fmla="*/ 730250 w 1305983"/>
                <a:gd name="connsiteY36" fmla="*/ 543983 h 3337983"/>
                <a:gd name="connsiteX37" fmla="*/ 755650 w 1305983"/>
                <a:gd name="connsiteY37" fmla="*/ 264583 h 3337983"/>
                <a:gd name="connsiteX38" fmla="*/ 768350 w 1305983"/>
                <a:gd name="connsiteY38" fmla="*/ 86783 h 3337983"/>
                <a:gd name="connsiteX39" fmla="*/ 857250 w 1305983"/>
                <a:gd name="connsiteY39" fmla="*/ 23283 h 3337983"/>
                <a:gd name="connsiteX40" fmla="*/ 1238250 w 1305983"/>
                <a:gd name="connsiteY40"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234950 w 1305983"/>
                <a:gd name="connsiteY14" fmla="*/ 2245783 h 3337983"/>
                <a:gd name="connsiteX15" fmla="*/ 184150 w 1305983"/>
                <a:gd name="connsiteY15" fmla="*/ 2207683 h 3337983"/>
                <a:gd name="connsiteX16" fmla="*/ 171450 w 1305983"/>
                <a:gd name="connsiteY16" fmla="*/ 2169583 h 3337983"/>
                <a:gd name="connsiteX17" fmla="*/ 234950 w 1305983"/>
                <a:gd name="connsiteY17" fmla="*/ 2106083 h 3337983"/>
                <a:gd name="connsiteX18" fmla="*/ 298450 w 1305983"/>
                <a:gd name="connsiteY18" fmla="*/ 2029883 h 3337983"/>
                <a:gd name="connsiteX19" fmla="*/ 311150 w 1305983"/>
                <a:gd name="connsiteY19" fmla="*/ 1966383 h 3337983"/>
                <a:gd name="connsiteX20" fmla="*/ 247650 w 1305983"/>
                <a:gd name="connsiteY20" fmla="*/ 1801283 h 3337983"/>
                <a:gd name="connsiteX21" fmla="*/ 133350 w 1305983"/>
                <a:gd name="connsiteY21" fmla="*/ 1737783 h 3337983"/>
                <a:gd name="connsiteX22" fmla="*/ 57150 w 1305983"/>
                <a:gd name="connsiteY22" fmla="*/ 1712383 h 3337983"/>
                <a:gd name="connsiteX23" fmla="*/ 6350 w 1305983"/>
                <a:gd name="connsiteY23" fmla="*/ 1661583 h 3337983"/>
                <a:gd name="connsiteX24" fmla="*/ 19050 w 1305983"/>
                <a:gd name="connsiteY24" fmla="*/ 1496483 h 3337983"/>
                <a:gd name="connsiteX25" fmla="*/ 107950 w 1305983"/>
                <a:gd name="connsiteY25" fmla="*/ 1445683 h 3337983"/>
                <a:gd name="connsiteX26" fmla="*/ 184150 w 1305983"/>
                <a:gd name="connsiteY26" fmla="*/ 1369483 h 3337983"/>
                <a:gd name="connsiteX27" fmla="*/ 247650 w 1305983"/>
                <a:gd name="connsiteY27" fmla="*/ 1255183 h 3337983"/>
                <a:gd name="connsiteX28" fmla="*/ 247650 w 1305983"/>
                <a:gd name="connsiteY28" fmla="*/ 1102783 h 3337983"/>
                <a:gd name="connsiteX29" fmla="*/ 222250 w 1305983"/>
                <a:gd name="connsiteY29" fmla="*/ 1026583 h 3337983"/>
                <a:gd name="connsiteX30" fmla="*/ 209550 w 1305983"/>
                <a:gd name="connsiteY30" fmla="*/ 963083 h 3337983"/>
                <a:gd name="connsiteX31" fmla="*/ 69850 w 1305983"/>
                <a:gd name="connsiteY31" fmla="*/ 734483 h 3337983"/>
                <a:gd name="connsiteX32" fmla="*/ 260350 w 1305983"/>
                <a:gd name="connsiteY32" fmla="*/ 696383 h 3337983"/>
                <a:gd name="connsiteX33" fmla="*/ 438150 w 1305983"/>
                <a:gd name="connsiteY33" fmla="*/ 658283 h 3337983"/>
                <a:gd name="connsiteX34" fmla="*/ 603250 w 1305983"/>
                <a:gd name="connsiteY34" fmla="*/ 620183 h 3337983"/>
                <a:gd name="connsiteX35" fmla="*/ 730250 w 1305983"/>
                <a:gd name="connsiteY35" fmla="*/ 543983 h 3337983"/>
                <a:gd name="connsiteX36" fmla="*/ 755650 w 1305983"/>
                <a:gd name="connsiteY36" fmla="*/ 264583 h 3337983"/>
                <a:gd name="connsiteX37" fmla="*/ 768350 w 1305983"/>
                <a:gd name="connsiteY37" fmla="*/ 86783 h 3337983"/>
                <a:gd name="connsiteX38" fmla="*/ 857250 w 1305983"/>
                <a:gd name="connsiteY38" fmla="*/ 23283 h 3337983"/>
                <a:gd name="connsiteX39" fmla="*/ 1238250 w 1305983"/>
                <a:gd name="connsiteY39"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234950 w 1305983"/>
                <a:gd name="connsiteY14" fmla="*/ 2245783 h 3337983"/>
                <a:gd name="connsiteX15" fmla="*/ 184150 w 1305983"/>
                <a:gd name="connsiteY15" fmla="*/ 2207683 h 3337983"/>
                <a:gd name="connsiteX16" fmla="*/ 171450 w 1305983"/>
                <a:gd name="connsiteY16" fmla="*/ 2169583 h 3337983"/>
                <a:gd name="connsiteX17" fmla="*/ 234950 w 1305983"/>
                <a:gd name="connsiteY17" fmla="*/ 2106083 h 3337983"/>
                <a:gd name="connsiteX18" fmla="*/ 298450 w 1305983"/>
                <a:gd name="connsiteY18" fmla="*/ 2029883 h 3337983"/>
                <a:gd name="connsiteX19" fmla="*/ 247650 w 1305983"/>
                <a:gd name="connsiteY19" fmla="*/ 1801283 h 3337983"/>
                <a:gd name="connsiteX20" fmla="*/ 133350 w 1305983"/>
                <a:gd name="connsiteY20" fmla="*/ 1737783 h 3337983"/>
                <a:gd name="connsiteX21" fmla="*/ 57150 w 1305983"/>
                <a:gd name="connsiteY21" fmla="*/ 1712383 h 3337983"/>
                <a:gd name="connsiteX22" fmla="*/ 6350 w 1305983"/>
                <a:gd name="connsiteY22" fmla="*/ 1661583 h 3337983"/>
                <a:gd name="connsiteX23" fmla="*/ 19050 w 1305983"/>
                <a:gd name="connsiteY23" fmla="*/ 1496483 h 3337983"/>
                <a:gd name="connsiteX24" fmla="*/ 107950 w 1305983"/>
                <a:gd name="connsiteY24" fmla="*/ 1445683 h 3337983"/>
                <a:gd name="connsiteX25" fmla="*/ 184150 w 1305983"/>
                <a:gd name="connsiteY25" fmla="*/ 1369483 h 3337983"/>
                <a:gd name="connsiteX26" fmla="*/ 247650 w 1305983"/>
                <a:gd name="connsiteY26" fmla="*/ 1255183 h 3337983"/>
                <a:gd name="connsiteX27" fmla="*/ 247650 w 1305983"/>
                <a:gd name="connsiteY27" fmla="*/ 1102783 h 3337983"/>
                <a:gd name="connsiteX28" fmla="*/ 222250 w 1305983"/>
                <a:gd name="connsiteY28" fmla="*/ 1026583 h 3337983"/>
                <a:gd name="connsiteX29" fmla="*/ 209550 w 1305983"/>
                <a:gd name="connsiteY29" fmla="*/ 963083 h 3337983"/>
                <a:gd name="connsiteX30" fmla="*/ 69850 w 1305983"/>
                <a:gd name="connsiteY30" fmla="*/ 734483 h 3337983"/>
                <a:gd name="connsiteX31" fmla="*/ 260350 w 1305983"/>
                <a:gd name="connsiteY31" fmla="*/ 696383 h 3337983"/>
                <a:gd name="connsiteX32" fmla="*/ 438150 w 1305983"/>
                <a:gd name="connsiteY32" fmla="*/ 658283 h 3337983"/>
                <a:gd name="connsiteX33" fmla="*/ 603250 w 1305983"/>
                <a:gd name="connsiteY33" fmla="*/ 620183 h 3337983"/>
                <a:gd name="connsiteX34" fmla="*/ 730250 w 1305983"/>
                <a:gd name="connsiteY34" fmla="*/ 543983 h 3337983"/>
                <a:gd name="connsiteX35" fmla="*/ 755650 w 1305983"/>
                <a:gd name="connsiteY35" fmla="*/ 264583 h 3337983"/>
                <a:gd name="connsiteX36" fmla="*/ 768350 w 1305983"/>
                <a:gd name="connsiteY36" fmla="*/ 86783 h 3337983"/>
                <a:gd name="connsiteX37" fmla="*/ 857250 w 1305983"/>
                <a:gd name="connsiteY37" fmla="*/ 23283 h 3337983"/>
                <a:gd name="connsiteX38" fmla="*/ 1238250 w 1305983"/>
                <a:gd name="connsiteY38"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323851 w 1305983"/>
                <a:gd name="connsiteY14" fmla="*/ 2347383 h 3337983"/>
                <a:gd name="connsiteX15" fmla="*/ 234950 w 1305983"/>
                <a:gd name="connsiteY15" fmla="*/ 2245783 h 3337983"/>
                <a:gd name="connsiteX16" fmla="*/ 184150 w 1305983"/>
                <a:gd name="connsiteY16" fmla="*/ 2207683 h 3337983"/>
                <a:gd name="connsiteX17" fmla="*/ 171450 w 1305983"/>
                <a:gd name="connsiteY17" fmla="*/ 2169583 h 3337983"/>
                <a:gd name="connsiteX18" fmla="*/ 234950 w 1305983"/>
                <a:gd name="connsiteY18" fmla="*/ 2106083 h 3337983"/>
                <a:gd name="connsiteX19" fmla="*/ 298450 w 1305983"/>
                <a:gd name="connsiteY19" fmla="*/ 2029883 h 3337983"/>
                <a:gd name="connsiteX20" fmla="*/ 247650 w 1305983"/>
                <a:gd name="connsiteY20" fmla="*/ 1801283 h 3337983"/>
                <a:gd name="connsiteX21" fmla="*/ 133350 w 1305983"/>
                <a:gd name="connsiteY21" fmla="*/ 1737783 h 3337983"/>
                <a:gd name="connsiteX22" fmla="*/ 57150 w 1305983"/>
                <a:gd name="connsiteY22" fmla="*/ 1712383 h 3337983"/>
                <a:gd name="connsiteX23" fmla="*/ 6350 w 1305983"/>
                <a:gd name="connsiteY23" fmla="*/ 1661583 h 3337983"/>
                <a:gd name="connsiteX24" fmla="*/ 19050 w 1305983"/>
                <a:gd name="connsiteY24" fmla="*/ 1496483 h 3337983"/>
                <a:gd name="connsiteX25" fmla="*/ 107950 w 1305983"/>
                <a:gd name="connsiteY25" fmla="*/ 1445683 h 3337983"/>
                <a:gd name="connsiteX26" fmla="*/ 184150 w 1305983"/>
                <a:gd name="connsiteY26" fmla="*/ 1369483 h 3337983"/>
                <a:gd name="connsiteX27" fmla="*/ 247650 w 1305983"/>
                <a:gd name="connsiteY27" fmla="*/ 1255183 h 3337983"/>
                <a:gd name="connsiteX28" fmla="*/ 247650 w 1305983"/>
                <a:gd name="connsiteY28" fmla="*/ 1102783 h 3337983"/>
                <a:gd name="connsiteX29" fmla="*/ 222250 w 1305983"/>
                <a:gd name="connsiteY29" fmla="*/ 1026583 h 3337983"/>
                <a:gd name="connsiteX30" fmla="*/ 209550 w 1305983"/>
                <a:gd name="connsiteY30" fmla="*/ 963083 h 3337983"/>
                <a:gd name="connsiteX31" fmla="*/ 69850 w 1305983"/>
                <a:gd name="connsiteY31" fmla="*/ 734483 h 3337983"/>
                <a:gd name="connsiteX32" fmla="*/ 260350 w 1305983"/>
                <a:gd name="connsiteY32" fmla="*/ 696383 h 3337983"/>
                <a:gd name="connsiteX33" fmla="*/ 438150 w 1305983"/>
                <a:gd name="connsiteY33" fmla="*/ 658283 h 3337983"/>
                <a:gd name="connsiteX34" fmla="*/ 603250 w 1305983"/>
                <a:gd name="connsiteY34" fmla="*/ 620183 h 3337983"/>
                <a:gd name="connsiteX35" fmla="*/ 730250 w 1305983"/>
                <a:gd name="connsiteY35" fmla="*/ 543983 h 3337983"/>
                <a:gd name="connsiteX36" fmla="*/ 755650 w 1305983"/>
                <a:gd name="connsiteY36" fmla="*/ 264583 h 3337983"/>
                <a:gd name="connsiteX37" fmla="*/ 768350 w 1305983"/>
                <a:gd name="connsiteY37" fmla="*/ 86783 h 3337983"/>
                <a:gd name="connsiteX38" fmla="*/ 857250 w 1305983"/>
                <a:gd name="connsiteY38" fmla="*/ 23283 h 3337983"/>
                <a:gd name="connsiteX39" fmla="*/ 1238250 w 1305983"/>
                <a:gd name="connsiteY39"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323851 w 1305983"/>
                <a:gd name="connsiteY14" fmla="*/ 2347383 h 3337983"/>
                <a:gd name="connsiteX15" fmla="*/ 234950 w 1305983"/>
                <a:gd name="connsiteY15" fmla="*/ 2245783 h 3337983"/>
                <a:gd name="connsiteX16" fmla="*/ 184150 w 1305983"/>
                <a:gd name="connsiteY16" fmla="*/ 2207683 h 3337983"/>
                <a:gd name="connsiteX17" fmla="*/ 171450 w 1305983"/>
                <a:gd name="connsiteY17" fmla="*/ 2169583 h 3337983"/>
                <a:gd name="connsiteX18" fmla="*/ 234950 w 1305983"/>
                <a:gd name="connsiteY18" fmla="*/ 2106083 h 3337983"/>
                <a:gd name="connsiteX19" fmla="*/ 298450 w 1305983"/>
                <a:gd name="connsiteY19" fmla="*/ 2029883 h 3337983"/>
                <a:gd name="connsiteX20" fmla="*/ 247650 w 1305983"/>
                <a:gd name="connsiteY20" fmla="*/ 1801283 h 3337983"/>
                <a:gd name="connsiteX21" fmla="*/ 133350 w 1305983"/>
                <a:gd name="connsiteY21" fmla="*/ 1737783 h 3337983"/>
                <a:gd name="connsiteX22" fmla="*/ 57150 w 1305983"/>
                <a:gd name="connsiteY22" fmla="*/ 1712383 h 3337983"/>
                <a:gd name="connsiteX23" fmla="*/ 6350 w 1305983"/>
                <a:gd name="connsiteY23" fmla="*/ 1661583 h 3337983"/>
                <a:gd name="connsiteX24" fmla="*/ 19050 w 1305983"/>
                <a:gd name="connsiteY24" fmla="*/ 1496483 h 3337983"/>
                <a:gd name="connsiteX25" fmla="*/ 107950 w 1305983"/>
                <a:gd name="connsiteY25" fmla="*/ 1445683 h 3337983"/>
                <a:gd name="connsiteX26" fmla="*/ 184150 w 1305983"/>
                <a:gd name="connsiteY26" fmla="*/ 1369483 h 3337983"/>
                <a:gd name="connsiteX27" fmla="*/ 247650 w 1305983"/>
                <a:gd name="connsiteY27" fmla="*/ 1255183 h 3337983"/>
                <a:gd name="connsiteX28" fmla="*/ 247650 w 1305983"/>
                <a:gd name="connsiteY28" fmla="*/ 1102783 h 3337983"/>
                <a:gd name="connsiteX29" fmla="*/ 222250 w 1305983"/>
                <a:gd name="connsiteY29" fmla="*/ 1026583 h 3337983"/>
                <a:gd name="connsiteX30" fmla="*/ 69850 w 1305983"/>
                <a:gd name="connsiteY30" fmla="*/ 734483 h 3337983"/>
                <a:gd name="connsiteX31" fmla="*/ 260350 w 1305983"/>
                <a:gd name="connsiteY31" fmla="*/ 696383 h 3337983"/>
                <a:gd name="connsiteX32" fmla="*/ 438150 w 1305983"/>
                <a:gd name="connsiteY32" fmla="*/ 658283 h 3337983"/>
                <a:gd name="connsiteX33" fmla="*/ 603250 w 1305983"/>
                <a:gd name="connsiteY33" fmla="*/ 620183 h 3337983"/>
                <a:gd name="connsiteX34" fmla="*/ 730250 w 1305983"/>
                <a:gd name="connsiteY34" fmla="*/ 543983 h 3337983"/>
                <a:gd name="connsiteX35" fmla="*/ 755650 w 1305983"/>
                <a:gd name="connsiteY35" fmla="*/ 264583 h 3337983"/>
                <a:gd name="connsiteX36" fmla="*/ 768350 w 1305983"/>
                <a:gd name="connsiteY36" fmla="*/ 86783 h 3337983"/>
                <a:gd name="connsiteX37" fmla="*/ 857250 w 1305983"/>
                <a:gd name="connsiteY37" fmla="*/ 23283 h 3337983"/>
                <a:gd name="connsiteX38" fmla="*/ 1238250 w 1305983"/>
                <a:gd name="connsiteY38" fmla="*/ 23283 h 3337983"/>
                <a:gd name="connsiteX0" fmla="*/ 1060450 w 1305983"/>
                <a:gd name="connsiteY0" fmla="*/ 3337983 h 3337983"/>
                <a:gd name="connsiteX1" fmla="*/ 1162050 w 1305983"/>
                <a:gd name="connsiteY1" fmla="*/ 3299883 h 3337983"/>
                <a:gd name="connsiteX2" fmla="*/ 1111250 w 1305983"/>
                <a:gd name="connsiteY2" fmla="*/ 3236383 h 3337983"/>
                <a:gd name="connsiteX3" fmla="*/ 1301750 w 1305983"/>
                <a:gd name="connsiteY3" fmla="*/ 3033183 h 3337983"/>
                <a:gd name="connsiteX4" fmla="*/ 1250950 w 1305983"/>
                <a:gd name="connsiteY4" fmla="*/ 2893483 h 3337983"/>
                <a:gd name="connsiteX5" fmla="*/ 958850 w 1305983"/>
                <a:gd name="connsiteY5" fmla="*/ 2944283 h 3337983"/>
                <a:gd name="connsiteX6" fmla="*/ 742950 w 1305983"/>
                <a:gd name="connsiteY6" fmla="*/ 2893483 h 3337983"/>
                <a:gd name="connsiteX7" fmla="*/ 679450 w 1305983"/>
                <a:gd name="connsiteY7" fmla="*/ 2563283 h 3337983"/>
                <a:gd name="connsiteX8" fmla="*/ 666750 w 1305983"/>
                <a:gd name="connsiteY8" fmla="*/ 2436283 h 3337983"/>
                <a:gd name="connsiteX9" fmla="*/ 666750 w 1305983"/>
                <a:gd name="connsiteY9" fmla="*/ 2461683 h 3337983"/>
                <a:gd name="connsiteX10" fmla="*/ 488950 w 1305983"/>
                <a:gd name="connsiteY10" fmla="*/ 2423583 h 3337983"/>
                <a:gd name="connsiteX11" fmla="*/ 438150 w 1305983"/>
                <a:gd name="connsiteY11" fmla="*/ 2398183 h 3337983"/>
                <a:gd name="connsiteX12" fmla="*/ 323850 w 1305983"/>
                <a:gd name="connsiteY12" fmla="*/ 2347383 h 3337983"/>
                <a:gd name="connsiteX13" fmla="*/ 311150 w 1305983"/>
                <a:gd name="connsiteY13" fmla="*/ 2309283 h 3337983"/>
                <a:gd name="connsiteX14" fmla="*/ 323851 w 1305983"/>
                <a:gd name="connsiteY14" fmla="*/ 2347383 h 3337983"/>
                <a:gd name="connsiteX15" fmla="*/ 234950 w 1305983"/>
                <a:gd name="connsiteY15" fmla="*/ 2245783 h 3337983"/>
                <a:gd name="connsiteX16" fmla="*/ 184150 w 1305983"/>
                <a:gd name="connsiteY16" fmla="*/ 2207683 h 3337983"/>
                <a:gd name="connsiteX17" fmla="*/ 171450 w 1305983"/>
                <a:gd name="connsiteY17" fmla="*/ 2169583 h 3337983"/>
                <a:gd name="connsiteX18" fmla="*/ 234950 w 1305983"/>
                <a:gd name="connsiteY18" fmla="*/ 2106083 h 3337983"/>
                <a:gd name="connsiteX19" fmla="*/ 298450 w 1305983"/>
                <a:gd name="connsiteY19" fmla="*/ 2029883 h 3337983"/>
                <a:gd name="connsiteX20" fmla="*/ 247650 w 1305983"/>
                <a:gd name="connsiteY20" fmla="*/ 1801283 h 3337983"/>
                <a:gd name="connsiteX21" fmla="*/ 133350 w 1305983"/>
                <a:gd name="connsiteY21" fmla="*/ 1737783 h 3337983"/>
                <a:gd name="connsiteX22" fmla="*/ 57150 w 1305983"/>
                <a:gd name="connsiteY22" fmla="*/ 1712383 h 3337983"/>
                <a:gd name="connsiteX23" fmla="*/ 6350 w 1305983"/>
                <a:gd name="connsiteY23" fmla="*/ 1661583 h 3337983"/>
                <a:gd name="connsiteX24" fmla="*/ 19050 w 1305983"/>
                <a:gd name="connsiteY24" fmla="*/ 1496483 h 3337983"/>
                <a:gd name="connsiteX25" fmla="*/ 107950 w 1305983"/>
                <a:gd name="connsiteY25" fmla="*/ 1445683 h 3337983"/>
                <a:gd name="connsiteX26" fmla="*/ 184150 w 1305983"/>
                <a:gd name="connsiteY26" fmla="*/ 1369483 h 3337983"/>
                <a:gd name="connsiteX27" fmla="*/ 247650 w 1305983"/>
                <a:gd name="connsiteY27" fmla="*/ 1255183 h 3337983"/>
                <a:gd name="connsiteX28" fmla="*/ 247650 w 1305983"/>
                <a:gd name="connsiteY28" fmla="*/ 1102783 h 3337983"/>
                <a:gd name="connsiteX29" fmla="*/ 222250 w 1305983"/>
                <a:gd name="connsiteY29" fmla="*/ 1026583 h 3337983"/>
                <a:gd name="connsiteX30" fmla="*/ 95250 w 1305983"/>
                <a:gd name="connsiteY30" fmla="*/ 874183 h 3337983"/>
                <a:gd name="connsiteX31" fmla="*/ 260350 w 1305983"/>
                <a:gd name="connsiteY31" fmla="*/ 696383 h 3337983"/>
                <a:gd name="connsiteX32" fmla="*/ 438150 w 1305983"/>
                <a:gd name="connsiteY32" fmla="*/ 658283 h 3337983"/>
                <a:gd name="connsiteX33" fmla="*/ 603250 w 1305983"/>
                <a:gd name="connsiteY33" fmla="*/ 620183 h 3337983"/>
                <a:gd name="connsiteX34" fmla="*/ 730250 w 1305983"/>
                <a:gd name="connsiteY34" fmla="*/ 543983 h 3337983"/>
                <a:gd name="connsiteX35" fmla="*/ 755650 w 1305983"/>
                <a:gd name="connsiteY35" fmla="*/ 264583 h 3337983"/>
                <a:gd name="connsiteX36" fmla="*/ 768350 w 1305983"/>
                <a:gd name="connsiteY36" fmla="*/ 86783 h 3337983"/>
                <a:gd name="connsiteX37" fmla="*/ 857250 w 1305983"/>
                <a:gd name="connsiteY37" fmla="*/ 23283 h 3337983"/>
                <a:gd name="connsiteX38" fmla="*/ 1238250 w 1305983"/>
                <a:gd name="connsiteY38"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427567 w 1295400"/>
                <a:gd name="connsiteY11" fmla="*/ 2398183 h 3337983"/>
                <a:gd name="connsiteX12" fmla="*/ 313267 w 1295400"/>
                <a:gd name="connsiteY12" fmla="*/ 2347383 h 3337983"/>
                <a:gd name="connsiteX13" fmla="*/ 300567 w 1295400"/>
                <a:gd name="connsiteY13" fmla="*/ 2309283 h 3337983"/>
                <a:gd name="connsiteX14" fmla="*/ 313268 w 1295400"/>
                <a:gd name="connsiteY14" fmla="*/ 2347383 h 3337983"/>
                <a:gd name="connsiteX15" fmla="*/ 224367 w 1295400"/>
                <a:gd name="connsiteY15" fmla="*/ 2245783 h 3337983"/>
                <a:gd name="connsiteX16" fmla="*/ 173567 w 1295400"/>
                <a:gd name="connsiteY16" fmla="*/ 2207683 h 3337983"/>
                <a:gd name="connsiteX17" fmla="*/ 160867 w 1295400"/>
                <a:gd name="connsiteY17" fmla="*/ 2169583 h 3337983"/>
                <a:gd name="connsiteX18" fmla="*/ 224367 w 1295400"/>
                <a:gd name="connsiteY18" fmla="*/ 2106083 h 3337983"/>
                <a:gd name="connsiteX19" fmla="*/ 287867 w 1295400"/>
                <a:gd name="connsiteY19" fmla="*/ 2029883 h 3337983"/>
                <a:gd name="connsiteX20" fmla="*/ 237067 w 1295400"/>
                <a:gd name="connsiteY20" fmla="*/ 1801283 h 3337983"/>
                <a:gd name="connsiteX21" fmla="*/ 122767 w 1295400"/>
                <a:gd name="connsiteY21" fmla="*/ 1737783 h 3337983"/>
                <a:gd name="connsiteX22" fmla="*/ 46567 w 1295400"/>
                <a:gd name="connsiteY22" fmla="*/ 1712383 h 3337983"/>
                <a:gd name="connsiteX23" fmla="*/ 8467 w 1295400"/>
                <a:gd name="connsiteY23" fmla="*/ 1496483 h 3337983"/>
                <a:gd name="connsiteX24" fmla="*/ 97367 w 1295400"/>
                <a:gd name="connsiteY24" fmla="*/ 1445683 h 3337983"/>
                <a:gd name="connsiteX25" fmla="*/ 173567 w 1295400"/>
                <a:gd name="connsiteY25" fmla="*/ 1369483 h 3337983"/>
                <a:gd name="connsiteX26" fmla="*/ 237067 w 1295400"/>
                <a:gd name="connsiteY26" fmla="*/ 1255183 h 3337983"/>
                <a:gd name="connsiteX27" fmla="*/ 237067 w 1295400"/>
                <a:gd name="connsiteY27" fmla="*/ 1102783 h 3337983"/>
                <a:gd name="connsiteX28" fmla="*/ 211667 w 1295400"/>
                <a:gd name="connsiteY28" fmla="*/ 1026583 h 3337983"/>
                <a:gd name="connsiteX29" fmla="*/ 84667 w 1295400"/>
                <a:gd name="connsiteY29" fmla="*/ 874183 h 3337983"/>
                <a:gd name="connsiteX30" fmla="*/ 249767 w 1295400"/>
                <a:gd name="connsiteY30" fmla="*/ 696383 h 3337983"/>
                <a:gd name="connsiteX31" fmla="*/ 427567 w 1295400"/>
                <a:gd name="connsiteY31" fmla="*/ 658283 h 3337983"/>
                <a:gd name="connsiteX32" fmla="*/ 592667 w 1295400"/>
                <a:gd name="connsiteY32" fmla="*/ 620183 h 3337983"/>
                <a:gd name="connsiteX33" fmla="*/ 719667 w 1295400"/>
                <a:gd name="connsiteY33" fmla="*/ 543983 h 3337983"/>
                <a:gd name="connsiteX34" fmla="*/ 745067 w 1295400"/>
                <a:gd name="connsiteY34" fmla="*/ 264583 h 3337983"/>
                <a:gd name="connsiteX35" fmla="*/ 757767 w 1295400"/>
                <a:gd name="connsiteY35" fmla="*/ 86783 h 3337983"/>
                <a:gd name="connsiteX36" fmla="*/ 846667 w 1295400"/>
                <a:gd name="connsiteY36" fmla="*/ 23283 h 3337983"/>
                <a:gd name="connsiteX37" fmla="*/ 1227667 w 1295400"/>
                <a:gd name="connsiteY37"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427567 w 1295400"/>
                <a:gd name="connsiteY11" fmla="*/ 2398183 h 3337983"/>
                <a:gd name="connsiteX12" fmla="*/ 313267 w 1295400"/>
                <a:gd name="connsiteY12" fmla="*/ 2347383 h 3337983"/>
                <a:gd name="connsiteX13" fmla="*/ 300567 w 1295400"/>
                <a:gd name="connsiteY13" fmla="*/ 2309283 h 3337983"/>
                <a:gd name="connsiteX14" fmla="*/ 313268 w 1295400"/>
                <a:gd name="connsiteY14" fmla="*/ 2347383 h 3337983"/>
                <a:gd name="connsiteX15" fmla="*/ 224367 w 1295400"/>
                <a:gd name="connsiteY15" fmla="*/ 2245783 h 3337983"/>
                <a:gd name="connsiteX16" fmla="*/ 173567 w 1295400"/>
                <a:gd name="connsiteY16" fmla="*/ 2207683 h 3337983"/>
                <a:gd name="connsiteX17" fmla="*/ 160867 w 1295400"/>
                <a:gd name="connsiteY17" fmla="*/ 2169583 h 3337983"/>
                <a:gd name="connsiteX18" fmla="*/ 224367 w 1295400"/>
                <a:gd name="connsiteY18" fmla="*/ 2106083 h 3337983"/>
                <a:gd name="connsiteX19" fmla="*/ 287867 w 1295400"/>
                <a:gd name="connsiteY19" fmla="*/ 2029883 h 3337983"/>
                <a:gd name="connsiteX20" fmla="*/ 237067 w 1295400"/>
                <a:gd name="connsiteY20" fmla="*/ 1801283 h 3337983"/>
                <a:gd name="connsiteX21" fmla="*/ 122767 w 1295400"/>
                <a:gd name="connsiteY21" fmla="*/ 1737783 h 3337983"/>
                <a:gd name="connsiteX22" fmla="*/ 46567 w 1295400"/>
                <a:gd name="connsiteY22" fmla="*/ 1712383 h 3337983"/>
                <a:gd name="connsiteX23" fmla="*/ 8467 w 1295400"/>
                <a:gd name="connsiteY23" fmla="*/ 1496483 h 3337983"/>
                <a:gd name="connsiteX24" fmla="*/ 97367 w 1295400"/>
                <a:gd name="connsiteY24" fmla="*/ 1445683 h 3337983"/>
                <a:gd name="connsiteX25" fmla="*/ 173567 w 1295400"/>
                <a:gd name="connsiteY25" fmla="*/ 1369483 h 3337983"/>
                <a:gd name="connsiteX26" fmla="*/ 237067 w 1295400"/>
                <a:gd name="connsiteY26" fmla="*/ 1255183 h 3337983"/>
                <a:gd name="connsiteX27" fmla="*/ 211667 w 1295400"/>
                <a:gd name="connsiteY27" fmla="*/ 1026583 h 3337983"/>
                <a:gd name="connsiteX28" fmla="*/ 84667 w 1295400"/>
                <a:gd name="connsiteY28" fmla="*/ 874183 h 3337983"/>
                <a:gd name="connsiteX29" fmla="*/ 249767 w 1295400"/>
                <a:gd name="connsiteY29" fmla="*/ 696383 h 3337983"/>
                <a:gd name="connsiteX30" fmla="*/ 427567 w 1295400"/>
                <a:gd name="connsiteY30" fmla="*/ 658283 h 3337983"/>
                <a:gd name="connsiteX31" fmla="*/ 592667 w 1295400"/>
                <a:gd name="connsiteY31" fmla="*/ 620183 h 3337983"/>
                <a:gd name="connsiteX32" fmla="*/ 719667 w 1295400"/>
                <a:gd name="connsiteY32" fmla="*/ 543983 h 3337983"/>
                <a:gd name="connsiteX33" fmla="*/ 745067 w 1295400"/>
                <a:gd name="connsiteY33" fmla="*/ 264583 h 3337983"/>
                <a:gd name="connsiteX34" fmla="*/ 757767 w 1295400"/>
                <a:gd name="connsiteY34" fmla="*/ 86783 h 3337983"/>
                <a:gd name="connsiteX35" fmla="*/ 846667 w 1295400"/>
                <a:gd name="connsiteY35" fmla="*/ 23283 h 3337983"/>
                <a:gd name="connsiteX36" fmla="*/ 1227667 w 1295400"/>
                <a:gd name="connsiteY36"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427567 w 1295400"/>
                <a:gd name="connsiteY11" fmla="*/ 2398183 h 3337983"/>
                <a:gd name="connsiteX12" fmla="*/ 313267 w 1295400"/>
                <a:gd name="connsiteY12" fmla="*/ 2347383 h 3337983"/>
                <a:gd name="connsiteX13" fmla="*/ 300567 w 1295400"/>
                <a:gd name="connsiteY13" fmla="*/ 2309283 h 3337983"/>
                <a:gd name="connsiteX14" fmla="*/ 313268 w 1295400"/>
                <a:gd name="connsiteY14" fmla="*/ 2347383 h 3337983"/>
                <a:gd name="connsiteX15" fmla="*/ 173567 w 1295400"/>
                <a:gd name="connsiteY15" fmla="*/ 2207683 h 3337983"/>
                <a:gd name="connsiteX16" fmla="*/ 160867 w 1295400"/>
                <a:gd name="connsiteY16" fmla="*/ 2169583 h 3337983"/>
                <a:gd name="connsiteX17" fmla="*/ 224367 w 1295400"/>
                <a:gd name="connsiteY17" fmla="*/ 2106083 h 3337983"/>
                <a:gd name="connsiteX18" fmla="*/ 287867 w 1295400"/>
                <a:gd name="connsiteY18" fmla="*/ 2029883 h 3337983"/>
                <a:gd name="connsiteX19" fmla="*/ 237067 w 1295400"/>
                <a:gd name="connsiteY19" fmla="*/ 1801283 h 3337983"/>
                <a:gd name="connsiteX20" fmla="*/ 122767 w 1295400"/>
                <a:gd name="connsiteY20" fmla="*/ 1737783 h 3337983"/>
                <a:gd name="connsiteX21" fmla="*/ 46567 w 1295400"/>
                <a:gd name="connsiteY21" fmla="*/ 1712383 h 3337983"/>
                <a:gd name="connsiteX22" fmla="*/ 8467 w 1295400"/>
                <a:gd name="connsiteY22" fmla="*/ 1496483 h 3337983"/>
                <a:gd name="connsiteX23" fmla="*/ 97367 w 1295400"/>
                <a:gd name="connsiteY23" fmla="*/ 1445683 h 3337983"/>
                <a:gd name="connsiteX24" fmla="*/ 173567 w 1295400"/>
                <a:gd name="connsiteY24" fmla="*/ 1369483 h 3337983"/>
                <a:gd name="connsiteX25" fmla="*/ 237067 w 1295400"/>
                <a:gd name="connsiteY25" fmla="*/ 1255183 h 3337983"/>
                <a:gd name="connsiteX26" fmla="*/ 211667 w 1295400"/>
                <a:gd name="connsiteY26" fmla="*/ 1026583 h 3337983"/>
                <a:gd name="connsiteX27" fmla="*/ 84667 w 1295400"/>
                <a:gd name="connsiteY27" fmla="*/ 874183 h 3337983"/>
                <a:gd name="connsiteX28" fmla="*/ 249767 w 1295400"/>
                <a:gd name="connsiteY28" fmla="*/ 696383 h 3337983"/>
                <a:gd name="connsiteX29" fmla="*/ 427567 w 1295400"/>
                <a:gd name="connsiteY29" fmla="*/ 658283 h 3337983"/>
                <a:gd name="connsiteX30" fmla="*/ 592667 w 1295400"/>
                <a:gd name="connsiteY30" fmla="*/ 620183 h 3337983"/>
                <a:gd name="connsiteX31" fmla="*/ 719667 w 1295400"/>
                <a:gd name="connsiteY31" fmla="*/ 543983 h 3337983"/>
                <a:gd name="connsiteX32" fmla="*/ 745067 w 1295400"/>
                <a:gd name="connsiteY32" fmla="*/ 264583 h 3337983"/>
                <a:gd name="connsiteX33" fmla="*/ 757767 w 1295400"/>
                <a:gd name="connsiteY33" fmla="*/ 86783 h 3337983"/>
                <a:gd name="connsiteX34" fmla="*/ 846667 w 1295400"/>
                <a:gd name="connsiteY34" fmla="*/ 23283 h 3337983"/>
                <a:gd name="connsiteX35" fmla="*/ 1227667 w 1295400"/>
                <a:gd name="connsiteY35"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24367 w 1295400"/>
                <a:gd name="connsiteY16" fmla="*/ 2106083 h 3337983"/>
                <a:gd name="connsiteX17" fmla="*/ 287867 w 1295400"/>
                <a:gd name="connsiteY17" fmla="*/ 2029883 h 3337983"/>
                <a:gd name="connsiteX18" fmla="*/ 237067 w 1295400"/>
                <a:gd name="connsiteY18" fmla="*/ 1801283 h 3337983"/>
                <a:gd name="connsiteX19" fmla="*/ 122767 w 1295400"/>
                <a:gd name="connsiteY19" fmla="*/ 1737783 h 3337983"/>
                <a:gd name="connsiteX20" fmla="*/ 46567 w 1295400"/>
                <a:gd name="connsiteY20" fmla="*/ 1712383 h 3337983"/>
                <a:gd name="connsiteX21" fmla="*/ 8467 w 1295400"/>
                <a:gd name="connsiteY21" fmla="*/ 1496483 h 3337983"/>
                <a:gd name="connsiteX22" fmla="*/ 97367 w 1295400"/>
                <a:gd name="connsiteY22" fmla="*/ 1445683 h 3337983"/>
                <a:gd name="connsiteX23" fmla="*/ 173567 w 1295400"/>
                <a:gd name="connsiteY23" fmla="*/ 1369483 h 3337983"/>
                <a:gd name="connsiteX24" fmla="*/ 237067 w 1295400"/>
                <a:gd name="connsiteY24" fmla="*/ 1255183 h 3337983"/>
                <a:gd name="connsiteX25" fmla="*/ 211667 w 1295400"/>
                <a:gd name="connsiteY25" fmla="*/ 1026583 h 3337983"/>
                <a:gd name="connsiteX26" fmla="*/ 84667 w 1295400"/>
                <a:gd name="connsiteY26" fmla="*/ 874183 h 3337983"/>
                <a:gd name="connsiteX27" fmla="*/ 249767 w 1295400"/>
                <a:gd name="connsiteY27" fmla="*/ 696383 h 3337983"/>
                <a:gd name="connsiteX28" fmla="*/ 427567 w 1295400"/>
                <a:gd name="connsiteY28" fmla="*/ 658283 h 3337983"/>
                <a:gd name="connsiteX29" fmla="*/ 592667 w 1295400"/>
                <a:gd name="connsiteY29" fmla="*/ 620183 h 3337983"/>
                <a:gd name="connsiteX30" fmla="*/ 719667 w 1295400"/>
                <a:gd name="connsiteY30" fmla="*/ 543983 h 3337983"/>
                <a:gd name="connsiteX31" fmla="*/ 745067 w 1295400"/>
                <a:gd name="connsiteY31" fmla="*/ 264583 h 3337983"/>
                <a:gd name="connsiteX32" fmla="*/ 757767 w 1295400"/>
                <a:gd name="connsiteY32" fmla="*/ 86783 h 3337983"/>
                <a:gd name="connsiteX33" fmla="*/ 846667 w 1295400"/>
                <a:gd name="connsiteY33" fmla="*/ 23283 h 3337983"/>
                <a:gd name="connsiteX34" fmla="*/ 1227667 w 1295400"/>
                <a:gd name="connsiteY34"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24367 w 1295400"/>
                <a:gd name="connsiteY16" fmla="*/ 2106083 h 3337983"/>
                <a:gd name="connsiteX17" fmla="*/ 287867 w 1295400"/>
                <a:gd name="connsiteY17" fmla="*/ 2029883 h 3337983"/>
                <a:gd name="connsiteX18" fmla="*/ 237067 w 1295400"/>
                <a:gd name="connsiteY18" fmla="*/ 1801283 h 3337983"/>
                <a:gd name="connsiteX19" fmla="*/ 122767 w 1295400"/>
                <a:gd name="connsiteY19" fmla="*/ 1737783 h 3337983"/>
                <a:gd name="connsiteX20" fmla="*/ 46567 w 1295400"/>
                <a:gd name="connsiteY20" fmla="*/ 1712383 h 3337983"/>
                <a:gd name="connsiteX21" fmla="*/ 8467 w 1295400"/>
                <a:gd name="connsiteY21" fmla="*/ 1496483 h 3337983"/>
                <a:gd name="connsiteX22" fmla="*/ 97367 w 1295400"/>
                <a:gd name="connsiteY22" fmla="*/ 1445683 h 3337983"/>
                <a:gd name="connsiteX23" fmla="*/ 173567 w 1295400"/>
                <a:gd name="connsiteY23" fmla="*/ 1369483 h 3337983"/>
                <a:gd name="connsiteX24" fmla="*/ 237067 w 1295400"/>
                <a:gd name="connsiteY24" fmla="*/ 1255183 h 3337983"/>
                <a:gd name="connsiteX25" fmla="*/ 211667 w 1295400"/>
                <a:gd name="connsiteY25" fmla="*/ 1026583 h 3337983"/>
                <a:gd name="connsiteX26" fmla="*/ 84667 w 1295400"/>
                <a:gd name="connsiteY26" fmla="*/ 874183 h 3337983"/>
                <a:gd name="connsiteX27" fmla="*/ 249767 w 1295400"/>
                <a:gd name="connsiteY27" fmla="*/ 696383 h 3337983"/>
                <a:gd name="connsiteX28" fmla="*/ 427567 w 1295400"/>
                <a:gd name="connsiteY28" fmla="*/ 658283 h 3337983"/>
                <a:gd name="connsiteX29" fmla="*/ 592667 w 1295400"/>
                <a:gd name="connsiteY29" fmla="*/ 620183 h 3337983"/>
                <a:gd name="connsiteX30" fmla="*/ 719667 w 1295400"/>
                <a:gd name="connsiteY30" fmla="*/ 543983 h 3337983"/>
                <a:gd name="connsiteX31" fmla="*/ 745067 w 1295400"/>
                <a:gd name="connsiteY31" fmla="*/ 264583 h 3337983"/>
                <a:gd name="connsiteX32" fmla="*/ 757767 w 1295400"/>
                <a:gd name="connsiteY32" fmla="*/ 86783 h 3337983"/>
                <a:gd name="connsiteX33" fmla="*/ 846667 w 1295400"/>
                <a:gd name="connsiteY33" fmla="*/ 23283 h 3337983"/>
                <a:gd name="connsiteX34" fmla="*/ 1227667 w 1295400"/>
                <a:gd name="connsiteY34"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745067 w 1295400"/>
                <a:gd name="connsiteY30" fmla="*/ 264583 h 3337983"/>
                <a:gd name="connsiteX31" fmla="*/ 757767 w 1295400"/>
                <a:gd name="connsiteY31" fmla="*/ 86783 h 3337983"/>
                <a:gd name="connsiteX32" fmla="*/ 846667 w 1295400"/>
                <a:gd name="connsiteY32" fmla="*/ 232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745067 w 1295400"/>
                <a:gd name="connsiteY30" fmla="*/ 264583 h 3337983"/>
                <a:gd name="connsiteX31" fmla="*/ 910167 w 1295400"/>
                <a:gd name="connsiteY31" fmla="*/ 302683 h 3337983"/>
                <a:gd name="connsiteX32" fmla="*/ 846667 w 1295400"/>
                <a:gd name="connsiteY32" fmla="*/ 232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579967 w 1295400"/>
                <a:gd name="connsiteY30" fmla="*/ 315383 h 3337983"/>
                <a:gd name="connsiteX31" fmla="*/ 910167 w 1295400"/>
                <a:gd name="connsiteY31" fmla="*/ 302683 h 3337983"/>
                <a:gd name="connsiteX32" fmla="*/ 846667 w 1295400"/>
                <a:gd name="connsiteY32" fmla="*/ 232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579967 w 1295400"/>
                <a:gd name="connsiteY30" fmla="*/ 315383 h 3337983"/>
                <a:gd name="connsiteX31" fmla="*/ 757767 w 1295400"/>
                <a:gd name="connsiteY31" fmla="*/ 213783 h 3337983"/>
                <a:gd name="connsiteX32" fmla="*/ 846667 w 1295400"/>
                <a:gd name="connsiteY32" fmla="*/ 232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579967 w 1295400"/>
                <a:gd name="connsiteY30" fmla="*/ 315383 h 3337983"/>
                <a:gd name="connsiteX31" fmla="*/ 757767 w 1295400"/>
                <a:gd name="connsiteY31" fmla="*/ 213783 h 3337983"/>
                <a:gd name="connsiteX32" fmla="*/ 1011767 w 1295400"/>
                <a:gd name="connsiteY32" fmla="*/ 105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592667 w 1295400"/>
                <a:gd name="connsiteY28" fmla="*/ 620183 h 3337983"/>
                <a:gd name="connsiteX29" fmla="*/ 719667 w 1295400"/>
                <a:gd name="connsiteY29" fmla="*/ 543983 h 3337983"/>
                <a:gd name="connsiteX30" fmla="*/ 579967 w 1295400"/>
                <a:gd name="connsiteY30" fmla="*/ 315383 h 3337983"/>
                <a:gd name="connsiteX31" fmla="*/ 884767 w 1295400"/>
                <a:gd name="connsiteY31" fmla="*/ 340783 h 3337983"/>
                <a:gd name="connsiteX32" fmla="*/ 1011767 w 1295400"/>
                <a:gd name="connsiteY32" fmla="*/ 105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27567 w 1295400"/>
                <a:gd name="connsiteY27" fmla="*/ 658283 h 3337983"/>
                <a:gd name="connsiteX28" fmla="*/ 402167 w 1295400"/>
                <a:gd name="connsiteY28" fmla="*/ 493183 h 3337983"/>
                <a:gd name="connsiteX29" fmla="*/ 719667 w 1295400"/>
                <a:gd name="connsiteY29" fmla="*/ 543983 h 3337983"/>
                <a:gd name="connsiteX30" fmla="*/ 579967 w 1295400"/>
                <a:gd name="connsiteY30" fmla="*/ 315383 h 3337983"/>
                <a:gd name="connsiteX31" fmla="*/ 884767 w 1295400"/>
                <a:gd name="connsiteY31" fmla="*/ 340783 h 3337983"/>
                <a:gd name="connsiteX32" fmla="*/ 1011767 w 1295400"/>
                <a:gd name="connsiteY32" fmla="*/ 10583 h 3337983"/>
                <a:gd name="connsiteX33" fmla="*/ 1227667 w 1295400"/>
                <a:gd name="connsiteY33" fmla="*/ 23283 h 3337983"/>
                <a:gd name="connsiteX0" fmla="*/ 1049867 w 1295400"/>
                <a:gd name="connsiteY0" fmla="*/ 3337983 h 3337983"/>
                <a:gd name="connsiteX1" fmla="*/ 1151467 w 1295400"/>
                <a:gd name="connsiteY1" fmla="*/ 3299883 h 3337983"/>
                <a:gd name="connsiteX2" fmla="*/ 1100667 w 1295400"/>
                <a:gd name="connsiteY2" fmla="*/ 3236383 h 3337983"/>
                <a:gd name="connsiteX3" fmla="*/ 1291167 w 1295400"/>
                <a:gd name="connsiteY3" fmla="*/ 3033183 h 3337983"/>
                <a:gd name="connsiteX4" fmla="*/ 1240367 w 1295400"/>
                <a:gd name="connsiteY4" fmla="*/ 2893483 h 3337983"/>
                <a:gd name="connsiteX5" fmla="*/ 948267 w 1295400"/>
                <a:gd name="connsiteY5" fmla="*/ 2944283 h 3337983"/>
                <a:gd name="connsiteX6" fmla="*/ 732367 w 1295400"/>
                <a:gd name="connsiteY6" fmla="*/ 2893483 h 3337983"/>
                <a:gd name="connsiteX7" fmla="*/ 668867 w 1295400"/>
                <a:gd name="connsiteY7" fmla="*/ 2563283 h 3337983"/>
                <a:gd name="connsiteX8" fmla="*/ 656167 w 1295400"/>
                <a:gd name="connsiteY8" fmla="*/ 2436283 h 3337983"/>
                <a:gd name="connsiteX9" fmla="*/ 656167 w 1295400"/>
                <a:gd name="connsiteY9" fmla="*/ 2461683 h 3337983"/>
                <a:gd name="connsiteX10" fmla="*/ 478367 w 1295400"/>
                <a:gd name="connsiteY10" fmla="*/ 2423583 h 3337983"/>
                <a:gd name="connsiteX11" fmla="*/ 313267 w 1295400"/>
                <a:gd name="connsiteY11" fmla="*/ 2347383 h 3337983"/>
                <a:gd name="connsiteX12" fmla="*/ 300567 w 1295400"/>
                <a:gd name="connsiteY12" fmla="*/ 2309283 h 3337983"/>
                <a:gd name="connsiteX13" fmla="*/ 313268 w 1295400"/>
                <a:gd name="connsiteY13" fmla="*/ 2347383 h 3337983"/>
                <a:gd name="connsiteX14" fmla="*/ 173567 w 1295400"/>
                <a:gd name="connsiteY14" fmla="*/ 2207683 h 3337983"/>
                <a:gd name="connsiteX15" fmla="*/ 160867 w 1295400"/>
                <a:gd name="connsiteY15" fmla="*/ 2169583 h 3337983"/>
                <a:gd name="connsiteX16" fmla="*/ 287867 w 1295400"/>
                <a:gd name="connsiteY16" fmla="*/ 2029883 h 3337983"/>
                <a:gd name="connsiteX17" fmla="*/ 237067 w 1295400"/>
                <a:gd name="connsiteY17" fmla="*/ 1801283 h 3337983"/>
                <a:gd name="connsiteX18" fmla="*/ 122767 w 1295400"/>
                <a:gd name="connsiteY18" fmla="*/ 1737783 h 3337983"/>
                <a:gd name="connsiteX19" fmla="*/ 46567 w 1295400"/>
                <a:gd name="connsiteY19" fmla="*/ 1712383 h 3337983"/>
                <a:gd name="connsiteX20" fmla="*/ 8467 w 1295400"/>
                <a:gd name="connsiteY20" fmla="*/ 1496483 h 3337983"/>
                <a:gd name="connsiteX21" fmla="*/ 97367 w 1295400"/>
                <a:gd name="connsiteY21" fmla="*/ 1445683 h 3337983"/>
                <a:gd name="connsiteX22" fmla="*/ 173567 w 1295400"/>
                <a:gd name="connsiteY22" fmla="*/ 1369483 h 3337983"/>
                <a:gd name="connsiteX23" fmla="*/ 237067 w 1295400"/>
                <a:gd name="connsiteY23" fmla="*/ 1255183 h 3337983"/>
                <a:gd name="connsiteX24" fmla="*/ 211667 w 1295400"/>
                <a:gd name="connsiteY24" fmla="*/ 1026583 h 3337983"/>
                <a:gd name="connsiteX25" fmla="*/ 84667 w 1295400"/>
                <a:gd name="connsiteY25" fmla="*/ 874183 h 3337983"/>
                <a:gd name="connsiteX26" fmla="*/ 249767 w 1295400"/>
                <a:gd name="connsiteY26" fmla="*/ 696383 h 3337983"/>
                <a:gd name="connsiteX27" fmla="*/ 478367 w 1295400"/>
                <a:gd name="connsiteY27" fmla="*/ 696383 h 3337983"/>
                <a:gd name="connsiteX28" fmla="*/ 402167 w 1295400"/>
                <a:gd name="connsiteY28" fmla="*/ 493183 h 3337983"/>
                <a:gd name="connsiteX29" fmla="*/ 719667 w 1295400"/>
                <a:gd name="connsiteY29" fmla="*/ 543983 h 3337983"/>
                <a:gd name="connsiteX30" fmla="*/ 579967 w 1295400"/>
                <a:gd name="connsiteY30" fmla="*/ 315383 h 3337983"/>
                <a:gd name="connsiteX31" fmla="*/ 884767 w 1295400"/>
                <a:gd name="connsiteY31" fmla="*/ 340783 h 3337983"/>
                <a:gd name="connsiteX32" fmla="*/ 1011767 w 1295400"/>
                <a:gd name="connsiteY32" fmla="*/ 10583 h 3337983"/>
                <a:gd name="connsiteX33" fmla="*/ 1227667 w 1295400"/>
                <a:gd name="connsiteY33" fmla="*/ 23283 h 33379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747183 h 3388783"/>
                <a:gd name="connsiteX27" fmla="*/ 478367 w 1583267"/>
                <a:gd name="connsiteY27" fmla="*/ 747183 h 3388783"/>
                <a:gd name="connsiteX28" fmla="*/ 402167 w 1583267"/>
                <a:gd name="connsiteY28" fmla="*/ 543983 h 3388783"/>
                <a:gd name="connsiteX29" fmla="*/ 719667 w 1583267"/>
                <a:gd name="connsiteY29" fmla="*/ 594783 h 3388783"/>
                <a:gd name="connsiteX30" fmla="*/ 579967 w 1583267"/>
                <a:gd name="connsiteY30" fmla="*/ 366183 h 3388783"/>
                <a:gd name="connsiteX31" fmla="*/ 884767 w 1583267"/>
                <a:gd name="connsiteY31" fmla="*/ 391583 h 3388783"/>
                <a:gd name="connsiteX32" fmla="*/ 1011767 w 1583267"/>
                <a:gd name="connsiteY32" fmla="*/ 613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747183 h 3388783"/>
                <a:gd name="connsiteX27" fmla="*/ 478367 w 1583267"/>
                <a:gd name="connsiteY27" fmla="*/ 747183 h 3388783"/>
                <a:gd name="connsiteX28" fmla="*/ 402167 w 1583267"/>
                <a:gd name="connsiteY28" fmla="*/ 543983 h 3388783"/>
                <a:gd name="connsiteX29" fmla="*/ 719667 w 1583267"/>
                <a:gd name="connsiteY29" fmla="*/ 594783 h 3388783"/>
                <a:gd name="connsiteX30" fmla="*/ 579967 w 1583267"/>
                <a:gd name="connsiteY30" fmla="*/ 366183 h 3388783"/>
                <a:gd name="connsiteX31" fmla="*/ 884767 w 1583267"/>
                <a:gd name="connsiteY31" fmla="*/ 3915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747183 h 3388783"/>
                <a:gd name="connsiteX27" fmla="*/ 478367 w 1583267"/>
                <a:gd name="connsiteY27" fmla="*/ 747183 h 3388783"/>
                <a:gd name="connsiteX28" fmla="*/ 402167 w 1583267"/>
                <a:gd name="connsiteY28" fmla="*/ 543983 h 3388783"/>
                <a:gd name="connsiteX29" fmla="*/ 719667 w 1583267"/>
                <a:gd name="connsiteY29" fmla="*/ 594783 h 3388783"/>
                <a:gd name="connsiteX30" fmla="*/ 579967 w 1583267"/>
                <a:gd name="connsiteY30" fmla="*/ 3661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747183 h 3388783"/>
                <a:gd name="connsiteX27" fmla="*/ 478367 w 1583267"/>
                <a:gd name="connsiteY27" fmla="*/ 747183 h 3388783"/>
                <a:gd name="connsiteX28" fmla="*/ 402167 w 1583267"/>
                <a:gd name="connsiteY28" fmla="*/ 543983 h 3388783"/>
                <a:gd name="connsiteX29" fmla="*/ 656167 w 1583267"/>
                <a:gd name="connsiteY29" fmla="*/ 594783 h 3388783"/>
                <a:gd name="connsiteX30" fmla="*/ 579967 w 1583267"/>
                <a:gd name="connsiteY30" fmla="*/ 3661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747183 h 3388783"/>
                <a:gd name="connsiteX27" fmla="*/ 478367 w 1583267"/>
                <a:gd name="connsiteY27" fmla="*/ 747183 h 3388783"/>
                <a:gd name="connsiteX28" fmla="*/ 402167 w 1583267"/>
                <a:gd name="connsiteY28" fmla="*/ 543983 h 3388783"/>
                <a:gd name="connsiteX29" fmla="*/ 656167 w 1583267"/>
                <a:gd name="connsiteY29" fmla="*/ 594783 h 3388783"/>
                <a:gd name="connsiteX30" fmla="*/ 719667 w 1583267"/>
                <a:gd name="connsiteY30" fmla="*/ 2391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49767 w 1583267"/>
                <a:gd name="connsiteY26" fmla="*/ 874183 h 3388783"/>
                <a:gd name="connsiteX27" fmla="*/ 478367 w 1583267"/>
                <a:gd name="connsiteY27" fmla="*/ 747183 h 3388783"/>
                <a:gd name="connsiteX28" fmla="*/ 402167 w 1583267"/>
                <a:gd name="connsiteY28" fmla="*/ 543983 h 3388783"/>
                <a:gd name="connsiteX29" fmla="*/ 656167 w 1583267"/>
                <a:gd name="connsiteY29" fmla="*/ 594783 h 3388783"/>
                <a:gd name="connsiteX30" fmla="*/ 719667 w 1583267"/>
                <a:gd name="connsiteY30" fmla="*/ 2391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37067 w 1583267"/>
                <a:gd name="connsiteY23" fmla="*/ 1305983 h 3388783"/>
                <a:gd name="connsiteX24" fmla="*/ 211667 w 1583267"/>
                <a:gd name="connsiteY24" fmla="*/ 1077383 h 3388783"/>
                <a:gd name="connsiteX25" fmla="*/ 84667 w 1583267"/>
                <a:gd name="connsiteY25" fmla="*/ 924983 h 3388783"/>
                <a:gd name="connsiteX26" fmla="*/ 287867 w 1583267"/>
                <a:gd name="connsiteY26" fmla="*/ 937683 h 3388783"/>
                <a:gd name="connsiteX27" fmla="*/ 478367 w 1583267"/>
                <a:gd name="connsiteY27" fmla="*/ 747183 h 3388783"/>
                <a:gd name="connsiteX28" fmla="*/ 402167 w 1583267"/>
                <a:gd name="connsiteY28" fmla="*/ 543983 h 3388783"/>
                <a:gd name="connsiteX29" fmla="*/ 656167 w 1583267"/>
                <a:gd name="connsiteY29" fmla="*/ 594783 h 3388783"/>
                <a:gd name="connsiteX30" fmla="*/ 719667 w 1583267"/>
                <a:gd name="connsiteY30" fmla="*/ 2391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234832 w 1606432"/>
                <a:gd name="connsiteY24" fmla="*/ 10773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679332 w 1606432"/>
                <a:gd name="connsiteY29" fmla="*/ 594783 h 3388783"/>
                <a:gd name="connsiteX30" fmla="*/ 742832 w 1606432"/>
                <a:gd name="connsiteY30" fmla="*/ 2391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679332 w 1606432"/>
                <a:gd name="connsiteY29" fmla="*/ 594783 h 3388783"/>
                <a:gd name="connsiteX30" fmla="*/ 742832 w 1606432"/>
                <a:gd name="connsiteY30" fmla="*/ 2391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679332 w 1606432"/>
                <a:gd name="connsiteY29" fmla="*/ 531283 h 3388783"/>
                <a:gd name="connsiteX30" fmla="*/ 742832 w 1606432"/>
                <a:gd name="connsiteY30" fmla="*/ 2391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679332 w 1606432"/>
                <a:gd name="connsiteY29" fmla="*/ 531283 h 3388783"/>
                <a:gd name="connsiteX30" fmla="*/ 831732 w 1606432"/>
                <a:gd name="connsiteY30" fmla="*/ 3788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565032 w 1606432"/>
                <a:gd name="connsiteY29" fmla="*/ 467783 h 3388783"/>
                <a:gd name="connsiteX30" fmla="*/ 831732 w 1606432"/>
                <a:gd name="connsiteY30" fmla="*/ 3788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565032 w 1606432"/>
                <a:gd name="connsiteY29" fmla="*/ 467783 h 3388783"/>
                <a:gd name="connsiteX30" fmla="*/ 920632 w 1606432"/>
                <a:gd name="connsiteY30" fmla="*/ 4423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11032 w 1606432"/>
                <a:gd name="connsiteY26" fmla="*/ 937683 h 3388783"/>
                <a:gd name="connsiteX27" fmla="*/ 501532 w 1606432"/>
                <a:gd name="connsiteY27" fmla="*/ 747183 h 3388783"/>
                <a:gd name="connsiteX28" fmla="*/ 425332 w 1606432"/>
                <a:gd name="connsiteY28" fmla="*/ 543983 h 3388783"/>
                <a:gd name="connsiteX29" fmla="*/ 501532 w 1606432"/>
                <a:gd name="connsiteY29" fmla="*/ 467783 h 3388783"/>
                <a:gd name="connsiteX30" fmla="*/ 920632 w 1606432"/>
                <a:gd name="connsiteY30" fmla="*/ 4423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73032 w 1606432"/>
                <a:gd name="connsiteY0" fmla="*/ 3388783 h 3388783"/>
                <a:gd name="connsiteX1" fmla="*/ 1174632 w 1606432"/>
                <a:gd name="connsiteY1" fmla="*/ 3350683 h 3388783"/>
                <a:gd name="connsiteX2" fmla="*/ 1123832 w 1606432"/>
                <a:gd name="connsiteY2" fmla="*/ 3287183 h 3388783"/>
                <a:gd name="connsiteX3" fmla="*/ 1314332 w 1606432"/>
                <a:gd name="connsiteY3" fmla="*/ 3083983 h 3388783"/>
                <a:gd name="connsiteX4" fmla="*/ 1263532 w 1606432"/>
                <a:gd name="connsiteY4" fmla="*/ 2944283 h 3388783"/>
                <a:gd name="connsiteX5" fmla="*/ 971432 w 1606432"/>
                <a:gd name="connsiteY5" fmla="*/ 2995083 h 3388783"/>
                <a:gd name="connsiteX6" fmla="*/ 755532 w 1606432"/>
                <a:gd name="connsiteY6" fmla="*/ 2944283 h 3388783"/>
                <a:gd name="connsiteX7" fmla="*/ 692032 w 1606432"/>
                <a:gd name="connsiteY7" fmla="*/ 2614083 h 3388783"/>
                <a:gd name="connsiteX8" fmla="*/ 679332 w 1606432"/>
                <a:gd name="connsiteY8" fmla="*/ 2487083 h 3388783"/>
                <a:gd name="connsiteX9" fmla="*/ 679332 w 1606432"/>
                <a:gd name="connsiteY9" fmla="*/ 2512483 h 3388783"/>
                <a:gd name="connsiteX10" fmla="*/ 501532 w 1606432"/>
                <a:gd name="connsiteY10" fmla="*/ 2474383 h 3388783"/>
                <a:gd name="connsiteX11" fmla="*/ 336432 w 1606432"/>
                <a:gd name="connsiteY11" fmla="*/ 2398183 h 3388783"/>
                <a:gd name="connsiteX12" fmla="*/ 323732 w 1606432"/>
                <a:gd name="connsiteY12" fmla="*/ 2360083 h 3388783"/>
                <a:gd name="connsiteX13" fmla="*/ 336433 w 1606432"/>
                <a:gd name="connsiteY13" fmla="*/ 2398183 h 3388783"/>
                <a:gd name="connsiteX14" fmla="*/ 196732 w 1606432"/>
                <a:gd name="connsiteY14" fmla="*/ 2258483 h 3388783"/>
                <a:gd name="connsiteX15" fmla="*/ 184032 w 1606432"/>
                <a:gd name="connsiteY15" fmla="*/ 2220383 h 3388783"/>
                <a:gd name="connsiteX16" fmla="*/ 311032 w 1606432"/>
                <a:gd name="connsiteY16" fmla="*/ 2080683 h 3388783"/>
                <a:gd name="connsiteX17" fmla="*/ 260232 w 1606432"/>
                <a:gd name="connsiteY17" fmla="*/ 1852083 h 3388783"/>
                <a:gd name="connsiteX18" fmla="*/ 145932 w 1606432"/>
                <a:gd name="connsiteY18" fmla="*/ 1788583 h 3388783"/>
                <a:gd name="connsiteX19" fmla="*/ 69732 w 1606432"/>
                <a:gd name="connsiteY19" fmla="*/ 1763183 h 3388783"/>
                <a:gd name="connsiteX20" fmla="*/ 31632 w 1606432"/>
                <a:gd name="connsiteY20" fmla="*/ 1547283 h 3388783"/>
                <a:gd name="connsiteX21" fmla="*/ 120532 w 1606432"/>
                <a:gd name="connsiteY21" fmla="*/ 1496483 h 3388783"/>
                <a:gd name="connsiteX22" fmla="*/ 196732 w 1606432"/>
                <a:gd name="connsiteY22" fmla="*/ 1420283 h 3388783"/>
                <a:gd name="connsiteX23" fmla="*/ 57032 w 1606432"/>
                <a:gd name="connsiteY23" fmla="*/ 1305983 h 3388783"/>
                <a:gd name="connsiteX24" fmla="*/ 107832 w 1606432"/>
                <a:gd name="connsiteY24" fmla="*/ 1090083 h 3388783"/>
                <a:gd name="connsiteX25" fmla="*/ 107832 w 1606432"/>
                <a:gd name="connsiteY25" fmla="*/ 924983 h 3388783"/>
                <a:gd name="connsiteX26" fmla="*/ 399932 w 1606432"/>
                <a:gd name="connsiteY26" fmla="*/ 1001183 h 3388783"/>
                <a:gd name="connsiteX27" fmla="*/ 501532 w 1606432"/>
                <a:gd name="connsiteY27" fmla="*/ 747183 h 3388783"/>
                <a:gd name="connsiteX28" fmla="*/ 425332 w 1606432"/>
                <a:gd name="connsiteY28" fmla="*/ 543983 h 3388783"/>
                <a:gd name="connsiteX29" fmla="*/ 501532 w 1606432"/>
                <a:gd name="connsiteY29" fmla="*/ 467783 h 3388783"/>
                <a:gd name="connsiteX30" fmla="*/ 920632 w 1606432"/>
                <a:gd name="connsiteY30" fmla="*/ 442383 h 3388783"/>
                <a:gd name="connsiteX31" fmla="*/ 1085732 w 1606432"/>
                <a:gd name="connsiteY31" fmla="*/ 315383 h 3388783"/>
                <a:gd name="connsiteX32" fmla="*/ 1174632 w 1606432"/>
                <a:gd name="connsiteY32" fmla="*/ 10583 h 3388783"/>
                <a:gd name="connsiteX33" fmla="*/ 1606432 w 1606432"/>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49767 w 1583267"/>
                <a:gd name="connsiteY23" fmla="*/ 1293283 h 3388783"/>
                <a:gd name="connsiteX24" fmla="*/ 84667 w 1583267"/>
                <a:gd name="connsiteY24" fmla="*/ 1090083 h 3388783"/>
                <a:gd name="connsiteX25" fmla="*/ 84667 w 1583267"/>
                <a:gd name="connsiteY25" fmla="*/ 924983 h 3388783"/>
                <a:gd name="connsiteX26" fmla="*/ 376767 w 1583267"/>
                <a:gd name="connsiteY26" fmla="*/ 1001183 h 3388783"/>
                <a:gd name="connsiteX27" fmla="*/ 478367 w 1583267"/>
                <a:gd name="connsiteY27" fmla="*/ 747183 h 3388783"/>
                <a:gd name="connsiteX28" fmla="*/ 402167 w 1583267"/>
                <a:gd name="connsiteY28" fmla="*/ 543983 h 3388783"/>
                <a:gd name="connsiteX29" fmla="*/ 478367 w 1583267"/>
                <a:gd name="connsiteY29" fmla="*/ 467783 h 3388783"/>
                <a:gd name="connsiteX30" fmla="*/ 897467 w 1583267"/>
                <a:gd name="connsiteY30" fmla="*/ 4423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173567 w 1583267"/>
                <a:gd name="connsiteY22" fmla="*/ 1420283 h 3388783"/>
                <a:gd name="connsiteX23" fmla="*/ 249767 w 1583267"/>
                <a:gd name="connsiteY23" fmla="*/ 1293283 h 3388783"/>
                <a:gd name="connsiteX24" fmla="*/ 84667 w 1583267"/>
                <a:gd name="connsiteY24" fmla="*/ 1090083 h 3388783"/>
                <a:gd name="connsiteX25" fmla="*/ 198967 w 1583267"/>
                <a:gd name="connsiteY25" fmla="*/ 975783 h 3388783"/>
                <a:gd name="connsiteX26" fmla="*/ 376767 w 1583267"/>
                <a:gd name="connsiteY26" fmla="*/ 1001183 h 3388783"/>
                <a:gd name="connsiteX27" fmla="*/ 478367 w 1583267"/>
                <a:gd name="connsiteY27" fmla="*/ 747183 h 3388783"/>
                <a:gd name="connsiteX28" fmla="*/ 402167 w 1583267"/>
                <a:gd name="connsiteY28" fmla="*/ 543983 h 3388783"/>
                <a:gd name="connsiteX29" fmla="*/ 478367 w 1583267"/>
                <a:gd name="connsiteY29" fmla="*/ 467783 h 3388783"/>
                <a:gd name="connsiteX30" fmla="*/ 897467 w 1583267"/>
                <a:gd name="connsiteY30" fmla="*/ 442383 h 3388783"/>
                <a:gd name="connsiteX31" fmla="*/ 1062567 w 1583267"/>
                <a:gd name="connsiteY31" fmla="*/ 315383 h 3388783"/>
                <a:gd name="connsiteX32" fmla="*/ 1151467 w 1583267"/>
                <a:gd name="connsiteY32" fmla="*/ 10583 h 3388783"/>
                <a:gd name="connsiteX33" fmla="*/ 1583267 w 1583267"/>
                <a:gd name="connsiteY33"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97367 w 1583267"/>
                <a:gd name="connsiteY21" fmla="*/ 14964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291167 w 1583267"/>
                <a:gd name="connsiteY3" fmla="*/ 30839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211667 w 1583267"/>
                <a:gd name="connsiteY21" fmla="*/ 14456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240367 w 1583267"/>
                <a:gd name="connsiteY4" fmla="*/ 29442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211667 w 1583267"/>
                <a:gd name="connsiteY21" fmla="*/ 14456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9482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211667 w 1583267"/>
                <a:gd name="connsiteY21" fmla="*/ 14456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732367 w 1583267"/>
                <a:gd name="connsiteY6" fmla="*/ 29442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211667 w 1583267"/>
                <a:gd name="connsiteY21" fmla="*/ 14456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68867 w 1583267"/>
                <a:gd name="connsiteY7" fmla="*/ 2614083 h 3388783"/>
                <a:gd name="connsiteX8" fmla="*/ 656167 w 1583267"/>
                <a:gd name="connsiteY8" fmla="*/ 2487083 h 3388783"/>
                <a:gd name="connsiteX9" fmla="*/ 656167 w 1583267"/>
                <a:gd name="connsiteY9" fmla="*/ 2512483 h 3388783"/>
                <a:gd name="connsiteX10" fmla="*/ 478367 w 1583267"/>
                <a:gd name="connsiteY10" fmla="*/ 2474383 h 3388783"/>
                <a:gd name="connsiteX11" fmla="*/ 313267 w 1583267"/>
                <a:gd name="connsiteY11" fmla="*/ 2398183 h 3388783"/>
                <a:gd name="connsiteX12" fmla="*/ 300567 w 1583267"/>
                <a:gd name="connsiteY12" fmla="*/ 2360083 h 3388783"/>
                <a:gd name="connsiteX13" fmla="*/ 313268 w 1583267"/>
                <a:gd name="connsiteY13" fmla="*/ 2398183 h 3388783"/>
                <a:gd name="connsiteX14" fmla="*/ 173567 w 1583267"/>
                <a:gd name="connsiteY14" fmla="*/ 2258483 h 3388783"/>
                <a:gd name="connsiteX15" fmla="*/ 160867 w 1583267"/>
                <a:gd name="connsiteY15" fmla="*/ 2220383 h 3388783"/>
                <a:gd name="connsiteX16" fmla="*/ 287867 w 1583267"/>
                <a:gd name="connsiteY16" fmla="*/ 2080683 h 3388783"/>
                <a:gd name="connsiteX17" fmla="*/ 237067 w 1583267"/>
                <a:gd name="connsiteY17" fmla="*/ 1852083 h 3388783"/>
                <a:gd name="connsiteX18" fmla="*/ 122767 w 1583267"/>
                <a:gd name="connsiteY18" fmla="*/ 1788583 h 3388783"/>
                <a:gd name="connsiteX19" fmla="*/ 46567 w 1583267"/>
                <a:gd name="connsiteY19" fmla="*/ 1763183 h 3388783"/>
                <a:gd name="connsiteX20" fmla="*/ 8467 w 1583267"/>
                <a:gd name="connsiteY20" fmla="*/ 1547283 h 3388783"/>
                <a:gd name="connsiteX21" fmla="*/ 211667 w 1583267"/>
                <a:gd name="connsiteY21" fmla="*/ 1445683 h 3388783"/>
                <a:gd name="connsiteX22" fmla="*/ 249767 w 1583267"/>
                <a:gd name="connsiteY22" fmla="*/ 1293283 h 3388783"/>
                <a:gd name="connsiteX23" fmla="*/ 84667 w 1583267"/>
                <a:gd name="connsiteY23" fmla="*/ 1090083 h 3388783"/>
                <a:gd name="connsiteX24" fmla="*/ 198967 w 1583267"/>
                <a:gd name="connsiteY24" fmla="*/ 975783 h 3388783"/>
                <a:gd name="connsiteX25" fmla="*/ 376767 w 1583267"/>
                <a:gd name="connsiteY25" fmla="*/ 1001183 h 3388783"/>
                <a:gd name="connsiteX26" fmla="*/ 478367 w 1583267"/>
                <a:gd name="connsiteY26" fmla="*/ 747183 h 3388783"/>
                <a:gd name="connsiteX27" fmla="*/ 402167 w 1583267"/>
                <a:gd name="connsiteY27" fmla="*/ 543983 h 3388783"/>
                <a:gd name="connsiteX28" fmla="*/ 478367 w 1583267"/>
                <a:gd name="connsiteY28" fmla="*/ 467783 h 3388783"/>
                <a:gd name="connsiteX29" fmla="*/ 897467 w 1583267"/>
                <a:gd name="connsiteY29" fmla="*/ 442383 h 3388783"/>
                <a:gd name="connsiteX30" fmla="*/ 1062567 w 1583267"/>
                <a:gd name="connsiteY30" fmla="*/ 315383 h 3388783"/>
                <a:gd name="connsiteX31" fmla="*/ 1151467 w 1583267"/>
                <a:gd name="connsiteY31" fmla="*/ 10583 h 3388783"/>
                <a:gd name="connsiteX32" fmla="*/ 1583267 w 1583267"/>
                <a:gd name="connsiteY32"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656167 w 1583267"/>
                <a:gd name="connsiteY8" fmla="*/ 2512483 h 3388783"/>
                <a:gd name="connsiteX9" fmla="*/ 478367 w 1583267"/>
                <a:gd name="connsiteY9" fmla="*/ 2474383 h 3388783"/>
                <a:gd name="connsiteX10" fmla="*/ 313267 w 1583267"/>
                <a:gd name="connsiteY10" fmla="*/ 2398183 h 3388783"/>
                <a:gd name="connsiteX11" fmla="*/ 300567 w 1583267"/>
                <a:gd name="connsiteY11" fmla="*/ 2360083 h 3388783"/>
                <a:gd name="connsiteX12" fmla="*/ 313268 w 1583267"/>
                <a:gd name="connsiteY12" fmla="*/ 2398183 h 3388783"/>
                <a:gd name="connsiteX13" fmla="*/ 173567 w 1583267"/>
                <a:gd name="connsiteY13" fmla="*/ 2258483 h 3388783"/>
                <a:gd name="connsiteX14" fmla="*/ 160867 w 1583267"/>
                <a:gd name="connsiteY14" fmla="*/ 2220383 h 3388783"/>
                <a:gd name="connsiteX15" fmla="*/ 287867 w 1583267"/>
                <a:gd name="connsiteY15" fmla="*/ 2080683 h 3388783"/>
                <a:gd name="connsiteX16" fmla="*/ 237067 w 1583267"/>
                <a:gd name="connsiteY16" fmla="*/ 1852083 h 3388783"/>
                <a:gd name="connsiteX17" fmla="*/ 122767 w 1583267"/>
                <a:gd name="connsiteY17" fmla="*/ 1788583 h 3388783"/>
                <a:gd name="connsiteX18" fmla="*/ 46567 w 1583267"/>
                <a:gd name="connsiteY18" fmla="*/ 1763183 h 3388783"/>
                <a:gd name="connsiteX19" fmla="*/ 8467 w 1583267"/>
                <a:gd name="connsiteY19" fmla="*/ 1547283 h 3388783"/>
                <a:gd name="connsiteX20" fmla="*/ 211667 w 1583267"/>
                <a:gd name="connsiteY20" fmla="*/ 1445683 h 3388783"/>
                <a:gd name="connsiteX21" fmla="*/ 249767 w 1583267"/>
                <a:gd name="connsiteY21" fmla="*/ 1293283 h 3388783"/>
                <a:gd name="connsiteX22" fmla="*/ 84667 w 1583267"/>
                <a:gd name="connsiteY22" fmla="*/ 1090083 h 3388783"/>
                <a:gd name="connsiteX23" fmla="*/ 198967 w 1583267"/>
                <a:gd name="connsiteY23" fmla="*/ 975783 h 3388783"/>
                <a:gd name="connsiteX24" fmla="*/ 376767 w 1583267"/>
                <a:gd name="connsiteY24" fmla="*/ 1001183 h 3388783"/>
                <a:gd name="connsiteX25" fmla="*/ 478367 w 1583267"/>
                <a:gd name="connsiteY25" fmla="*/ 747183 h 3388783"/>
                <a:gd name="connsiteX26" fmla="*/ 402167 w 1583267"/>
                <a:gd name="connsiteY26" fmla="*/ 543983 h 3388783"/>
                <a:gd name="connsiteX27" fmla="*/ 478367 w 1583267"/>
                <a:gd name="connsiteY27" fmla="*/ 467783 h 3388783"/>
                <a:gd name="connsiteX28" fmla="*/ 897467 w 1583267"/>
                <a:gd name="connsiteY28" fmla="*/ 442383 h 3388783"/>
                <a:gd name="connsiteX29" fmla="*/ 1062567 w 1583267"/>
                <a:gd name="connsiteY29" fmla="*/ 315383 h 3388783"/>
                <a:gd name="connsiteX30" fmla="*/ 1151467 w 1583267"/>
                <a:gd name="connsiteY30" fmla="*/ 10583 h 3388783"/>
                <a:gd name="connsiteX31" fmla="*/ 1583267 w 1583267"/>
                <a:gd name="connsiteY31"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656167 w 1583267"/>
                <a:gd name="connsiteY8" fmla="*/ 2512483 h 3388783"/>
                <a:gd name="connsiteX9" fmla="*/ 503767 w 1583267"/>
                <a:gd name="connsiteY9" fmla="*/ 2385483 h 3388783"/>
                <a:gd name="connsiteX10" fmla="*/ 313267 w 1583267"/>
                <a:gd name="connsiteY10" fmla="*/ 2398183 h 3388783"/>
                <a:gd name="connsiteX11" fmla="*/ 300567 w 1583267"/>
                <a:gd name="connsiteY11" fmla="*/ 2360083 h 3388783"/>
                <a:gd name="connsiteX12" fmla="*/ 313268 w 1583267"/>
                <a:gd name="connsiteY12" fmla="*/ 2398183 h 3388783"/>
                <a:gd name="connsiteX13" fmla="*/ 173567 w 1583267"/>
                <a:gd name="connsiteY13" fmla="*/ 2258483 h 3388783"/>
                <a:gd name="connsiteX14" fmla="*/ 160867 w 1583267"/>
                <a:gd name="connsiteY14" fmla="*/ 2220383 h 3388783"/>
                <a:gd name="connsiteX15" fmla="*/ 287867 w 1583267"/>
                <a:gd name="connsiteY15" fmla="*/ 2080683 h 3388783"/>
                <a:gd name="connsiteX16" fmla="*/ 237067 w 1583267"/>
                <a:gd name="connsiteY16" fmla="*/ 1852083 h 3388783"/>
                <a:gd name="connsiteX17" fmla="*/ 122767 w 1583267"/>
                <a:gd name="connsiteY17" fmla="*/ 1788583 h 3388783"/>
                <a:gd name="connsiteX18" fmla="*/ 46567 w 1583267"/>
                <a:gd name="connsiteY18" fmla="*/ 1763183 h 3388783"/>
                <a:gd name="connsiteX19" fmla="*/ 8467 w 1583267"/>
                <a:gd name="connsiteY19" fmla="*/ 1547283 h 3388783"/>
                <a:gd name="connsiteX20" fmla="*/ 211667 w 1583267"/>
                <a:gd name="connsiteY20" fmla="*/ 1445683 h 3388783"/>
                <a:gd name="connsiteX21" fmla="*/ 249767 w 1583267"/>
                <a:gd name="connsiteY21" fmla="*/ 1293283 h 3388783"/>
                <a:gd name="connsiteX22" fmla="*/ 84667 w 1583267"/>
                <a:gd name="connsiteY22" fmla="*/ 1090083 h 3388783"/>
                <a:gd name="connsiteX23" fmla="*/ 198967 w 1583267"/>
                <a:gd name="connsiteY23" fmla="*/ 975783 h 3388783"/>
                <a:gd name="connsiteX24" fmla="*/ 376767 w 1583267"/>
                <a:gd name="connsiteY24" fmla="*/ 1001183 h 3388783"/>
                <a:gd name="connsiteX25" fmla="*/ 478367 w 1583267"/>
                <a:gd name="connsiteY25" fmla="*/ 747183 h 3388783"/>
                <a:gd name="connsiteX26" fmla="*/ 402167 w 1583267"/>
                <a:gd name="connsiteY26" fmla="*/ 543983 h 3388783"/>
                <a:gd name="connsiteX27" fmla="*/ 478367 w 1583267"/>
                <a:gd name="connsiteY27" fmla="*/ 467783 h 3388783"/>
                <a:gd name="connsiteX28" fmla="*/ 897467 w 1583267"/>
                <a:gd name="connsiteY28" fmla="*/ 442383 h 3388783"/>
                <a:gd name="connsiteX29" fmla="*/ 1062567 w 1583267"/>
                <a:gd name="connsiteY29" fmla="*/ 315383 h 3388783"/>
                <a:gd name="connsiteX30" fmla="*/ 1151467 w 1583267"/>
                <a:gd name="connsiteY30" fmla="*/ 10583 h 3388783"/>
                <a:gd name="connsiteX31" fmla="*/ 1583267 w 1583267"/>
                <a:gd name="connsiteY31"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732367 w 1583267"/>
                <a:gd name="connsiteY8" fmla="*/ 2563283 h 3388783"/>
                <a:gd name="connsiteX9" fmla="*/ 503767 w 1583267"/>
                <a:gd name="connsiteY9" fmla="*/ 2385483 h 3388783"/>
                <a:gd name="connsiteX10" fmla="*/ 313267 w 1583267"/>
                <a:gd name="connsiteY10" fmla="*/ 2398183 h 3388783"/>
                <a:gd name="connsiteX11" fmla="*/ 300567 w 1583267"/>
                <a:gd name="connsiteY11" fmla="*/ 2360083 h 3388783"/>
                <a:gd name="connsiteX12" fmla="*/ 313268 w 1583267"/>
                <a:gd name="connsiteY12" fmla="*/ 2398183 h 3388783"/>
                <a:gd name="connsiteX13" fmla="*/ 173567 w 1583267"/>
                <a:gd name="connsiteY13" fmla="*/ 2258483 h 3388783"/>
                <a:gd name="connsiteX14" fmla="*/ 160867 w 1583267"/>
                <a:gd name="connsiteY14" fmla="*/ 2220383 h 3388783"/>
                <a:gd name="connsiteX15" fmla="*/ 287867 w 1583267"/>
                <a:gd name="connsiteY15" fmla="*/ 2080683 h 3388783"/>
                <a:gd name="connsiteX16" fmla="*/ 237067 w 1583267"/>
                <a:gd name="connsiteY16" fmla="*/ 1852083 h 3388783"/>
                <a:gd name="connsiteX17" fmla="*/ 122767 w 1583267"/>
                <a:gd name="connsiteY17" fmla="*/ 1788583 h 3388783"/>
                <a:gd name="connsiteX18" fmla="*/ 46567 w 1583267"/>
                <a:gd name="connsiteY18" fmla="*/ 1763183 h 3388783"/>
                <a:gd name="connsiteX19" fmla="*/ 8467 w 1583267"/>
                <a:gd name="connsiteY19" fmla="*/ 1547283 h 3388783"/>
                <a:gd name="connsiteX20" fmla="*/ 211667 w 1583267"/>
                <a:gd name="connsiteY20" fmla="*/ 1445683 h 3388783"/>
                <a:gd name="connsiteX21" fmla="*/ 249767 w 1583267"/>
                <a:gd name="connsiteY21" fmla="*/ 1293283 h 3388783"/>
                <a:gd name="connsiteX22" fmla="*/ 84667 w 1583267"/>
                <a:gd name="connsiteY22" fmla="*/ 1090083 h 3388783"/>
                <a:gd name="connsiteX23" fmla="*/ 198967 w 1583267"/>
                <a:gd name="connsiteY23" fmla="*/ 975783 h 3388783"/>
                <a:gd name="connsiteX24" fmla="*/ 376767 w 1583267"/>
                <a:gd name="connsiteY24" fmla="*/ 1001183 h 3388783"/>
                <a:gd name="connsiteX25" fmla="*/ 478367 w 1583267"/>
                <a:gd name="connsiteY25" fmla="*/ 747183 h 3388783"/>
                <a:gd name="connsiteX26" fmla="*/ 402167 w 1583267"/>
                <a:gd name="connsiteY26" fmla="*/ 543983 h 3388783"/>
                <a:gd name="connsiteX27" fmla="*/ 478367 w 1583267"/>
                <a:gd name="connsiteY27" fmla="*/ 467783 h 3388783"/>
                <a:gd name="connsiteX28" fmla="*/ 897467 w 1583267"/>
                <a:gd name="connsiteY28" fmla="*/ 442383 h 3388783"/>
                <a:gd name="connsiteX29" fmla="*/ 1062567 w 1583267"/>
                <a:gd name="connsiteY29" fmla="*/ 315383 h 3388783"/>
                <a:gd name="connsiteX30" fmla="*/ 1151467 w 1583267"/>
                <a:gd name="connsiteY30" fmla="*/ 10583 h 3388783"/>
                <a:gd name="connsiteX31" fmla="*/ 1583267 w 1583267"/>
                <a:gd name="connsiteY31"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76767 w 1583267"/>
                <a:gd name="connsiteY23" fmla="*/ 1001183 h 3388783"/>
                <a:gd name="connsiteX24" fmla="*/ 478367 w 1583267"/>
                <a:gd name="connsiteY24" fmla="*/ 747183 h 3388783"/>
                <a:gd name="connsiteX25" fmla="*/ 402167 w 1583267"/>
                <a:gd name="connsiteY25" fmla="*/ 543983 h 3388783"/>
                <a:gd name="connsiteX26" fmla="*/ 478367 w 1583267"/>
                <a:gd name="connsiteY26" fmla="*/ 467783 h 3388783"/>
                <a:gd name="connsiteX27" fmla="*/ 897467 w 1583267"/>
                <a:gd name="connsiteY27" fmla="*/ 442383 h 3388783"/>
                <a:gd name="connsiteX28" fmla="*/ 1062567 w 1583267"/>
                <a:gd name="connsiteY28" fmla="*/ 3153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76767 w 1583267"/>
                <a:gd name="connsiteY23" fmla="*/ 1001183 h 3388783"/>
                <a:gd name="connsiteX24" fmla="*/ 478367 w 1583267"/>
                <a:gd name="connsiteY24" fmla="*/ 747183 h 3388783"/>
                <a:gd name="connsiteX25" fmla="*/ 402167 w 1583267"/>
                <a:gd name="connsiteY25" fmla="*/ 543983 h 3388783"/>
                <a:gd name="connsiteX26" fmla="*/ 567267 w 1583267"/>
                <a:gd name="connsiteY26" fmla="*/ 404283 h 3388783"/>
                <a:gd name="connsiteX27" fmla="*/ 897467 w 1583267"/>
                <a:gd name="connsiteY27" fmla="*/ 442383 h 3388783"/>
                <a:gd name="connsiteX28" fmla="*/ 1062567 w 1583267"/>
                <a:gd name="connsiteY28" fmla="*/ 3153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76767 w 1583267"/>
                <a:gd name="connsiteY23" fmla="*/ 1001183 h 3388783"/>
                <a:gd name="connsiteX24" fmla="*/ 478367 w 1583267"/>
                <a:gd name="connsiteY24" fmla="*/ 7471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62567 w 1583267"/>
                <a:gd name="connsiteY28" fmla="*/ 3153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76767 w 1583267"/>
                <a:gd name="connsiteY23" fmla="*/ 1001183 h 3388783"/>
                <a:gd name="connsiteX24" fmla="*/ 478367 w 1583267"/>
                <a:gd name="connsiteY24" fmla="*/ 7471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76767 w 1583267"/>
                <a:gd name="connsiteY23" fmla="*/ 1001183 h 3388783"/>
                <a:gd name="connsiteX24" fmla="*/ 440267 w 1583267"/>
                <a:gd name="connsiteY24" fmla="*/ 7852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98967 w 1583267"/>
                <a:gd name="connsiteY22" fmla="*/ 975783 h 3388783"/>
                <a:gd name="connsiteX23" fmla="*/ 338667 w 1583267"/>
                <a:gd name="connsiteY23" fmla="*/ 950383 h 3388783"/>
                <a:gd name="connsiteX24" fmla="*/ 440267 w 1583267"/>
                <a:gd name="connsiteY24" fmla="*/ 7852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56167 w 1583267"/>
                <a:gd name="connsiteY7" fmla="*/ 24870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48167 w 1583267"/>
                <a:gd name="connsiteY22" fmla="*/ 924983 h 3388783"/>
                <a:gd name="connsiteX23" fmla="*/ 338667 w 1583267"/>
                <a:gd name="connsiteY23" fmla="*/ 950383 h 3388783"/>
                <a:gd name="connsiteX24" fmla="*/ 440267 w 1583267"/>
                <a:gd name="connsiteY24" fmla="*/ 7852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18067 w 1583267"/>
                <a:gd name="connsiteY7" fmla="*/ 24997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48167 w 1583267"/>
                <a:gd name="connsiteY22" fmla="*/ 924983 h 3388783"/>
                <a:gd name="connsiteX23" fmla="*/ 338667 w 1583267"/>
                <a:gd name="connsiteY23" fmla="*/ 950383 h 3388783"/>
                <a:gd name="connsiteX24" fmla="*/ 440267 w 1583267"/>
                <a:gd name="connsiteY24" fmla="*/ 785283 h 3388783"/>
                <a:gd name="connsiteX25" fmla="*/ 402167 w 1583267"/>
                <a:gd name="connsiteY25" fmla="*/ 543983 h 3388783"/>
                <a:gd name="connsiteX26" fmla="*/ 567267 w 1583267"/>
                <a:gd name="connsiteY26" fmla="*/ 4042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18067 w 1583267"/>
                <a:gd name="connsiteY7" fmla="*/ 24997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48167 w 1583267"/>
                <a:gd name="connsiteY22" fmla="*/ 924983 h 3388783"/>
                <a:gd name="connsiteX23" fmla="*/ 338667 w 1583267"/>
                <a:gd name="connsiteY23" fmla="*/ 950383 h 3388783"/>
                <a:gd name="connsiteX24" fmla="*/ 440267 w 1583267"/>
                <a:gd name="connsiteY24" fmla="*/ 785283 h 3388783"/>
                <a:gd name="connsiteX25" fmla="*/ 402167 w 1583267"/>
                <a:gd name="connsiteY25" fmla="*/ 543983 h 3388783"/>
                <a:gd name="connsiteX26" fmla="*/ 554567 w 1583267"/>
                <a:gd name="connsiteY26" fmla="*/ 3661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18067 w 1583267"/>
                <a:gd name="connsiteY7" fmla="*/ 24997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48167 w 1583267"/>
                <a:gd name="connsiteY22" fmla="*/ 924983 h 3388783"/>
                <a:gd name="connsiteX23" fmla="*/ 338667 w 1583267"/>
                <a:gd name="connsiteY23" fmla="*/ 950383 h 3388783"/>
                <a:gd name="connsiteX24" fmla="*/ 440267 w 1583267"/>
                <a:gd name="connsiteY24" fmla="*/ 785283 h 3388783"/>
                <a:gd name="connsiteX25" fmla="*/ 478367 w 1583267"/>
                <a:gd name="connsiteY25" fmla="*/ 823383 h 3388783"/>
                <a:gd name="connsiteX26" fmla="*/ 402167 w 1583267"/>
                <a:gd name="connsiteY26" fmla="*/ 543983 h 3388783"/>
                <a:gd name="connsiteX27" fmla="*/ 554567 w 1583267"/>
                <a:gd name="connsiteY27" fmla="*/ 366183 h 3388783"/>
                <a:gd name="connsiteX28" fmla="*/ 884767 w 1583267"/>
                <a:gd name="connsiteY28" fmla="*/ 366183 h 3388783"/>
                <a:gd name="connsiteX29" fmla="*/ 1011767 w 1583267"/>
                <a:gd name="connsiteY29" fmla="*/ 264583 h 3388783"/>
                <a:gd name="connsiteX30" fmla="*/ 1151467 w 1583267"/>
                <a:gd name="connsiteY30" fmla="*/ 10583 h 3388783"/>
                <a:gd name="connsiteX31" fmla="*/ 1583267 w 1583267"/>
                <a:gd name="connsiteY31" fmla="*/ 23283 h 3388783"/>
                <a:gd name="connsiteX0" fmla="*/ 1049867 w 1583267"/>
                <a:gd name="connsiteY0" fmla="*/ 3388783 h 3388783"/>
                <a:gd name="connsiteX1" fmla="*/ 1151467 w 1583267"/>
                <a:gd name="connsiteY1" fmla="*/ 3350683 h 3388783"/>
                <a:gd name="connsiteX2" fmla="*/ 1100667 w 1583267"/>
                <a:gd name="connsiteY2" fmla="*/ 3287183 h 3388783"/>
                <a:gd name="connsiteX3" fmla="*/ 1341967 w 1583267"/>
                <a:gd name="connsiteY3" fmla="*/ 3033183 h 3388783"/>
                <a:gd name="connsiteX4" fmla="*/ 1189567 w 1583267"/>
                <a:gd name="connsiteY4" fmla="*/ 2931583 h 3388783"/>
                <a:gd name="connsiteX5" fmla="*/ 897467 w 1583267"/>
                <a:gd name="connsiteY5" fmla="*/ 2995083 h 3388783"/>
                <a:gd name="connsiteX6" fmla="*/ 656167 w 1583267"/>
                <a:gd name="connsiteY6" fmla="*/ 2880783 h 3388783"/>
                <a:gd name="connsiteX7" fmla="*/ 618067 w 1583267"/>
                <a:gd name="connsiteY7" fmla="*/ 2499783 h 3388783"/>
                <a:gd name="connsiteX8" fmla="*/ 503767 w 1583267"/>
                <a:gd name="connsiteY8" fmla="*/ 2385483 h 3388783"/>
                <a:gd name="connsiteX9" fmla="*/ 313267 w 1583267"/>
                <a:gd name="connsiteY9" fmla="*/ 2398183 h 3388783"/>
                <a:gd name="connsiteX10" fmla="*/ 300567 w 1583267"/>
                <a:gd name="connsiteY10" fmla="*/ 2360083 h 3388783"/>
                <a:gd name="connsiteX11" fmla="*/ 313268 w 1583267"/>
                <a:gd name="connsiteY11" fmla="*/ 2398183 h 3388783"/>
                <a:gd name="connsiteX12" fmla="*/ 173567 w 1583267"/>
                <a:gd name="connsiteY12" fmla="*/ 2258483 h 3388783"/>
                <a:gd name="connsiteX13" fmla="*/ 160867 w 1583267"/>
                <a:gd name="connsiteY13" fmla="*/ 2220383 h 3388783"/>
                <a:gd name="connsiteX14" fmla="*/ 287867 w 1583267"/>
                <a:gd name="connsiteY14" fmla="*/ 2080683 h 3388783"/>
                <a:gd name="connsiteX15" fmla="*/ 237067 w 1583267"/>
                <a:gd name="connsiteY15" fmla="*/ 1852083 h 3388783"/>
                <a:gd name="connsiteX16" fmla="*/ 122767 w 1583267"/>
                <a:gd name="connsiteY16" fmla="*/ 1788583 h 3388783"/>
                <a:gd name="connsiteX17" fmla="*/ 46567 w 1583267"/>
                <a:gd name="connsiteY17" fmla="*/ 1763183 h 3388783"/>
                <a:gd name="connsiteX18" fmla="*/ 8467 w 1583267"/>
                <a:gd name="connsiteY18" fmla="*/ 1547283 h 3388783"/>
                <a:gd name="connsiteX19" fmla="*/ 211667 w 1583267"/>
                <a:gd name="connsiteY19" fmla="*/ 1445683 h 3388783"/>
                <a:gd name="connsiteX20" fmla="*/ 249767 w 1583267"/>
                <a:gd name="connsiteY20" fmla="*/ 1293283 h 3388783"/>
                <a:gd name="connsiteX21" fmla="*/ 84667 w 1583267"/>
                <a:gd name="connsiteY21" fmla="*/ 1090083 h 3388783"/>
                <a:gd name="connsiteX22" fmla="*/ 148167 w 1583267"/>
                <a:gd name="connsiteY22" fmla="*/ 924983 h 3388783"/>
                <a:gd name="connsiteX23" fmla="*/ 338667 w 1583267"/>
                <a:gd name="connsiteY23" fmla="*/ 950383 h 3388783"/>
                <a:gd name="connsiteX24" fmla="*/ 440267 w 1583267"/>
                <a:gd name="connsiteY24" fmla="*/ 785283 h 3388783"/>
                <a:gd name="connsiteX25" fmla="*/ 402167 w 1583267"/>
                <a:gd name="connsiteY25" fmla="*/ 543983 h 3388783"/>
                <a:gd name="connsiteX26" fmla="*/ 554567 w 1583267"/>
                <a:gd name="connsiteY26" fmla="*/ 366183 h 3388783"/>
                <a:gd name="connsiteX27" fmla="*/ 884767 w 1583267"/>
                <a:gd name="connsiteY27" fmla="*/ 366183 h 3388783"/>
                <a:gd name="connsiteX28" fmla="*/ 1011767 w 1583267"/>
                <a:gd name="connsiteY28" fmla="*/ 264583 h 3388783"/>
                <a:gd name="connsiteX29" fmla="*/ 1151467 w 1583267"/>
                <a:gd name="connsiteY29" fmla="*/ 10583 h 3388783"/>
                <a:gd name="connsiteX30" fmla="*/ 1583267 w 1583267"/>
                <a:gd name="connsiteY30" fmla="*/ 23283 h 3388783"/>
                <a:gd name="connsiteX0" fmla="*/ 1049867 w 1583267"/>
                <a:gd name="connsiteY0" fmla="*/ 3388783 h 3388783"/>
                <a:gd name="connsiteX1" fmla="*/ 1100667 w 1583267"/>
                <a:gd name="connsiteY1" fmla="*/ 3287183 h 3388783"/>
                <a:gd name="connsiteX2" fmla="*/ 1341967 w 1583267"/>
                <a:gd name="connsiteY2" fmla="*/ 3033183 h 3388783"/>
                <a:gd name="connsiteX3" fmla="*/ 1189567 w 1583267"/>
                <a:gd name="connsiteY3" fmla="*/ 2931583 h 3388783"/>
                <a:gd name="connsiteX4" fmla="*/ 897467 w 1583267"/>
                <a:gd name="connsiteY4" fmla="*/ 2995083 h 3388783"/>
                <a:gd name="connsiteX5" fmla="*/ 656167 w 1583267"/>
                <a:gd name="connsiteY5" fmla="*/ 2880783 h 3388783"/>
                <a:gd name="connsiteX6" fmla="*/ 618067 w 1583267"/>
                <a:gd name="connsiteY6" fmla="*/ 2499783 h 3388783"/>
                <a:gd name="connsiteX7" fmla="*/ 503767 w 1583267"/>
                <a:gd name="connsiteY7" fmla="*/ 2385483 h 3388783"/>
                <a:gd name="connsiteX8" fmla="*/ 313267 w 1583267"/>
                <a:gd name="connsiteY8" fmla="*/ 2398183 h 3388783"/>
                <a:gd name="connsiteX9" fmla="*/ 300567 w 1583267"/>
                <a:gd name="connsiteY9" fmla="*/ 2360083 h 3388783"/>
                <a:gd name="connsiteX10" fmla="*/ 313268 w 1583267"/>
                <a:gd name="connsiteY10" fmla="*/ 2398183 h 3388783"/>
                <a:gd name="connsiteX11" fmla="*/ 173567 w 1583267"/>
                <a:gd name="connsiteY11" fmla="*/ 2258483 h 3388783"/>
                <a:gd name="connsiteX12" fmla="*/ 160867 w 1583267"/>
                <a:gd name="connsiteY12" fmla="*/ 2220383 h 3388783"/>
                <a:gd name="connsiteX13" fmla="*/ 287867 w 1583267"/>
                <a:gd name="connsiteY13" fmla="*/ 2080683 h 3388783"/>
                <a:gd name="connsiteX14" fmla="*/ 237067 w 1583267"/>
                <a:gd name="connsiteY14" fmla="*/ 1852083 h 3388783"/>
                <a:gd name="connsiteX15" fmla="*/ 122767 w 1583267"/>
                <a:gd name="connsiteY15" fmla="*/ 1788583 h 3388783"/>
                <a:gd name="connsiteX16" fmla="*/ 46567 w 1583267"/>
                <a:gd name="connsiteY16" fmla="*/ 1763183 h 3388783"/>
                <a:gd name="connsiteX17" fmla="*/ 8467 w 1583267"/>
                <a:gd name="connsiteY17" fmla="*/ 1547283 h 3388783"/>
                <a:gd name="connsiteX18" fmla="*/ 211667 w 1583267"/>
                <a:gd name="connsiteY18" fmla="*/ 1445683 h 3388783"/>
                <a:gd name="connsiteX19" fmla="*/ 249767 w 1583267"/>
                <a:gd name="connsiteY19" fmla="*/ 1293283 h 3388783"/>
                <a:gd name="connsiteX20" fmla="*/ 84667 w 1583267"/>
                <a:gd name="connsiteY20" fmla="*/ 1090083 h 3388783"/>
                <a:gd name="connsiteX21" fmla="*/ 148167 w 1583267"/>
                <a:gd name="connsiteY21" fmla="*/ 924983 h 3388783"/>
                <a:gd name="connsiteX22" fmla="*/ 338667 w 1583267"/>
                <a:gd name="connsiteY22" fmla="*/ 950383 h 3388783"/>
                <a:gd name="connsiteX23" fmla="*/ 440267 w 1583267"/>
                <a:gd name="connsiteY23" fmla="*/ 785283 h 3388783"/>
                <a:gd name="connsiteX24" fmla="*/ 402167 w 1583267"/>
                <a:gd name="connsiteY24" fmla="*/ 543983 h 3388783"/>
                <a:gd name="connsiteX25" fmla="*/ 554567 w 1583267"/>
                <a:gd name="connsiteY25" fmla="*/ 366183 h 3388783"/>
                <a:gd name="connsiteX26" fmla="*/ 884767 w 1583267"/>
                <a:gd name="connsiteY26" fmla="*/ 366183 h 3388783"/>
                <a:gd name="connsiteX27" fmla="*/ 1011767 w 1583267"/>
                <a:gd name="connsiteY27" fmla="*/ 264583 h 3388783"/>
                <a:gd name="connsiteX28" fmla="*/ 1151467 w 1583267"/>
                <a:gd name="connsiteY28" fmla="*/ 10583 h 3388783"/>
                <a:gd name="connsiteX29" fmla="*/ 1583267 w 1583267"/>
                <a:gd name="connsiteY29" fmla="*/ 23283 h 3388783"/>
                <a:gd name="connsiteX0" fmla="*/ 1049867 w 1583267"/>
                <a:gd name="connsiteY0" fmla="*/ 3458633 h 3458633"/>
                <a:gd name="connsiteX1" fmla="*/ 1100667 w 1583267"/>
                <a:gd name="connsiteY1" fmla="*/ 3357033 h 3458633"/>
                <a:gd name="connsiteX2" fmla="*/ 1341967 w 1583267"/>
                <a:gd name="connsiteY2" fmla="*/ 3103033 h 3458633"/>
                <a:gd name="connsiteX3" fmla="*/ 1189567 w 1583267"/>
                <a:gd name="connsiteY3" fmla="*/ 3001433 h 3458633"/>
                <a:gd name="connsiteX4" fmla="*/ 897467 w 1583267"/>
                <a:gd name="connsiteY4" fmla="*/ 3064933 h 3458633"/>
                <a:gd name="connsiteX5" fmla="*/ 656167 w 1583267"/>
                <a:gd name="connsiteY5" fmla="*/ 2950633 h 3458633"/>
                <a:gd name="connsiteX6" fmla="*/ 618067 w 1583267"/>
                <a:gd name="connsiteY6" fmla="*/ 2569633 h 3458633"/>
                <a:gd name="connsiteX7" fmla="*/ 503767 w 1583267"/>
                <a:gd name="connsiteY7" fmla="*/ 2455333 h 3458633"/>
                <a:gd name="connsiteX8" fmla="*/ 313267 w 1583267"/>
                <a:gd name="connsiteY8" fmla="*/ 2468033 h 3458633"/>
                <a:gd name="connsiteX9" fmla="*/ 300567 w 1583267"/>
                <a:gd name="connsiteY9" fmla="*/ 2429933 h 3458633"/>
                <a:gd name="connsiteX10" fmla="*/ 313268 w 1583267"/>
                <a:gd name="connsiteY10" fmla="*/ 2468033 h 3458633"/>
                <a:gd name="connsiteX11" fmla="*/ 173567 w 1583267"/>
                <a:gd name="connsiteY11" fmla="*/ 2328333 h 3458633"/>
                <a:gd name="connsiteX12" fmla="*/ 160867 w 1583267"/>
                <a:gd name="connsiteY12" fmla="*/ 2290233 h 3458633"/>
                <a:gd name="connsiteX13" fmla="*/ 287867 w 1583267"/>
                <a:gd name="connsiteY13" fmla="*/ 2150533 h 3458633"/>
                <a:gd name="connsiteX14" fmla="*/ 237067 w 1583267"/>
                <a:gd name="connsiteY14" fmla="*/ 1921933 h 3458633"/>
                <a:gd name="connsiteX15" fmla="*/ 122767 w 1583267"/>
                <a:gd name="connsiteY15" fmla="*/ 1858433 h 3458633"/>
                <a:gd name="connsiteX16" fmla="*/ 46567 w 1583267"/>
                <a:gd name="connsiteY16" fmla="*/ 1833033 h 3458633"/>
                <a:gd name="connsiteX17" fmla="*/ 8467 w 1583267"/>
                <a:gd name="connsiteY17" fmla="*/ 1617133 h 3458633"/>
                <a:gd name="connsiteX18" fmla="*/ 211667 w 1583267"/>
                <a:gd name="connsiteY18" fmla="*/ 1515533 h 3458633"/>
                <a:gd name="connsiteX19" fmla="*/ 249767 w 1583267"/>
                <a:gd name="connsiteY19" fmla="*/ 1363133 h 3458633"/>
                <a:gd name="connsiteX20" fmla="*/ 84667 w 1583267"/>
                <a:gd name="connsiteY20" fmla="*/ 1159933 h 3458633"/>
                <a:gd name="connsiteX21" fmla="*/ 148167 w 1583267"/>
                <a:gd name="connsiteY21" fmla="*/ 994833 h 3458633"/>
                <a:gd name="connsiteX22" fmla="*/ 338667 w 1583267"/>
                <a:gd name="connsiteY22" fmla="*/ 1020233 h 3458633"/>
                <a:gd name="connsiteX23" fmla="*/ 440267 w 1583267"/>
                <a:gd name="connsiteY23" fmla="*/ 855133 h 3458633"/>
                <a:gd name="connsiteX24" fmla="*/ 402167 w 1583267"/>
                <a:gd name="connsiteY24" fmla="*/ 613833 h 3458633"/>
                <a:gd name="connsiteX25" fmla="*/ 554567 w 1583267"/>
                <a:gd name="connsiteY25" fmla="*/ 436033 h 3458633"/>
                <a:gd name="connsiteX26" fmla="*/ 884767 w 1583267"/>
                <a:gd name="connsiteY26" fmla="*/ 436033 h 3458633"/>
                <a:gd name="connsiteX27" fmla="*/ 1011767 w 1583267"/>
                <a:gd name="connsiteY27" fmla="*/ 334433 h 3458633"/>
                <a:gd name="connsiteX28" fmla="*/ 1329267 w 1583267"/>
                <a:gd name="connsiteY28" fmla="*/ 4233 h 3458633"/>
                <a:gd name="connsiteX29" fmla="*/ 1583267 w 1583267"/>
                <a:gd name="connsiteY29" fmla="*/ 93133 h 3458633"/>
                <a:gd name="connsiteX0" fmla="*/ 1049867 w 1583267"/>
                <a:gd name="connsiteY0" fmla="*/ 3458633 h 3458633"/>
                <a:gd name="connsiteX1" fmla="*/ 1100667 w 1583267"/>
                <a:gd name="connsiteY1" fmla="*/ 3357033 h 3458633"/>
                <a:gd name="connsiteX2" fmla="*/ 1341967 w 1583267"/>
                <a:gd name="connsiteY2" fmla="*/ 3103033 h 3458633"/>
                <a:gd name="connsiteX3" fmla="*/ 1189567 w 1583267"/>
                <a:gd name="connsiteY3" fmla="*/ 3001433 h 3458633"/>
                <a:gd name="connsiteX4" fmla="*/ 897467 w 1583267"/>
                <a:gd name="connsiteY4" fmla="*/ 3064933 h 3458633"/>
                <a:gd name="connsiteX5" fmla="*/ 656167 w 1583267"/>
                <a:gd name="connsiteY5" fmla="*/ 2950633 h 3458633"/>
                <a:gd name="connsiteX6" fmla="*/ 618067 w 1583267"/>
                <a:gd name="connsiteY6" fmla="*/ 2569633 h 3458633"/>
                <a:gd name="connsiteX7" fmla="*/ 503767 w 1583267"/>
                <a:gd name="connsiteY7" fmla="*/ 2455333 h 3458633"/>
                <a:gd name="connsiteX8" fmla="*/ 313267 w 1583267"/>
                <a:gd name="connsiteY8" fmla="*/ 2468033 h 3458633"/>
                <a:gd name="connsiteX9" fmla="*/ 300567 w 1583267"/>
                <a:gd name="connsiteY9" fmla="*/ 2429933 h 3458633"/>
                <a:gd name="connsiteX10" fmla="*/ 313268 w 1583267"/>
                <a:gd name="connsiteY10" fmla="*/ 2468033 h 3458633"/>
                <a:gd name="connsiteX11" fmla="*/ 173567 w 1583267"/>
                <a:gd name="connsiteY11" fmla="*/ 2328333 h 3458633"/>
                <a:gd name="connsiteX12" fmla="*/ 160867 w 1583267"/>
                <a:gd name="connsiteY12" fmla="*/ 2290233 h 3458633"/>
                <a:gd name="connsiteX13" fmla="*/ 287867 w 1583267"/>
                <a:gd name="connsiteY13" fmla="*/ 2150533 h 3458633"/>
                <a:gd name="connsiteX14" fmla="*/ 237067 w 1583267"/>
                <a:gd name="connsiteY14" fmla="*/ 1921933 h 3458633"/>
                <a:gd name="connsiteX15" fmla="*/ 122767 w 1583267"/>
                <a:gd name="connsiteY15" fmla="*/ 1858433 h 3458633"/>
                <a:gd name="connsiteX16" fmla="*/ 46567 w 1583267"/>
                <a:gd name="connsiteY16" fmla="*/ 1833033 h 3458633"/>
                <a:gd name="connsiteX17" fmla="*/ 8467 w 1583267"/>
                <a:gd name="connsiteY17" fmla="*/ 1617133 h 3458633"/>
                <a:gd name="connsiteX18" fmla="*/ 211667 w 1583267"/>
                <a:gd name="connsiteY18" fmla="*/ 1515533 h 3458633"/>
                <a:gd name="connsiteX19" fmla="*/ 249767 w 1583267"/>
                <a:gd name="connsiteY19" fmla="*/ 1363133 h 3458633"/>
                <a:gd name="connsiteX20" fmla="*/ 148167 w 1583267"/>
                <a:gd name="connsiteY20" fmla="*/ 1185333 h 3458633"/>
                <a:gd name="connsiteX21" fmla="*/ 148167 w 1583267"/>
                <a:gd name="connsiteY21" fmla="*/ 994833 h 3458633"/>
                <a:gd name="connsiteX22" fmla="*/ 338667 w 1583267"/>
                <a:gd name="connsiteY22" fmla="*/ 1020233 h 3458633"/>
                <a:gd name="connsiteX23" fmla="*/ 440267 w 1583267"/>
                <a:gd name="connsiteY23" fmla="*/ 855133 h 3458633"/>
                <a:gd name="connsiteX24" fmla="*/ 402167 w 1583267"/>
                <a:gd name="connsiteY24" fmla="*/ 613833 h 3458633"/>
                <a:gd name="connsiteX25" fmla="*/ 554567 w 1583267"/>
                <a:gd name="connsiteY25" fmla="*/ 436033 h 3458633"/>
                <a:gd name="connsiteX26" fmla="*/ 884767 w 1583267"/>
                <a:gd name="connsiteY26" fmla="*/ 436033 h 3458633"/>
                <a:gd name="connsiteX27" fmla="*/ 1011767 w 1583267"/>
                <a:gd name="connsiteY27" fmla="*/ 334433 h 3458633"/>
                <a:gd name="connsiteX28" fmla="*/ 1329267 w 1583267"/>
                <a:gd name="connsiteY28" fmla="*/ 4233 h 3458633"/>
                <a:gd name="connsiteX29" fmla="*/ 1583267 w 1583267"/>
                <a:gd name="connsiteY29" fmla="*/ 93133 h 3458633"/>
                <a:gd name="connsiteX0" fmla="*/ 1049867 w 1583267"/>
                <a:gd name="connsiteY0" fmla="*/ 3458633 h 3458633"/>
                <a:gd name="connsiteX1" fmla="*/ 1100667 w 1583267"/>
                <a:gd name="connsiteY1" fmla="*/ 3357033 h 3458633"/>
                <a:gd name="connsiteX2" fmla="*/ 1341967 w 1583267"/>
                <a:gd name="connsiteY2" fmla="*/ 3103033 h 3458633"/>
                <a:gd name="connsiteX3" fmla="*/ 1189567 w 1583267"/>
                <a:gd name="connsiteY3" fmla="*/ 3001433 h 3458633"/>
                <a:gd name="connsiteX4" fmla="*/ 897467 w 1583267"/>
                <a:gd name="connsiteY4" fmla="*/ 3064933 h 3458633"/>
                <a:gd name="connsiteX5" fmla="*/ 656167 w 1583267"/>
                <a:gd name="connsiteY5" fmla="*/ 2950633 h 3458633"/>
                <a:gd name="connsiteX6" fmla="*/ 618067 w 1583267"/>
                <a:gd name="connsiteY6" fmla="*/ 2569633 h 3458633"/>
                <a:gd name="connsiteX7" fmla="*/ 503767 w 1583267"/>
                <a:gd name="connsiteY7" fmla="*/ 2455333 h 3458633"/>
                <a:gd name="connsiteX8" fmla="*/ 313267 w 1583267"/>
                <a:gd name="connsiteY8" fmla="*/ 2468033 h 3458633"/>
                <a:gd name="connsiteX9" fmla="*/ 300567 w 1583267"/>
                <a:gd name="connsiteY9" fmla="*/ 2429933 h 3458633"/>
                <a:gd name="connsiteX10" fmla="*/ 313268 w 1583267"/>
                <a:gd name="connsiteY10" fmla="*/ 2468033 h 3458633"/>
                <a:gd name="connsiteX11" fmla="*/ 173567 w 1583267"/>
                <a:gd name="connsiteY11" fmla="*/ 2328333 h 3458633"/>
                <a:gd name="connsiteX12" fmla="*/ 160867 w 1583267"/>
                <a:gd name="connsiteY12" fmla="*/ 2290233 h 3458633"/>
                <a:gd name="connsiteX13" fmla="*/ 287867 w 1583267"/>
                <a:gd name="connsiteY13" fmla="*/ 2150533 h 3458633"/>
                <a:gd name="connsiteX14" fmla="*/ 237067 w 1583267"/>
                <a:gd name="connsiteY14" fmla="*/ 1921933 h 3458633"/>
                <a:gd name="connsiteX15" fmla="*/ 122767 w 1583267"/>
                <a:gd name="connsiteY15" fmla="*/ 1858433 h 3458633"/>
                <a:gd name="connsiteX16" fmla="*/ 46567 w 1583267"/>
                <a:gd name="connsiteY16" fmla="*/ 1833033 h 3458633"/>
                <a:gd name="connsiteX17" fmla="*/ 8467 w 1583267"/>
                <a:gd name="connsiteY17" fmla="*/ 1617133 h 3458633"/>
                <a:gd name="connsiteX18" fmla="*/ 211667 w 1583267"/>
                <a:gd name="connsiteY18" fmla="*/ 1515533 h 3458633"/>
                <a:gd name="connsiteX19" fmla="*/ 249767 w 1583267"/>
                <a:gd name="connsiteY19" fmla="*/ 1363133 h 3458633"/>
                <a:gd name="connsiteX20" fmla="*/ 97367 w 1583267"/>
                <a:gd name="connsiteY20" fmla="*/ 1159933 h 3458633"/>
                <a:gd name="connsiteX21" fmla="*/ 148167 w 1583267"/>
                <a:gd name="connsiteY21" fmla="*/ 994833 h 3458633"/>
                <a:gd name="connsiteX22" fmla="*/ 338667 w 1583267"/>
                <a:gd name="connsiteY22" fmla="*/ 1020233 h 3458633"/>
                <a:gd name="connsiteX23" fmla="*/ 440267 w 1583267"/>
                <a:gd name="connsiteY23" fmla="*/ 855133 h 3458633"/>
                <a:gd name="connsiteX24" fmla="*/ 402167 w 1583267"/>
                <a:gd name="connsiteY24" fmla="*/ 613833 h 3458633"/>
                <a:gd name="connsiteX25" fmla="*/ 554567 w 1583267"/>
                <a:gd name="connsiteY25" fmla="*/ 436033 h 3458633"/>
                <a:gd name="connsiteX26" fmla="*/ 884767 w 1583267"/>
                <a:gd name="connsiteY26" fmla="*/ 436033 h 3458633"/>
                <a:gd name="connsiteX27" fmla="*/ 1011767 w 1583267"/>
                <a:gd name="connsiteY27" fmla="*/ 334433 h 3458633"/>
                <a:gd name="connsiteX28" fmla="*/ 1329267 w 1583267"/>
                <a:gd name="connsiteY28" fmla="*/ 4233 h 3458633"/>
                <a:gd name="connsiteX29" fmla="*/ 1583267 w 1583267"/>
                <a:gd name="connsiteY29" fmla="*/ 93133 h 3458633"/>
                <a:gd name="connsiteX0" fmla="*/ 1049867 w 1583267"/>
                <a:gd name="connsiteY0" fmla="*/ 3458633 h 3458633"/>
                <a:gd name="connsiteX1" fmla="*/ 1100667 w 1583267"/>
                <a:gd name="connsiteY1" fmla="*/ 3357033 h 3458633"/>
                <a:gd name="connsiteX2" fmla="*/ 1341967 w 1583267"/>
                <a:gd name="connsiteY2" fmla="*/ 3103033 h 3458633"/>
                <a:gd name="connsiteX3" fmla="*/ 1189567 w 1583267"/>
                <a:gd name="connsiteY3" fmla="*/ 3001433 h 3458633"/>
                <a:gd name="connsiteX4" fmla="*/ 897467 w 1583267"/>
                <a:gd name="connsiteY4" fmla="*/ 3064933 h 3458633"/>
                <a:gd name="connsiteX5" fmla="*/ 656167 w 1583267"/>
                <a:gd name="connsiteY5" fmla="*/ 2950633 h 3458633"/>
                <a:gd name="connsiteX6" fmla="*/ 618067 w 1583267"/>
                <a:gd name="connsiteY6" fmla="*/ 2569633 h 3458633"/>
                <a:gd name="connsiteX7" fmla="*/ 503767 w 1583267"/>
                <a:gd name="connsiteY7" fmla="*/ 2455333 h 3458633"/>
                <a:gd name="connsiteX8" fmla="*/ 313267 w 1583267"/>
                <a:gd name="connsiteY8" fmla="*/ 2468033 h 3458633"/>
                <a:gd name="connsiteX9" fmla="*/ 300567 w 1583267"/>
                <a:gd name="connsiteY9" fmla="*/ 2429933 h 3458633"/>
                <a:gd name="connsiteX10" fmla="*/ 313268 w 1583267"/>
                <a:gd name="connsiteY10" fmla="*/ 2468033 h 3458633"/>
                <a:gd name="connsiteX11" fmla="*/ 173567 w 1583267"/>
                <a:gd name="connsiteY11" fmla="*/ 2328333 h 3458633"/>
                <a:gd name="connsiteX12" fmla="*/ 160867 w 1583267"/>
                <a:gd name="connsiteY12" fmla="*/ 2290233 h 3458633"/>
                <a:gd name="connsiteX13" fmla="*/ 287867 w 1583267"/>
                <a:gd name="connsiteY13" fmla="*/ 2150533 h 3458633"/>
                <a:gd name="connsiteX14" fmla="*/ 237067 w 1583267"/>
                <a:gd name="connsiteY14" fmla="*/ 1921933 h 3458633"/>
                <a:gd name="connsiteX15" fmla="*/ 122767 w 1583267"/>
                <a:gd name="connsiteY15" fmla="*/ 1858433 h 3458633"/>
                <a:gd name="connsiteX16" fmla="*/ 46567 w 1583267"/>
                <a:gd name="connsiteY16" fmla="*/ 1833033 h 3458633"/>
                <a:gd name="connsiteX17" fmla="*/ 8467 w 1583267"/>
                <a:gd name="connsiteY17" fmla="*/ 1617133 h 3458633"/>
                <a:gd name="connsiteX18" fmla="*/ 211667 w 1583267"/>
                <a:gd name="connsiteY18" fmla="*/ 1515533 h 3458633"/>
                <a:gd name="connsiteX19" fmla="*/ 249767 w 1583267"/>
                <a:gd name="connsiteY19" fmla="*/ 1363133 h 3458633"/>
                <a:gd name="connsiteX20" fmla="*/ 97367 w 1583267"/>
                <a:gd name="connsiteY20" fmla="*/ 1159933 h 3458633"/>
                <a:gd name="connsiteX21" fmla="*/ 148167 w 1583267"/>
                <a:gd name="connsiteY21" fmla="*/ 994833 h 3458633"/>
                <a:gd name="connsiteX22" fmla="*/ 338667 w 1583267"/>
                <a:gd name="connsiteY22" fmla="*/ 1020233 h 3458633"/>
                <a:gd name="connsiteX23" fmla="*/ 440267 w 1583267"/>
                <a:gd name="connsiteY23" fmla="*/ 855133 h 3458633"/>
                <a:gd name="connsiteX24" fmla="*/ 402167 w 1583267"/>
                <a:gd name="connsiteY24" fmla="*/ 613833 h 3458633"/>
                <a:gd name="connsiteX25" fmla="*/ 554567 w 1583267"/>
                <a:gd name="connsiteY25" fmla="*/ 436033 h 3458633"/>
                <a:gd name="connsiteX26" fmla="*/ 884767 w 1583267"/>
                <a:gd name="connsiteY26" fmla="*/ 436033 h 3458633"/>
                <a:gd name="connsiteX27" fmla="*/ 1075267 w 1583267"/>
                <a:gd name="connsiteY27" fmla="*/ 321733 h 3458633"/>
                <a:gd name="connsiteX28" fmla="*/ 1329267 w 1583267"/>
                <a:gd name="connsiteY28" fmla="*/ 4233 h 3458633"/>
                <a:gd name="connsiteX29" fmla="*/ 1583267 w 1583267"/>
                <a:gd name="connsiteY29" fmla="*/ 93133 h 345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83267" h="3458633">
                  <a:moveTo>
                    <a:pt x="1049867" y="3458633"/>
                  </a:moveTo>
                  <a:cubicBezTo>
                    <a:pt x="1060450" y="3437466"/>
                    <a:pt x="1051984" y="3416300"/>
                    <a:pt x="1100667" y="3357033"/>
                  </a:cubicBezTo>
                  <a:cubicBezTo>
                    <a:pt x="1190200" y="3155584"/>
                    <a:pt x="1256208" y="3188792"/>
                    <a:pt x="1341967" y="3103033"/>
                  </a:cubicBezTo>
                  <a:cubicBezTo>
                    <a:pt x="1346200" y="3086100"/>
                    <a:pt x="1180907" y="3016588"/>
                    <a:pt x="1189567" y="3001433"/>
                  </a:cubicBezTo>
                  <a:cubicBezTo>
                    <a:pt x="1155700" y="2982383"/>
                    <a:pt x="992717" y="3079750"/>
                    <a:pt x="897467" y="3064933"/>
                  </a:cubicBezTo>
                  <a:cubicBezTo>
                    <a:pt x="778934" y="3056466"/>
                    <a:pt x="772538" y="2974710"/>
                    <a:pt x="656167" y="2950633"/>
                  </a:cubicBezTo>
                  <a:cubicBezTo>
                    <a:pt x="615950" y="2865966"/>
                    <a:pt x="643467" y="2652183"/>
                    <a:pt x="618067" y="2569633"/>
                  </a:cubicBezTo>
                  <a:cubicBezTo>
                    <a:pt x="592667" y="2487083"/>
                    <a:pt x="560917" y="2470150"/>
                    <a:pt x="503767" y="2455333"/>
                  </a:cubicBezTo>
                  <a:cubicBezTo>
                    <a:pt x="446617" y="2436283"/>
                    <a:pt x="342900" y="2487083"/>
                    <a:pt x="313267" y="2468033"/>
                  </a:cubicBezTo>
                  <a:cubicBezTo>
                    <a:pt x="309034" y="2455333"/>
                    <a:pt x="307993" y="2441072"/>
                    <a:pt x="300567" y="2429933"/>
                  </a:cubicBezTo>
                  <a:cubicBezTo>
                    <a:pt x="300567" y="2429933"/>
                    <a:pt x="334435" y="2484966"/>
                    <a:pt x="313268" y="2468033"/>
                  </a:cubicBezTo>
                  <a:cubicBezTo>
                    <a:pt x="292101" y="2451100"/>
                    <a:pt x="198967" y="2357966"/>
                    <a:pt x="173567" y="2328333"/>
                  </a:cubicBezTo>
                  <a:cubicBezTo>
                    <a:pt x="169334" y="2315633"/>
                    <a:pt x="158666" y="2303438"/>
                    <a:pt x="160867" y="2290233"/>
                  </a:cubicBezTo>
                  <a:cubicBezTo>
                    <a:pt x="179917" y="2260600"/>
                    <a:pt x="275167" y="2211916"/>
                    <a:pt x="287867" y="2150533"/>
                  </a:cubicBezTo>
                  <a:cubicBezTo>
                    <a:pt x="289984" y="2099733"/>
                    <a:pt x="264584" y="1970616"/>
                    <a:pt x="237067" y="1921933"/>
                  </a:cubicBezTo>
                  <a:cubicBezTo>
                    <a:pt x="211955" y="1846596"/>
                    <a:pt x="240935" y="1897822"/>
                    <a:pt x="122767" y="1858433"/>
                  </a:cubicBezTo>
                  <a:lnTo>
                    <a:pt x="46567" y="1833033"/>
                  </a:lnTo>
                  <a:cubicBezTo>
                    <a:pt x="27517" y="1792816"/>
                    <a:pt x="0" y="1661583"/>
                    <a:pt x="8467" y="1617133"/>
                  </a:cubicBezTo>
                  <a:cubicBezTo>
                    <a:pt x="26893" y="1577211"/>
                    <a:pt x="180735" y="1530999"/>
                    <a:pt x="211667" y="1515533"/>
                  </a:cubicBezTo>
                  <a:cubicBezTo>
                    <a:pt x="251884" y="1473200"/>
                    <a:pt x="251884" y="1430866"/>
                    <a:pt x="249767" y="1363133"/>
                  </a:cubicBezTo>
                  <a:cubicBezTo>
                    <a:pt x="256117" y="1305983"/>
                    <a:pt x="122767" y="1223433"/>
                    <a:pt x="97367" y="1159933"/>
                  </a:cubicBezTo>
                  <a:cubicBezTo>
                    <a:pt x="67734" y="1098550"/>
                    <a:pt x="141817" y="1049866"/>
                    <a:pt x="148167" y="994833"/>
                  </a:cubicBezTo>
                  <a:cubicBezTo>
                    <a:pt x="239592" y="933883"/>
                    <a:pt x="134619" y="1058492"/>
                    <a:pt x="338667" y="1020233"/>
                  </a:cubicBezTo>
                  <a:lnTo>
                    <a:pt x="440267" y="855133"/>
                  </a:lnTo>
                  <a:cubicBezTo>
                    <a:pt x="450850" y="787400"/>
                    <a:pt x="383117" y="683683"/>
                    <a:pt x="402167" y="613833"/>
                  </a:cubicBezTo>
                  <a:cubicBezTo>
                    <a:pt x="440267" y="596900"/>
                    <a:pt x="531284" y="459316"/>
                    <a:pt x="554567" y="436033"/>
                  </a:cubicBezTo>
                  <a:cubicBezTo>
                    <a:pt x="579967" y="376766"/>
                    <a:pt x="878417" y="512233"/>
                    <a:pt x="884767" y="436033"/>
                  </a:cubicBezTo>
                  <a:cubicBezTo>
                    <a:pt x="888592" y="376739"/>
                    <a:pt x="1050368" y="375682"/>
                    <a:pt x="1075267" y="321733"/>
                  </a:cubicBezTo>
                  <a:cubicBezTo>
                    <a:pt x="1084313" y="302134"/>
                    <a:pt x="1308100" y="0"/>
                    <a:pt x="1329267" y="4233"/>
                  </a:cubicBezTo>
                  <a:cubicBezTo>
                    <a:pt x="1373717" y="19050"/>
                    <a:pt x="1549400" y="69850"/>
                    <a:pt x="1583267" y="93133"/>
                  </a:cubicBezTo>
                </a:path>
              </a:pathLst>
            </a:custGeom>
            <a:ln w="19050">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34" name="Straight Connector 33"/>
            <p:cNvCxnSpPr/>
            <p:nvPr/>
          </p:nvCxnSpPr>
          <p:spPr bwMode="auto">
            <a:xfrm flipV="1">
              <a:off x="4711700" y="4521200"/>
              <a:ext cx="3340100" cy="1333500"/>
            </a:xfrm>
            <a:prstGeom prst="line">
              <a:avLst/>
            </a:prstGeom>
            <a:noFill/>
            <a:ln w="381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737100" y="4457700"/>
              <a:ext cx="3454400" cy="1346200"/>
            </a:xfrm>
            <a:prstGeom prst="line">
              <a:avLst/>
            </a:prstGeom>
            <a:noFill/>
            <a:ln w="38100" cap="flat" cmpd="sng" algn="ctr">
              <a:solidFill>
                <a:schemeClr val="tx1"/>
              </a:solidFill>
              <a:prstDash val="solid"/>
              <a:round/>
              <a:headEnd type="none" w="med" len="med"/>
              <a:tailEnd type="none" w="med" len="med"/>
            </a:ln>
            <a:effectLst/>
          </p:spPr>
        </p:cxnSp>
        <p:sp>
          <p:nvSpPr>
            <p:cNvPr id="39" name="Oval 38"/>
            <p:cNvSpPr/>
            <p:nvPr/>
          </p:nvSpPr>
          <p:spPr bwMode="auto">
            <a:xfrm>
              <a:off x="6438900" y="5092700"/>
              <a:ext cx="108000" cy="108000"/>
            </a:xfrm>
            <a:prstGeom prst="ellipse">
              <a:avLst/>
            </a:prstGeom>
            <a:solidFill>
              <a:schemeClr val="tx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sp>
        <p:nvSpPr>
          <p:cNvPr id="41" name="TextBox 40"/>
          <p:cNvSpPr txBox="1"/>
          <p:nvPr/>
        </p:nvSpPr>
        <p:spPr>
          <a:xfrm>
            <a:off x="6578600" y="6070600"/>
            <a:ext cx="869277" cy="338554"/>
          </a:xfrm>
          <a:prstGeom prst="rect">
            <a:avLst/>
          </a:prstGeom>
          <a:noFill/>
        </p:spPr>
        <p:txBody>
          <a:bodyPr wrap="none" rtlCol="0">
            <a:spAutoFit/>
          </a:bodyPr>
          <a:lstStyle/>
          <a:p>
            <a:r>
              <a:rPr lang="en-GB" sz="1600" dirty="0" smtClean="0"/>
              <a:t>To ÁTU</a:t>
            </a:r>
            <a:endParaRPr lang="en-GB" sz="1600" dirty="0"/>
          </a:p>
        </p:txBody>
      </p:sp>
      <p:cxnSp>
        <p:nvCxnSpPr>
          <p:cNvPr id="45" name="Straight Connector 44"/>
          <p:cNvCxnSpPr>
            <a:stCxn id="24" idx="6"/>
            <a:endCxn id="132" idx="1"/>
          </p:cNvCxnSpPr>
          <p:nvPr/>
        </p:nvCxnSpPr>
        <p:spPr bwMode="auto">
          <a:xfrm>
            <a:off x="6627400" y="4065100"/>
            <a:ext cx="154400" cy="62400"/>
          </a:xfrm>
          <a:prstGeom prst="line">
            <a:avLst/>
          </a:prstGeom>
          <a:noFill/>
          <a:ln w="38100"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Two-turn 80cm tuneable </a:t>
            </a:r>
            <a:r>
              <a:rPr lang="en-GB" dirty="0" smtClean="0"/>
              <a:t>Coupled Mode Loop </a:t>
            </a:r>
            <a:endParaRPr lang="en-GB"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148</a:t>
            </a:fld>
            <a:endParaRPr lang="en-US"/>
          </a:p>
        </p:txBody>
      </p:sp>
      <p:pic>
        <p:nvPicPr>
          <p:cNvPr id="723972" name="Picture 4"/>
          <p:cNvPicPr>
            <a:picLocks noChangeAspect="1" noChangeArrowheads="1"/>
          </p:cNvPicPr>
          <p:nvPr/>
        </p:nvPicPr>
        <p:blipFill>
          <a:blip r:embed="rId2" cstate="print"/>
          <a:srcRect/>
          <a:stretch>
            <a:fillRect/>
          </a:stretch>
        </p:blipFill>
        <p:spPr bwMode="auto">
          <a:xfrm>
            <a:off x="587375" y="874713"/>
            <a:ext cx="8020050" cy="5667375"/>
          </a:xfrm>
          <a:prstGeom prst="rect">
            <a:avLst/>
          </a:prstGeom>
          <a:noFill/>
          <a:ln w="9525">
            <a:noFill/>
            <a:miter lim="800000"/>
            <a:headEnd/>
            <a:tailEnd/>
          </a:ln>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14" y="22536"/>
            <a:ext cx="8577330" cy="609600"/>
          </a:xfrm>
        </p:spPr>
        <p:txBody>
          <a:bodyPr/>
          <a:lstStyle/>
          <a:p>
            <a:r>
              <a:rPr lang="en-GB" dirty="0" smtClean="0"/>
              <a:t>Resonances: 3.78MHz (Q = 200) and 7.2MHz (Q = 133)</a:t>
            </a:r>
            <a:endParaRPr lang="en-GB" dirty="0"/>
          </a:p>
        </p:txBody>
      </p:sp>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487AE81-648A-4E4C-B2FF-660D693A99FE}" type="slidenum">
              <a:rPr lang="en-US" smtClean="0"/>
              <a:pPr/>
              <a:t>149</a:t>
            </a:fld>
            <a:endParaRPr lang="en-US"/>
          </a:p>
        </p:txBody>
      </p:sp>
      <p:pic>
        <p:nvPicPr>
          <p:cNvPr id="722946" name="Picture 2"/>
          <p:cNvPicPr>
            <a:picLocks noGrp="1" noChangeAspect="1" noChangeArrowheads="1"/>
          </p:cNvPicPr>
          <p:nvPr>
            <p:ph idx="1"/>
          </p:nvPr>
        </p:nvPicPr>
        <p:blipFill>
          <a:blip r:embed="rId2" cstate="print"/>
          <a:srcRect l="6587" r="5427"/>
          <a:stretch>
            <a:fillRect/>
          </a:stretch>
        </p:blipFill>
        <p:spPr bwMode="auto">
          <a:xfrm>
            <a:off x="127000" y="759854"/>
            <a:ext cx="8928705" cy="5705342"/>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4498945E-F735-4035-82B9-546B1E484268}" type="slidenum">
              <a:rPr lang="en-US"/>
              <a:pPr/>
              <a:t>15</a:t>
            </a:fld>
            <a:endParaRPr lang="en-US"/>
          </a:p>
        </p:txBody>
      </p:sp>
      <p:sp>
        <p:nvSpPr>
          <p:cNvPr id="410626" name="Rectangle 2"/>
          <p:cNvSpPr>
            <a:spLocks noGrp="1" noChangeArrowheads="1"/>
          </p:cNvSpPr>
          <p:nvPr>
            <p:ph type="title"/>
          </p:nvPr>
        </p:nvSpPr>
        <p:spPr>
          <a:xfrm>
            <a:off x="204788" y="88900"/>
            <a:ext cx="8796337" cy="609600"/>
          </a:xfrm>
        </p:spPr>
        <p:txBody>
          <a:bodyPr/>
          <a:lstStyle/>
          <a:p>
            <a:r>
              <a:rPr lang="en-GB" sz="2400"/>
              <a:t>Demonstration of AMA3 (from AA&amp;A) – observations and conclusions</a:t>
            </a:r>
          </a:p>
        </p:txBody>
      </p:sp>
      <p:sp>
        <p:nvSpPr>
          <p:cNvPr id="410627" name="Rectangle 3"/>
          <p:cNvSpPr>
            <a:spLocks noGrp="1" noChangeArrowheads="1"/>
          </p:cNvSpPr>
          <p:nvPr>
            <p:ph type="body" idx="1"/>
          </p:nvPr>
        </p:nvSpPr>
        <p:spPr>
          <a:xfrm>
            <a:off x="317500" y="638175"/>
            <a:ext cx="8712200" cy="5888038"/>
          </a:xfrm>
        </p:spPr>
        <p:txBody>
          <a:bodyPr/>
          <a:lstStyle/>
          <a:p>
            <a:pPr marL="174625" indent="-174625">
              <a:lnSpc>
                <a:spcPct val="80000"/>
              </a:lnSpc>
              <a:buFontTx/>
              <a:buNone/>
            </a:pPr>
            <a:r>
              <a:rPr lang="en-GB" sz="1800" b="1"/>
              <a:t>Loop description:  </a:t>
            </a:r>
          </a:p>
          <a:p>
            <a:pPr marL="174625" indent="-174625">
              <a:lnSpc>
                <a:spcPct val="80000"/>
              </a:lnSpc>
              <a:buFontTx/>
              <a:buNone/>
            </a:pPr>
            <a:r>
              <a:rPr lang="en-GB" sz="1800"/>
              <a:t>The AMA3 is  a 83cm diameter loop of 3.2cm diameter aluminium tube. The original 15cm loop feed is not used.  The ‘Twisted Gamma’ feed is used instead. It is more convenient and can ‘fine tune’ the matching.  There is a motor tuned capacitor at top – about 50pF.  It tunes 13 to 30 MHz with SWR &lt; 1.5:1 over the band – depending on the loop environment.  The loop is rated at 150 watts – it will handle  about three or four times this after flashing off high points on vanes (or any insects)!  </a:t>
            </a:r>
          </a:p>
          <a:p>
            <a:pPr marL="174625" indent="-174625">
              <a:lnSpc>
                <a:spcPct val="80000"/>
              </a:lnSpc>
              <a:buFontTx/>
              <a:buNone/>
            </a:pPr>
            <a:r>
              <a:rPr lang="en-GB" sz="1800" b="1"/>
              <a:t>Observations  are:</a:t>
            </a:r>
            <a:r>
              <a:rPr lang="en-GB" sz="1800"/>
              <a:t>  </a:t>
            </a:r>
          </a:p>
          <a:p>
            <a:pPr marL="174625" indent="-174625">
              <a:lnSpc>
                <a:spcPct val="80000"/>
              </a:lnSpc>
              <a:buFontTx/>
              <a:buAutoNum type="arabicPeriod"/>
            </a:pPr>
            <a:r>
              <a:rPr lang="en-GB" sz="1800"/>
              <a:t> The rule of thumb for 10mm copper tube says Q &lt; 250  = 56kHz bandwidth on 14MHz.  The measured Q = ~172 with a 72kHz bandwidth.  The bandwidth improves as cube root of tube diameter ratio?</a:t>
            </a:r>
          </a:p>
          <a:p>
            <a:pPr marL="174625" indent="-174625">
              <a:lnSpc>
                <a:spcPct val="80000"/>
              </a:lnSpc>
              <a:buFontTx/>
              <a:buAutoNum type="arabicPeriod"/>
            </a:pPr>
            <a:r>
              <a:rPr lang="en-GB" sz="1800"/>
              <a:t>For 100 watts input the loop is not warm to touch. Neither does the capacitor get hot.  It can be compared with 100w bulb in a slightly larger tin, where the surface reaches 90 to 100</a:t>
            </a:r>
            <a:r>
              <a:rPr lang="en-GB" sz="1800">
                <a:sym typeface="Symbol" pitchFamily="18" charset="2"/>
              </a:rPr>
              <a:t>C.  The loop is therefore  70 to 90% efficient.  </a:t>
            </a:r>
          </a:p>
          <a:p>
            <a:pPr marL="174625" indent="-174625">
              <a:lnSpc>
                <a:spcPct val="80000"/>
              </a:lnSpc>
              <a:buFontTx/>
              <a:buAutoNum type="arabicPeriod"/>
            </a:pPr>
            <a:r>
              <a:rPr lang="en-GB" sz="1800"/>
              <a:t>Vertical fluorescent tube shows nulls along loop axis as expected for magnetic loop.</a:t>
            </a:r>
          </a:p>
          <a:p>
            <a:pPr marL="174625" indent="-174625">
              <a:lnSpc>
                <a:spcPct val="80000"/>
              </a:lnSpc>
              <a:buFontTx/>
              <a:buAutoNum type="arabicPeriod"/>
            </a:pPr>
            <a:r>
              <a:rPr lang="en-GB" sz="1800"/>
              <a:t>Horizontal fluorescent tube shows nulls along the loop plane, as for a horizontal (folded) dipole. Thus there is a strong folded dipole mode. It can be stronger than the loop mode. </a:t>
            </a:r>
          </a:p>
          <a:p>
            <a:pPr marL="174625" indent="-174625">
              <a:lnSpc>
                <a:spcPct val="80000"/>
              </a:lnSpc>
              <a:buFontTx/>
              <a:buAutoNum type="arabicPeriod"/>
            </a:pPr>
            <a:r>
              <a:rPr lang="en-GB" sz="1800"/>
              <a:t>As a consequence the loop is directional towards the capacitor.   </a:t>
            </a:r>
          </a:p>
          <a:p>
            <a:pPr marL="174625" indent="-174625">
              <a:lnSpc>
                <a:spcPct val="80000"/>
              </a:lnSpc>
              <a:buFontTx/>
              <a:buAutoNum type="arabicPeriod"/>
            </a:pPr>
            <a:r>
              <a:rPr lang="en-GB" sz="1800"/>
              <a:t> A two turn insulated galvanised iron  wire pick-up loop couples magnetically to give a ‘cordless welder’.  The coupling is by magnetic displacement current through both loops? </a:t>
            </a:r>
          </a:p>
          <a:p>
            <a:pPr marL="174625" indent="-174625">
              <a:lnSpc>
                <a:spcPct val="80000"/>
              </a:lnSpc>
              <a:buFontTx/>
              <a:buAutoNum type="arabicPeriod"/>
            </a:pPr>
            <a:r>
              <a:rPr lang="en-GB" sz="1800"/>
              <a:t>If so, magnetic displacement radiates at right angles to the direction of the current. This is the same as the real conductor current in a wire.  </a:t>
            </a:r>
          </a:p>
          <a:p>
            <a:pPr marL="174625" indent="-174625">
              <a:lnSpc>
                <a:spcPct val="80000"/>
              </a:lnSpc>
              <a:buFontTx/>
              <a:buAutoNum type="arabicPeriod"/>
            </a:pPr>
            <a:r>
              <a:rPr lang="en-GB" sz="1800"/>
              <a:t>We conclude that electric displacement current also radiates at right angles.  </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0" y="0"/>
            <a:ext cx="8752115" cy="899886"/>
          </a:xfrm>
        </p:spPr>
        <p:txBody>
          <a:bodyPr/>
          <a:lstStyle/>
          <a:p>
            <a:r>
              <a:rPr lang="en-GB" dirty="0" smtClean="0"/>
              <a:t>AMA5  loop with 2 turns end connected side loading gives Q about 50 to </a:t>
            </a:r>
            <a:r>
              <a:rPr lang="en-GB" dirty="0" smtClean="0"/>
              <a:t>200</a:t>
            </a:r>
            <a:r>
              <a:rPr lang="en-GB" dirty="0" smtClean="0"/>
              <a:t> depending on the surroundings</a:t>
            </a:r>
            <a:endParaRPr lang="en-GB"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150</a:t>
            </a:fld>
            <a:endParaRPr lang="en-US"/>
          </a:p>
        </p:txBody>
      </p:sp>
      <p:pic>
        <p:nvPicPr>
          <p:cNvPr id="5" name="Picture 4" descr="P1010908.JPG"/>
          <p:cNvPicPr>
            <a:picLocks noChangeAspect="1"/>
          </p:cNvPicPr>
          <p:nvPr/>
        </p:nvPicPr>
        <p:blipFill>
          <a:blip r:embed="rId2" cstate="print"/>
          <a:stretch>
            <a:fillRect/>
          </a:stretch>
        </p:blipFill>
        <p:spPr>
          <a:xfrm>
            <a:off x="899886" y="1052285"/>
            <a:ext cx="7257143" cy="5442857"/>
          </a:xfrm>
          <a:prstGeom prst="rect">
            <a:avLst/>
          </a:prstGeom>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0"/>
            <a:ext cx="8166100" cy="901700"/>
          </a:xfrm>
        </p:spPr>
        <p:txBody>
          <a:bodyPr/>
          <a:lstStyle/>
          <a:p>
            <a:r>
              <a:rPr lang="en-GB" dirty="0" smtClean="0"/>
              <a:t>AMA5  loop with 2 turns end connected side </a:t>
            </a:r>
            <a:r>
              <a:rPr lang="en-GB" dirty="0" smtClean="0"/>
              <a:t>loading</a:t>
            </a:r>
            <a:br>
              <a:rPr lang="en-GB" dirty="0" smtClean="0"/>
            </a:br>
            <a:r>
              <a:rPr lang="en-GB" dirty="0" smtClean="0"/>
              <a:t>Wet </a:t>
            </a:r>
            <a:r>
              <a:rPr lang="en-GB" dirty="0" err="1" smtClean="0"/>
              <a:t>condx</a:t>
            </a:r>
            <a:r>
              <a:rPr lang="en-GB" dirty="0" smtClean="0"/>
              <a:t>: at 3.5MHz Q = 200; at 7MHz Q = 140</a:t>
            </a:r>
            <a:endParaRPr lang="en-GB"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151</a:t>
            </a:fld>
            <a:endParaRPr lang="en-US"/>
          </a:p>
        </p:txBody>
      </p:sp>
      <p:pic>
        <p:nvPicPr>
          <p:cNvPr id="724994" name="Picture 2"/>
          <p:cNvPicPr>
            <a:picLocks noChangeAspect="1" noChangeArrowheads="1"/>
          </p:cNvPicPr>
          <p:nvPr/>
        </p:nvPicPr>
        <p:blipFill>
          <a:blip r:embed="rId2" cstate="print"/>
          <a:srcRect l="6526" t="2490" r="5294"/>
          <a:stretch>
            <a:fillRect/>
          </a:stretch>
        </p:blipFill>
        <p:spPr bwMode="auto">
          <a:xfrm>
            <a:off x="177801" y="982663"/>
            <a:ext cx="8817024" cy="5481637"/>
          </a:xfrm>
          <a:prstGeom prst="rect">
            <a:avLst/>
          </a:prstGeom>
          <a:noFill/>
          <a:ln w="9525">
            <a:noFill/>
            <a:miter lim="800000"/>
            <a:headEnd/>
            <a:tailEnd/>
          </a:ln>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FCC1D224-751C-4C64-8F8E-D7D815F2E375}" type="slidenum">
              <a:rPr lang="en-US"/>
              <a:pPr/>
              <a:t>152</a:t>
            </a:fld>
            <a:endParaRPr lang="en-US"/>
          </a:p>
        </p:txBody>
      </p:sp>
      <p:sp>
        <p:nvSpPr>
          <p:cNvPr id="400386" name="Rectangle 2"/>
          <p:cNvSpPr>
            <a:spLocks noGrp="1" noChangeArrowheads="1"/>
          </p:cNvSpPr>
          <p:nvPr>
            <p:ph type="title"/>
          </p:nvPr>
        </p:nvSpPr>
        <p:spPr>
          <a:xfrm>
            <a:off x="512763" y="0"/>
            <a:ext cx="7970837" cy="609600"/>
          </a:xfrm>
        </p:spPr>
        <p:txBody>
          <a:bodyPr/>
          <a:lstStyle/>
          <a:p>
            <a:r>
              <a:rPr lang="en-GB"/>
              <a:t>Small Tuned Antenna and Loop Construction</a:t>
            </a:r>
          </a:p>
        </p:txBody>
      </p:sp>
      <p:sp>
        <p:nvSpPr>
          <p:cNvPr id="400387" name="Rectangle 3"/>
          <p:cNvSpPr>
            <a:spLocks noGrp="1" noChangeArrowheads="1"/>
          </p:cNvSpPr>
          <p:nvPr>
            <p:ph type="body" idx="1"/>
          </p:nvPr>
        </p:nvSpPr>
        <p:spPr>
          <a:xfrm>
            <a:off x="0" y="520700"/>
            <a:ext cx="9144000" cy="6007100"/>
          </a:xfrm>
        </p:spPr>
        <p:txBody>
          <a:bodyPr/>
          <a:lstStyle/>
          <a:p>
            <a:r>
              <a:rPr lang="en-GB" sz="1800" dirty="0"/>
              <a:t>10mm diameter ‘mini-bore’ ‘semi-flexible’ copper tubing is recommended for loop  and other small antenna conductors. It is available from ‘Plumb Centre’ in 10m lengths at about £20.</a:t>
            </a:r>
          </a:p>
          <a:p>
            <a:r>
              <a:rPr lang="en-GB" sz="1800" dirty="0"/>
              <a:t> It does not have to be cleaned.  A tarnished copper loop works just as well as a cleaned and polished one.  Paints are probably best avoided.  </a:t>
            </a:r>
          </a:p>
          <a:p>
            <a:r>
              <a:rPr lang="en-GB" sz="1800" dirty="0"/>
              <a:t>For the loop support 50mm grey plastic down-pipe is recommended.  (You could fix a loop to an existing plastic drain-pipe!). For extra strength a length of (square) timber can be inserted.  </a:t>
            </a:r>
          </a:p>
          <a:p>
            <a:r>
              <a:rPr lang="en-GB" sz="1800" dirty="0"/>
              <a:t>The 50mm pipe support clips are ideal for supporting the loop on the pipe and for attaching the (motor tuned) tuning capacitors.  </a:t>
            </a:r>
          </a:p>
          <a:p>
            <a:r>
              <a:rPr lang="en-GB" sz="1800" dirty="0"/>
              <a:t>To attach the loop to the support clips, ‘No. 4’ black plastic cable cleats are ideal.  Try  TLC or similar electrical suppliers. A bag of 100 cleats should be less than £10.</a:t>
            </a:r>
          </a:p>
          <a:p>
            <a:r>
              <a:rPr lang="en-GB" sz="1800" dirty="0"/>
              <a:t>The clips may be attached using the same type of ‘roofing bolts’ as used for the down pipe clips.  Longer bolts are needed for attaching two cleats to one down-pipe support clip.  </a:t>
            </a:r>
          </a:p>
          <a:p>
            <a:r>
              <a:rPr lang="en-GB" sz="1800" dirty="0"/>
              <a:t>Water-proof white plastic boxes for tuning capacitors may be cut to length from square electrical </a:t>
            </a:r>
            <a:r>
              <a:rPr lang="en-GB" sz="1800" dirty="0" err="1"/>
              <a:t>trunking</a:t>
            </a:r>
            <a:r>
              <a:rPr lang="en-GB" sz="1800" dirty="0"/>
              <a:t>.  ‘Stop-ends’ complete the boxes. The useful standard sizes are 75</a:t>
            </a:r>
            <a:r>
              <a:rPr lang="en-GB" sz="1800" dirty="0">
                <a:sym typeface="Symbol" pitchFamily="18" charset="2"/>
              </a:rPr>
              <a:t>75mm or 100100mm, a</a:t>
            </a:r>
            <a:r>
              <a:rPr lang="en-GB" sz="1800" dirty="0"/>
              <a:t>vailable from TLC or similar electrical suppliers . Bath sealant can complete the water-proofing if felt necessary.  Otherwise white insulating tape may be used.   </a:t>
            </a:r>
          </a:p>
          <a:p>
            <a:r>
              <a:rPr lang="en-GB" sz="1800" dirty="0"/>
              <a:t>For remote tuning, motors with gearboxes and 6mm shafts are available from MFA/Como Drill.  Remember that higher ratio gear boxes in general have more backlash.  Lower ratio ones introduce more  motor control ‘overshoot’.</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776ECAD2-B52D-4922-8D60-CD209B55877E}" type="slidenum">
              <a:rPr lang="en-US"/>
              <a:pPr/>
              <a:t>153</a:t>
            </a:fld>
            <a:endParaRPr lang="en-US"/>
          </a:p>
        </p:txBody>
      </p:sp>
      <p:sp>
        <p:nvSpPr>
          <p:cNvPr id="467970" name="Rectangle 2"/>
          <p:cNvSpPr>
            <a:spLocks noGrp="1" noChangeArrowheads="1"/>
          </p:cNvSpPr>
          <p:nvPr>
            <p:ph type="title"/>
          </p:nvPr>
        </p:nvSpPr>
        <p:spPr>
          <a:xfrm>
            <a:off x="685800" y="0"/>
            <a:ext cx="7772400" cy="512064"/>
          </a:xfrm>
        </p:spPr>
        <p:txBody>
          <a:bodyPr/>
          <a:lstStyle/>
          <a:p>
            <a:r>
              <a:rPr lang="en-GB" sz="3200" dirty="0"/>
              <a:t>Latest </a:t>
            </a:r>
            <a:r>
              <a:rPr lang="en-GB" sz="3200" dirty="0" smtClean="0"/>
              <a:t>Conclusions</a:t>
            </a:r>
            <a:endParaRPr lang="en-GB" sz="3200" dirty="0"/>
          </a:p>
        </p:txBody>
      </p:sp>
      <p:sp>
        <p:nvSpPr>
          <p:cNvPr id="467971" name="Rectangle 3"/>
          <p:cNvSpPr>
            <a:spLocks noGrp="1" noChangeArrowheads="1"/>
          </p:cNvSpPr>
          <p:nvPr>
            <p:ph type="body" idx="1"/>
          </p:nvPr>
        </p:nvSpPr>
        <p:spPr>
          <a:xfrm>
            <a:off x="53975" y="528035"/>
            <a:ext cx="8942388" cy="5901162"/>
          </a:xfrm>
        </p:spPr>
        <p:txBody>
          <a:bodyPr/>
          <a:lstStyle/>
          <a:p>
            <a:r>
              <a:rPr lang="en-GB" dirty="0"/>
              <a:t>Old Theory and NEC say that </a:t>
            </a:r>
            <a:r>
              <a:rPr lang="en-GB" dirty="0" smtClean="0"/>
              <a:t>Small </a:t>
            </a:r>
            <a:r>
              <a:rPr lang="en-GB" dirty="0"/>
              <a:t>Tuned Antennas cannot possibly work!  Heuristics (measurements) show </a:t>
            </a:r>
            <a:r>
              <a:rPr lang="en-GB" dirty="0" smtClean="0"/>
              <a:t>they </a:t>
            </a:r>
            <a:r>
              <a:rPr lang="en-GB" dirty="0"/>
              <a:t>do! </a:t>
            </a:r>
            <a:r>
              <a:rPr lang="en-GB" dirty="0" smtClean="0"/>
              <a:t> EM theory and NEC need upgrades!</a:t>
            </a:r>
            <a:endParaRPr lang="en-GB" dirty="0"/>
          </a:p>
          <a:p>
            <a:r>
              <a:rPr lang="en-GB" dirty="0"/>
              <a:t>Unexpected ground losses under any small antenna explain the </a:t>
            </a:r>
            <a:r>
              <a:rPr lang="en-GB" dirty="0" smtClean="0"/>
              <a:t>misunderstanding.</a:t>
            </a:r>
            <a:endParaRPr lang="en-GB" dirty="0"/>
          </a:p>
          <a:p>
            <a:r>
              <a:rPr lang="en-GB" dirty="0"/>
              <a:t>Surely Old Theory (Chu-Wheeler) and NEC </a:t>
            </a:r>
            <a:r>
              <a:rPr lang="en-GB" i="1" dirty="0"/>
              <a:t>must</a:t>
            </a:r>
            <a:r>
              <a:rPr lang="en-GB" dirty="0"/>
              <a:t> now be upgraded to comply?  </a:t>
            </a:r>
          </a:p>
          <a:p>
            <a:r>
              <a:rPr lang="en-GB" dirty="0"/>
              <a:t>The ‘loop </a:t>
            </a:r>
            <a:r>
              <a:rPr lang="en-GB" i="1" dirty="0"/>
              <a:t>controversy</a:t>
            </a:r>
            <a:r>
              <a:rPr lang="en-GB" dirty="0"/>
              <a:t>’ is ‘dead’– it must be buried. (For CFA also?)</a:t>
            </a:r>
          </a:p>
          <a:p>
            <a:r>
              <a:rPr lang="en-GB" dirty="0"/>
              <a:t>Any small antenna made of 10mm copper tube of any length will be 80% to 90% efficient.  Much larger than this is a waste of copper!  </a:t>
            </a:r>
          </a:p>
          <a:p>
            <a:r>
              <a:rPr lang="en-GB" dirty="0"/>
              <a:t>Splitting a loop into 2  or 4 segments reduces Q by </a:t>
            </a:r>
            <a:r>
              <a:rPr lang="en-GB" dirty="0">
                <a:sym typeface="Symbol" pitchFamily="18" charset="2"/>
              </a:rPr>
              <a:t>2 or 2 respectively and increases power handling by 2 or 4 times. </a:t>
            </a:r>
            <a:r>
              <a:rPr lang="en-GB" dirty="0" smtClean="0"/>
              <a:t>Small </a:t>
            </a:r>
            <a:r>
              <a:rPr lang="en-GB" dirty="0"/>
              <a:t>antenna powers of 0.5 to 1kW are now practical without vacuum capacitors.  </a:t>
            </a:r>
          </a:p>
          <a:p>
            <a:r>
              <a:rPr lang="en-GB" dirty="0"/>
              <a:t>All the materials for </a:t>
            </a:r>
            <a:r>
              <a:rPr lang="en-GB" dirty="0" smtClean="0"/>
              <a:t>efficient </a:t>
            </a:r>
            <a:r>
              <a:rPr lang="en-GB" dirty="0"/>
              <a:t>small antennas are available from most counter-sales building suppliers</a:t>
            </a:r>
          </a:p>
          <a:p>
            <a:r>
              <a:rPr lang="en-GB" dirty="0"/>
              <a:t>New Heuristic EM theory explains simply why antennas transmit and receive. </a:t>
            </a:r>
          </a:p>
          <a:p>
            <a:r>
              <a:rPr lang="en-GB" dirty="0"/>
              <a:t>New and ‘novel’ antenna types can now be </a:t>
            </a:r>
            <a:r>
              <a:rPr lang="en-GB" dirty="0" smtClean="0"/>
              <a:t>invented, e.g. The Coupled Mode Loop etc </a:t>
            </a:r>
            <a:endParaRPr lang="en-GB" dirty="0"/>
          </a:p>
          <a:p>
            <a:r>
              <a:rPr lang="en-GB" dirty="0"/>
              <a:t>Local ground losses can be found with small 50cm </a:t>
            </a:r>
            <a:r>
              <a:rPr lang="en-GB" dirty="0" smtClean="0"/>
              <a:t>loops</a:t>
            </a:r>
          </a:p>
          <a:p>
            <a:r>
              <a:rPr lang="en-GB" dirty="0" smtClean="0"/>
              <a:t>Electromagnetics is still in its infancy.  There is much to be discovered.  </a:t>
            </a:r>
            <a:endParaRPr lang="en-GB"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sz="4400" dirty="0" smtClean="0"/>
              <a:t>How Antennas Work</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5487AE81-648A-4E4C-B2FF-660D693A99FE}" type="slidenum">
              <a:rPr lang="en-US" smtClean="0"/>
              <a:pPr/>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90730927-6F63-42E6-8F58-33A50BB8404E}" type="slidenum">
              <a:rPr lang="en-US"/>
              <a:pPr/>
              <a:t>17</a:t>
            </a:fld>
            <a:endParaRPr lang="en-US"/>
          </a:p>
        </p:txBody>
      </p:sp>
      <p:sp>
        <p:nvSpPr>
          <p:cNvPr id="580610" name="Rectangle 2"/>
          <p:cNvSpPr>
            <a:spLocks noGrp="1" noChangeArrowheads="1"/>
          </p:cNvSpPr>
          <p:nvPr>
            <p:ph type="title"/>
          </p:nvPr>
        </p:nvSpPr>
        <p:spPr>
          <a:xfrm>
            <a:off x="209550" y="0"/>
            <a:ext cx="8743950" cy="927100"/>
          </a:xfrm>
        </p:spPr>
        <p:txBody>
          <a:bodyPr/>
          <a:lstStyle/>
          <a:p>
            <a:r>
              <a:rPr lang="en-GB" dirty="0" smtClean="0"/>
              <a:t>‘Reception’ is the key to how antennas work</a:t>
            </a:r>
            <a:endParaRPr lang="en-GB" dirty="0"/>
          </a:p>
        </p:txBody>
      </p:sp>
      <p:sp>
        <p:nvSpPr>
          <p:cNvPr id="580611" name="Rectangle 3"/>
          <p:cNvSpPr>
            <a:spLocks noGrp="1" noChangeArrowheads="1"/>
          </p:cNvSpPr>
          <p:nvPr>
            <p:ph type="body" idx="1"/>
          </p:nvPr>
        </p:nvSpPr>
        <p:spPr>
          <a:xfrm>
            <a:off x="96838" y="935038"/>
            <a:ext cx="8918575" cy="5403850"/>
          </a:xfrm>
        </p:spPr>
        <p:txBody>
          <a:bodyPr/>
          <a:lstStyle/>
          <a:p>
            <a:r>
              <a:rPr lang="en-GB" sz="1800" dirty="0"/>
              <a:t>It is more revealing to observe the process of </a:t>
            </a:r>
            <a:r>
              <a:rPr lang="en-GB" sz="1800" i="1" dirty="0"/>
              <a:t>reception</a:t>
            </a:r>
            <a:r>
              <a:rPr lang="en-GB" sz="1800" dirty="0"/>
              <a:t> first.  </a:t>
            </a:r>
          </a:p>
          <a:p>
            <a:r>
              <a:rPr lang="en-GB" sz="1800" dirty="0"/>
              <a:t>(Strangely, in the classical ‘books’ there is no direct explanation of reception.  Reception is always by invoking the circuit principle of ‘reciprocity’.  How many know the precise definition of circuit reciprocity?)    </a:t>
            </a:r>
          </a:p>
          <a:p>
            <a:r>
              <a:rPr lang="en-GB" sz="1800" dirty="0"/>
              <a:t>The receiving capture area of a wire (dipole) antenna is many times greater than the physical area of the antenna.  Why?</a:t>
            </a:r>
          </a:p>
          <a:p>
            <a:r>
              <a:rPr lang="en-GB" sz="1800" dirty="0"/>
              <a:t>There must be a ‘focussing lens’ surrounding the antenna.  This must exist irrespective of the signal strength.  What is the nature of this lens?</a:t>
            </a:r>
          </a:p>
          <a:p>
            <a:r>
              <a:rPr lang="en-GB" sz="1800" dirty="0"/>
              <a:t>A property of the space immediately surrounding the antenna must have been modified.  The near-field space must have been ‘warped’ by the presence of the antenna.  </a:t>
            </a:r>
          </a:p>
          <a:p>
            <a:r>
              <a:rPr lang="en-GB" sz="1800" dirty="0"/>
              <a:t>The space warp corresponds to a change in the ‘refractive index’ of the space surrounding the wire. This is what causes the energy focussing that occurs with wire antennas  There is no other feasible explanation for the focussing of incoming received energy onto the wire. </a:t>
            </a:r>
          </a:p>
          <a:p>
            <a:r>
              <a:rPr lang="en-GB" sz="1800" dirty="0"/>
              <a:t>This is the fundamental process of radiation reception by a wire antenna. </a:t>
            </a:r>
            <a:r>
              <a:rPr lang="en-GB" sz="1800" b="1" dirty="0"/>
              <a:t>It’s simple really!</a:t>
            </a:r>
          </a:p>
          <a:p>
            <a:r>
              <a:rPr lang="en-GB" sz="1800" dirty="0"/>
              <a:t>What further observations and deductions can we make?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562" y="5313872"/>
            <a:ext cx="8436634" cy="1010728"/>
          </a:xfrm>
        </p:spPr>
        <p:txBody>
          <a:bodyPr/>
          <a:lstStyle/>
          <a:p>
            <a:r>
              <a:rPr lang="en-GB" sz="2400" b="1" dirty="0">
                <a:solidFill>
                  <a:schemeClr val="tx1"/>
                </a:solidFill>
                <a:latin typeface="+mn-lt"/>
                <a:ea typeface="+mn-ea"/>
                <a:cs typeface="+mn-cs"/>
              </a:rPr>
              <a:t>Short Dipole ‘Doughnut’ Radiation </a:t>
            </a:r>
            <a:r>
              <a:rPr lang="en-GB" sz="2400" b="1" dirty="0" smtClean="0">
                <a:solidFill>
                  <a:schemeClr val="tx1"/>
                </a:solidFill>
                <a:latin typeface="+mn-lt"/>
                <a:ea typeface="+mn-ea"/>
                <a:cs typeface="+mn-cs"/>
              </a:rPr>
              <a:t>Pattern </a:t>
            </a:r>
          </a:p>
          <a:p>
            <a:r>
              <a:rPr lang="en-GB" sz="2400" b="1" dirty="0" smtClean="0"/>
              <a:t>3D picture on right from  </a:t>
            </a:r>
            <a:r>
              <a:rPr lang="en-GB" sz="2400" b="1" dirty="0" err="1" smtClean="0"/>
              <a:t>Mathcad</a:t>
            </a:r>
            <a:r>
              <a:rPr lang="en-GB" sz="2400" b="1" dirty="0" smtClean="0"/>
              <a:t>  -  ‘Any Dipole’ program</a:t>
            </a:r>
            <a:endParaRPr lang="en-GB" sz="2400" dirty="0">
              <a:solidFill>
                <a:schemeClr val="tx1"/>
              </a:solidFill>
              <a:latin typeface="+mn-lt"/>
              <a:ea typeface="+mn-ea"/>
              <a:cs typeface="+mn-cs"/>
            </a:endParaRPr>
          </a:p>
          <a:p>
            <a:endParaRPr lang="en-GB" sz="2400"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18</a:t>
            </a:fld>
            <a:endParaRPr lang="en-US"/>
          </a:p>
        </p:txBody>
      </p:sp>
      <p:grpSp>
        <p:nvGrpSpPr>
          <p:cNvPr id="2" name="Group 12"/>
          <p:cNvGrpSpPr>
            <a:grpSpLocks/>
          </p:cNvGrpSpPr>
          <p:nvPr/>
        </p:nvGrpSpPr>
        <p:grpSpPr bwMode="auto">
          <a:xfrm>
            <a:off x="1472257" y="1444025"/>
            <a:ext cx="1909572" cy="3476318"/>
            <a:chOff x="3299" y="1942"/>
            <a:chExt cx="2312" cy="4321"/>
          </a:xfrm>
        </p:grpSpPr>
        <p:sp>
          <p:nvSpPr>
            <p:cNvPr id="528397" name="Rectangle 13"/>
            <p:cNvSpPr>
              <a:spLocks noChangeArrowheads="1"/>
            </p:cNvSpPr>
            <p:nvPr/>
          </p:nvSpPr>
          <p:spPr bwMode="auto">
            <a:xfrm>
              <a:off x="3299" y="3001"/>
              <a:ext cx="2312" cy="2182"/>
            </a:xfrm>
            <a:prstGeom prst="rect">
              <a:avLst/>
            </a:prstGeom>
            <a:solidFill>
              <a:srgbClr val="C6D9F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398" name="Oval 14"/>
            <p:cNvSpPr>
              <a:spLocks noChangeArrowheads="1"/>
            </p:cNvSpPr>
            <p:nvPr/>
          </p:nvSpPr>
          <p:spPr bwMode="auto">
            <a:xfrm>
              <a:off x="3313" y="4103"/>
              <a:ext cx="2284" cy="2160"/>
            </a:xfrm>
            <a:prstGeom prst="ellipse">
              <a:avLst/>
            </a:prstGeom>
            <a:solidFill>
              <a:srgbClr val="2CC2E0"/>
            </a:solidFill>
            <a:ln w="12700" algn="ctr">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cxnSp>
          <p:nvCxnSpPr>
            <p:cNvPr id="528399" name="AutoShape 15"/>
            <p:cNvCxnSpPr>
              <a:cxnSpLocks noChangeShapeType="1"/>
            </p:cNvCxnSpPr>
            <p:nvPr/>
          </p:nvCxnSpPr>
          <p:spPr bwMode="auto">
            <a:xfrm>
              <a:off x="3661" y="4103"/>
              <a:ext cx="1616" cy="1"/>
            </a:xfrm>
            <a:prstGeom prst="straightConnector1">
              <a:avLst/>
            </a:prstGeom>
            <a:noFill/>
            <a:ln w="19050">
              <a:solidFill>
                <a:srgbClr val="000000"/>
              </a:solidFill>
              <a:round/>
              <a:headEnd/>
              <a:tailEnd/>
            </a:ln>
          </p:spPr>
        </p:cxnSp>
        <p:sp>
          <p:nvSpPr>
            <p:cNvPr id="528400" name="Oval 16"/>
            <p:cNvSpPr>
              <a:spLocks noChangeArrowheads="1"/>
            </p:cNvSpPr>
            <p:nvPr/>
          </p:nvSpPr>
          <p:spPr bwMode="auto">
            <a:xfrm>
              <a:off x="3313" y="1942"/>
              <a:ext cx="2284" cy="2161"/>
            </a:xfrm>
            <a:prstGeom prst="ellipse">
              <a:avLst/>
            </a:prstGeom>
            <a:solidFill>
              <a:srgbClr val="2CC2E0"/>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grpSp>
      <p:sp>
        <p:nvSpPr>
          <p:cNvPr id="21" name="Title 1"/>
          <p:cNvSpPr>
            <a:spLocks noGrp="1"/>
          </p:cNvSpPr>
          <p:nvPr>
            <p:ph type="title"/>
          </p:nvPr>
        </p:nvSpPr>
        <p:spPr>
          <a:xfrm>
            <a:off x="685800" y="228600"/>
            <a:ext cx="7772400" cy="609600"/>
          </a:xfrm>
        </p:spPr>
        <p:txBody>
          <a:bodyPr/>
          <a:lstStyle/>
          <a:p>
            <a:r>
              <a:rPr lang="en-GB" dirty="0" smtClean="0"/>
              <a:t>Radiation patterns of </a:t>
            </a:r>
            <a:r>
              <a:rPr lang="en-GB" dirty="0" smtClean="0"/>
              <a:t>dipoles</a:t>
            </a:r>
            <a:endParaRPr lang="en-GB" dirty="0"/>
          </a:p>
        </p:txBody>
      </p:sp>
      <p:pic>
        <p:nvPicPr>
          <p:cNvPr id="528401" name="Picture 17"/>
          <p:cNvPicPr>
            <a:picLocks noChangeAspect="1" noChangeArrowheads="1"/>
          </p:cNvPicPr>
          <p:nvPr/>
        </p:nvPicPr>
        <p:blipFill>
          <a:blip r:embed="rId2" cstate="print"/>
          <a:srcRect t="14702" r="13077"/>
          <a:stretch>
            <a:fillRect/>
          </a:stretch>
        </p:blipFill>
        <p:spPr bwMode="auto">
          <a:xfrm>
            <a:off x="4572000" y="1000664"/>
            <a:ext cx="3784302" cy="4155661"/>
          </a:xfrm>
          <a:prstGeom prst="rect">
            <a:avLst/>
          </a:prstGeom>
          <a:noFill/>
          <a:ln w="28575" cap="flat" cmpd="sng" algn="ctr">
            <a:noFill/>
            <a:prstDash val="solid"/>
            <a:miter lim="800000"/>
            <a:headEnd/>
            <a:tailEnd/>
          </a:ln>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Antenna </a:t>
            </a:r>
            <a:r>
              <a:rPr lang="en-GB" dirty="0" smtClean="0"/>
              <a:t>aperture </a:t>
            </a:r>
            <a:r>
              <a:rPr lang="en-GB" dirty="0" smtClean="0"/>
              <a:t>and </a:t>
            </a:r>
            <a:r>
              <a:rPr lang="en-GB" dirty="0" smtClean="0"/>
              <a:t>capture </a:t>
            </a:r>
            <a:r>
              <a:rPr lang="en-GB" dirty="0" smtClean="0"/>
              <a:t>a</a:t>
            </a:r>
            <a:r>
              <a:rPr lang="en-GB" dirty="0" smtClean="0"/>
              <a:t>rea</a:t>
            </a:r>
            <a:endParaRPr lang="en-GB" dirty="0"/>
          </a:p>
        </p:txBody>
      </p:sp>
      <p:sp>
        <p:nvSpPr>
          <p:cNvPr id="3" name="Content Placeholder 2"/>
          <p:cNvSpPr>
            <a:spLocks noGrp="1"/>
          </p:cNvSpPr>
          <p:nvPr>
            <p:ph idx="1"/>
          </p:nvPr>
        </p:nvSpPr>
        <p:spPr>
          <a:xfrm>
            <a:off x="685800" y="5072332"/>
            <a:ext cx="7772400" cy="1397479"/>
          </a:xfrm>
        </p:spPr>
        <p:txBody>
          <a:bodyPr/>
          <a:lstStyle/>
          <a:p>
            <a:r>
              <a:rPr lang="en-GB" sz="2400" b="1" dirty="0">
                <a:solidFill>
                  <a:schemeClr val="tx1"/>
                </a:solidFill>
                <a:latin typeface="+mn-lt"/>
                <a:ea typeface="+mn-ea"/>
                <a:cs typeface="+mn-cs"/>
              </a:rPr>
              <a:t>Half-wave dipole receiving aperture and capture </a:t>
            </a:r>
            <a:r>
              <a:rPr lang="en-GB" sz="2400" b="1" dirty="0" smtClean="0">
                <a:solidFill>
                  <a:schemeClr val="tx1"/>
                </a:solidFill>
                <a:latin typeface="+mn-lt"/>
                <a:ea typeface="+mn-ea"/>
                <a:cs typeface="+mn-cs"/>
              </a:rPr>
              <a:t>area</a:t>
            </a:r>
          </a:p>
          <a:p>
            <a:r>
              <a:rPr lang="en-GB" sz="2400" b="1" dirty="0" smtClean="0"/>
              <a:t>Why is it so large?</a:t>
            </a:r>
          </a:p>
          <a:p>
            <a:r>
              <a:rPr lang="en-GB" sz="2400" b="1" dirty="0" smtClean="0">
                <a:solidFill>
                  <a:schemeClr val="tx1"/>
                </a:solidFill>
                <a:latin typeface="+mn-lt"/>
                <a:ea typeface="+mn-ea"/>
                <a:cs typeface="+mn-cs"/>
              </a:rPr>
              <a:t>Is it a focussing effect like a lens?</a:t>
            </a:r>
          </a:p>
          <a:p>
            <a:endParaRPr lang="en-GB" sz="2400" dirty="0">
              <a:solidFill>
                <a:schemeClr val="tx1"/>
              </a:solidFill>
              <a:latin typeface="+mn-lt"/>
              <a:ea typeface="+mn-ea"/>
              <a:cs typeface="+mn-cs"/>
            </a:endParaRPr>
          </a:p>
          <a:p>
            <a:endParaRPr lang="en-GB"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19</a:t>
            </a:fld>
            <a:endParaRPr lang="en-US"/>
          </a:p>
        </p:txBody>
      </p:sp>
      <p:sp>
        <p:nvSpPr>
          <p:cNvPr id="547853" name="Rectangle 13"/>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pSp>
        <p:nvGrpSpPr>
          <p:cNvPr id="6" name="Group 1"/>
          <p:cNvGrpSpPr>
            <a:grpSpLocks noChangeAspect="1"/>
          </p:cNvGrpSpPr>
          <p:nvPr/>
        </p:nvGrpSpPr>
        <p:grpSpPr bwMode="auto">
          <a:xfrm>
            <a:off x="1069675" y="976569"/>
            <a:ext cx="7016501" cy="4187142"/>
            <a:chOff x="1575" y="7919"/>
            <a:chExt cx="6783" cy="4047"/>
          </a:xfrm>
        </p:grpSpPr>
        <p:sp>
          <p:nvSpPr>
            <p:cNvPr id="547852" name="AutoShape 12"/>
            <p:cNvSpPr>
              <a:spLocks noChangeAspect="1" noChangeArrowheads="1" noTextEdit="1"/>
            </p:cNvSpPr>
            <p:nvPr/>
          </p:nvSpPr>
          <p:spPr bwMode="auto">
            <a:xfrm>
              <a:off x="1575" y="7919"/>
              <a:ext cx="6783" cy="4047"/>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7851" name="Oval 11"/>
            <p:cNvSpPr>
              <a:spLocks noChangeArrowheads="1"/>
            </p:cNvSpPr>
            <p:nvPr/>
          </p:nvSpPr>
          <p:spPr bwMode="auto">
            <a:xfrm>
              <a:off x="2088" y="9128"/>
              <a:ext cx="5329" cy="2665"/>
            </a:xfrm>
            <a:prstGeom prst="ellipse">
              <a:avLst/>
            </a:prstGeom>
            <a:solidFill>
              <a:srgbClr val="76923C">
                <a:alpha val="49001"/>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47850" name="AutoShape 10"/>
            <p:cNvSpPr>
              <a:spLocks noChangeShapeType="1"/>
            </p:cNvSpPr>
            <p:nvPr/>
          </p:nvSpPr>
          <p:spPr bwMode="auto">
            <a:xfrm>
              <a:off x="7674" y="9128"/>
              <a:ext cx="1" cy="2665"/>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547849" name="AutoShape 9"/>
            <p:cNvSpPr>
              <a:spLocks noChangeShapeType="1"/>
            </p:cNvSpPr>
            <p:nvPr/>
          </p:nvSpPr>
          <p:spPr bwMode="auto">
            <a:xfrm>
              <a:off x="2088" y="8786"/>
              <a:ext cx="5329"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547848" name="Text Box 8"/>
            <p:cNvSpPr txBox="1">
              <a:spLocks noChangeArrowheads="1"/>
            </p:cNvSpPr>
            <p:nvPr/>
          </p:nvSpPr>
          <p:spPr bwMode="auto">
            <a:xfrm>
              <a:off x="4254" y="8387"/>
              <a:ext cx="1197" cy="513"/>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smtClean="0">
                  <a:ln>
                    <a:noFill/>
                  </a:ln>
                  <a:solidFill>
                    <a:schemeClr val="tx1"/>
                  </a:solidFill>
                  <a:effectLst/>
                  <a:latin typeface="Times New Roman" pitchFamily="18" charset="0"/>
                  <a:ea typeface="Calibri" charset="0"/>
                  <a:cs typeface="Times New Roman" pitchFamily="18" charset="0"/>
                </a:rPr>
                <a:t>λ/2</a:t>
              </a:r>
              <a:endParaRPr kumimoji="0" lang="en-GB" b="0" i="0" u="none" strike="noStrike" cap="none" normalizeH="0" baseline="0" smtClean="0">
                <a:ln>
                  <a:noFill/>
                </a:ln>
                <a:solidFill>
                  <a:schemeClr val="tx1"/>
                </a:solidFill>
                <a:effectLst/>
                <a:latin typeface="Times New Roman" pitchFamily="18" charset="0"/>
              </a:endParaRPr>
            </a:p>
          </p:txBody>
        </p:sp>
        <p:sp>
          <p:nvSpPr>
            <p:cNvPr id="547847" name="Text Box 7"/>
            <p:cNvSpPr txBox="1">
              <a:spLocks noChangeArrowheads="1"/>
            </p:cNvSpPr>
            <p:nvPr/>
          </p:nvSpPr>
          <p:spPr bwMode="auto">
            <a:xfrm>
              <a:off x="3684" y="10097"/>
              <a:ext cx="2223" cy="404"/>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smtClean="0">
                  <a:ln>
                    <a:noFill/>
                  </a:ln>
                  <a:solidFill>
                    <a:schemeClr val="tx1"/>
                  </a:solidFill>
                  <a:effectLst/>
                  <a:latin typeface="Times New Roman" pitchFamily="18" charset="0"/>
                  <a:ea typeface="Calibri" charset="0"/>
                  <a:cs typeface="Times New Roman" pitchFamily="18" charset="0"/>
                </a:rPr>
                <a:t>Half-wave dipole</a:t>
              </a:r>
              <a:endParaRPr kumimoji="0" lang="en-GB" b="0" i="0" u="none" strike="noStrike" cap="none" normalizeH="0" baseline="0" smtClean="0">
                <a:ln>
                  <a:noFill/>
                </a:ln>
                <a:solidFill>
                  <a:schemeClr val="tx1"/>
                </a:solidFill>
                <a:effectLst/>
                <a:latin typeface="Times New Roman" pitchFamily="18" charset="0"/>
              </a:endParaRPr>
            </a:p>
          </p:txBody>
        </p:sp>
        <p:sp>
          <p:nvSpPr>
            <p:cNvPr id="547846" name="Text Box 6"/>
            <p:cNvSpPr txBox="1">
              <a:spLocks noChangeArrowheads="1"/>
            </p:cNvSpPr>
            <p:nvPr/>
          </p:nvSpPr>
          <p:spPr bwMode="auto">
            <a:xfrm>
              <a:off x="7560" y="10297"/>
              <a:ext cx="798" cy="598"/>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smtClean="0">
                  <a:ln>
                    <a:noFill/>
                  </a:ln>
                  <a:solidFill>
                    <a:schemeClr val="tx1"/>
                  </a:solidFill>
                  <a:effectLst/>
                  <a:latin typeface="Times New Roman" pitchFamily="18" charset="0"/>
                  <a:ea typeface="Calibri" charset="0"/>
                  <a:cs typeface="Times New Roman" pitchFamily="18" charset="0"/>
                </a:rPr>
                <a:t>λ/4</a:t>
              </a:r>
              <a:endParaRPr kumimoji="0" lang="en-GB" b="0" i="0" u="none" strike="noStrike" cap="none" normalizeH="0" baseline="0" smtClean="0">
                <a:ln>
                  <a:noFill/>
                </a:ln>
                <a:solidFill>
                  <a:schemeClr val="tx1"/>
                </a:solidFill>
                <a:effectLst/>
                <a:latin typeface="Times New Roman" pitchFamily="18" charset="0"/>
              </a:endParaRPr>
            </a:p>
          </p:txBody>
        </p:sp>
        <p:sp>
          <p:nvSpPr>
            <p:cNvPr id="547845" name="Text Box 5"/>
            <p:cNvSpPr txBox="1">
              <a:spLocks noChangeArrowheads="1"/>
            </p:cNvSpPr>
            <p:nvPr/>
          </p:nvSpPr>
          <p:spPr bwMode="auto">
            <a:xfrm>
              <a:off x="3057" y="11180"/>
              <a:ext cx="3534" cy="627"/>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smtClean="0">
                  <a:ln>
                    <a:noFill/>
                  </a:ln>
                  <a:solidFill>
                    <a:srgbClr val="4F6228"/>
                  </a:solidFill>
                  <a:effectLst/>
                  <a:latin typeface="Times New Roman" pitchFamily="18" charset="0"/>
                  <a:ea typeface="Calibri" charset="0"/>
                  <a:cs typeface="Times New Roman" pitchFamily="18" charset="0"/>
                </a:rPr>
                <a:t>Aperture = Capture Area</a:t>
              </a:r>
              <a:endParaRPr kumimoji="0" lang="en-GB" b="0" i="0" u="none" strike="noStrike" cap="none" normalizeH="0" baseline="0" smtClean="0">
                <a:ln>
                  <a:noFill/>
                </a:ln>
                <a:solidFill>
                  <a:schemeClr val="tx1"/>
                </a:solidFill>
                <a:effectLst/>
                <a:latin typeface="Times New Roman" pitchFamily="18" charset="0"/>
              </a:endParaRPr>
            </a:p>
          </p:txBody>
        </p:sp>
        <p:grpSp>
          <p:nvGrpSpPr>
            <p:cNvPr id="7" name="Group 2"/>
            <p:cNvGrpSpPr>
              <a:grpSpLocks/>
            </p:cNvGrpSpPr>
            <p:nvPr/>
          </p:nvGrpSpPr>
          <p:grpSpPr bwMode="auto">
            <a:xfrm>
              <a:off x="2316" y="10496"/>
              <a:ext cx="4832" cy="1"/>
              <a:chOff x="2487" y="8095"/>
              <a:chExt cx="4832" cy="1"/>
            </a:xfrm>
          </p:grpSpPr>
          <p:sp>
            <p:nvSpPr>
              <p:cNvPr id="547844" name="AutoShape 4"/>
              <p:cNvSpPr>
                <a:spLocks noChangeShapeType="1"/>
              </p:cNvSpPr>
              <p:nvPr/>
            </p:nvSpPr>
            <p:spPr bwMode="auto">
              <a:xfrm>
                <a:off x="4995" y="8095"/>
                <a:ext cx="2324" cy="1"/>
              </a:xfrm>
              <a:prstGeom prst="straightConnector1">
                <a:avLst/>
              </a:prstGeom>
              <a:noFill/>
              <a:ln w="3175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sp>
            <p:nvSpPr>
              <p:cNvPr id="547843" name="AutoShape 3"/>
              <p:cNvSpPr>
                <a:spLocks noChangeShapeType="1"/>
              </p:cNvSpPr>
              <p:nvPr/>
            </p:nvSpPr>
            <p:spPr bwMode="auto">
              <a:xfrm flipH="1">
                <a:off x="2487" y="8095"/>
                <a:ext cx="2324" cy="1"/>
              </a:xfrm>
              <a:prstGeom prst="straightConnector1">
                <a:avLst/>
              </a:prstGeom>
              <a:noFill/>
              <a:ln w="3175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gr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6DCEF084-AA02-4417-8526-683ADCC73AC3}" type="slidenum">
              <a:rPr lang="en-US"/>
              <a:pPr/>
              <a:t>2</a:t>
            </a:fld>
            <a:endParaRPr lang="en-US"/>
          </a:p>
        </p:txBody>
      </p:sp>
      <p:sp>
        <p:nvSpPr>
          <p:cNvPr id="565250" name="Rectangle 2"/>
          <p:cNvSpPr>
            <a:spLocks noGrp="1" noChangeArrowheads="1"/>
          </p:cNvSpPr>
          <p:nvPr>
            <p:ph type="title"/>
          </p:nvPr>
        </p:nvSpPr>
        <p:spPr>
          <a:xfrm>
            <a:off x="685800" y="38100"/>
            <a:ext cx="7772400" cy="609600"/>
          </a:xfrm>
        </p:spPr>
        <p:txBody>
          <a:bodyPr/>
          <a:lstStyle/>
          <a:p>
            <a:r>
              <a:rPr lang="en-GB" sz="3600"/>
              <a:t>Summary 1</a:t>
            </a:r>
          </a:p>
        </p:txBody>
      </p:sp>
      <p:sp>
        <p:nvSpPr>
          <p:cNvPr id="565251" name="Rectangle 3"/>
          <p:cNvSpPr>
            <a:spLocks noGrp="1" noChangeArrowheads="1"/>
          </p:cNvSpPr>
          <p:nvPr>
            <p:ph type="body" idx="1"/>
          </p:nvPr>
        </p:nvSpPr>
        <p:spPr>
          <a:xfrm>
            <a:off x="128588" y="636588"/>
            <a:ext cx="8890000" cy="5499100"/>
          </a:xfrm>
        </p:spPr>
        <p:txBody>
          <a:bodyPr/>
          <a:lstStyle/>
          <a:p>
            <a:r>
              <a:rPr lang="en-GB" sz="2400"/>
              <a:t>Small antennas </a:t>
            </a:r>
            <a:r>
              <a:rPr lang="en-GB" sz="2400" i="1"/>
              <a:t>are</a:t>
            </a:r>
            <a:r>
              <a:rPr lang="en-GB" sz="2400"/>
              <a:t> efficient</a:t>
            </a:r>
          </a:p>
          <a:p>
            <a:pPr lvl="1"/>
            <a:r>
              <a:rPr lang="en-GB" sz="2400"/>
              <a:t>The books are seriously wrong</a:t>
            </a:r>
          </a:p>
          <a:p>
            <a:pPr lvl="1"/>
            <a:r>
              <a:rPr lang="en-GB" sz="2400"/>
              <a:t>The ‘loop controversy’ is a serious misrepresentation of the facts.  (It has been conducted in a very unscientific way.)</a:t>
            </a:r>
          </a:p>
          <a:p>
            <a:pPr lvl="1"/>
            <a:r>
              <a:rPr lang="en-GB" sz="2400"/>
              <a:t>‘Heuristics’ shows why</a:t>
            </a:r>
          </a:p>
          <a:p>
            <a:r>
              <a:rPr lang="en-GB" sz="2400"/>
              <a:t>But for small antennas that are efficient</a:t>
            </a:r>
          </a:p>
          <a:p>
            <a:pPr lvl="1"/>
            <a:r>
              <a:rPr lang="en-GB" sz="2400"/>
              <a:t>the bandwidth is small</a:t>
            </a:r>
          </a:p>
          <a:p>
            <a:pPr lvl="1"/>
            <a:r>
              <a:rPr lang="en-GB" sz="2400"/>
              <a:t>the antenna usually has to be tuned</a:t>
            </a:r>
          </a:p>
          <a:p>
            <a:pPr lvl="1"/>
            <a:r>
              <a:rPr lang="en-GB" sz="2400"/>
              <a:t>the Q is high</a:t>
            </a:r>
          </a:p>
          <a:p>
            <a:pPr lvl="1"/>
            <a:r>
              <a:rPr lang="en-GB" sz="2400"/>
              <a:t>transmit voltages are high</a:t>
            </a:r>
          </a:p>
          <a:p>
            <a:r>
              <a:rPr lang="en-GB" sz="2400"/>
              <a:t>How can the Q be reduced without loss of efficiency?</a:t>
            </a:r>
          </a:p>
          <a:p>
            <a:pPr lvl="1"/>
            <a:r>
              <a:rPr lang="en-GB" sz="2400"/>
              <a:t>for more bandwidth </a:t>
            </a:r>
          </a:p>
          <a:p>
            <a:pPr lvl="1"/>
            <a:r>
              <a:rPr lang="en-GB" sz="2400"/>
              <a:t>for higher power before capacitor flashover (P</a:t>
            </a:r>
            <a:r>
              <a:rPr lang="en-GB" sz="2400">
                <a:sym typeface="Symbol" pitchFamily="18" charset="2"/>
              </a:rPr>
              <a:t>1/Q</a:t>
            </a:r>
            <a:r>
              <a:rPr lang="en-GB" sz="2400" baseline="30000">
                <a:sym typeface="Symbol" pitchFamily="18" charset="2"/>
              </a:rPr>
              <a:t>2</a:t>
            </a:r>
            <a:r>
              <a:rPr lang="en-GB" sz="2400">
                <a:sym typeface="Symbol" pitchFamily="18" charset="2"/>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299364"/>
            <a:ext cx="7772400" cy="1025236"/>
          </a:xfrm>
        </p:spPr>
        <p:txBody>
          <a:bodyPr/>
          <a:lstStyle/>
          <a:p>
            <a:r>
              <a:rPr lang="en-GB" sz="2400" b="1" dirty="0">
                <a:solidFill>
                  <a:schemeClr val="tx1"/>
                </a:solidFill>
                <a:latin typeface="+mn-lt"/>
                <a:ea typeface="+mn-ea"/>
                <a:cs typeface="+mn-cs"/>
              </a:rPr>
              <a:t>Electric, Magnetic and Total Energy of a (Short) Dipole at UHF</a:t>
            </a:r>
            <a:endParaRPr lang="en-GB" sz="2400" dirty="0">
              <a:solidFill>
                <a:schemeClr val="tx1"/>
              </a:solidFill>
              <a:latin typeface="+mn-lt"/>
              <a:ea typeface="+mn-ea"/>
              <a:cs typeface="+mn-cs"/>
            </a:endParaRPr>
          </a:p>
          <a:p>
            <a:endParaRPr lang="en-GB" sz="2400"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20</a:t>
            </a:fld>
            <a:endParaRPr lang="en-US"/>
          </a:p>
        </p:txBody>
      </p:sp>
      <p:sp>
        <p:nvSpPr>
          <p:cNvPr id="529418" name="Rectangle 10"/>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529428" name="Rectangle 20"/>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1"/>
          <p:cNvGrpSpPr>
            <a:grpSpLocks noChangeAspect="1"/>
          </p:cNvGrpSpPr>
          <p:nvPr/>
        </p:nvGrpSpPr>
        <p:grpSpPr bwMode="auto">
          <a:xfrm>
            <a:off x="1017918" y="1475038"/>
            <a:ext cx="7348208" cy="3624012"/>
            <a:chOff x="720" y="7361"/>
            <a:chExt cx="8436" cy="4161"/>
          </a:xfrm>
        </p:grpSpPr>
        <p:sp>
          <p:nvSpPr>
            <p:cNvPr id="529427" name="AutoShape 19"/>
            <p:cNvSpPr>
              <a:spLocks noChangeAspect="1" noChangeArrowheads="1" noTextEdit="1"/>
            </p:cNvSpPr>
            <p:nvPr/>
          </p:nvSpPr>
          <p:spPr bwMode="auto">
            <a:xfrm>
              <a:off x="720" y="7361"/>
              <a:ext cx="8436" cy="416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29426" name="Oval 18"/>
            <p:cNvSpPr>
              <a:spLocks noChangeArrowheads="1"/>
            </p:cNvSpPr>
            <p:nvPr/>
          </p:nvSpPr>
          <p:spPr bwMode="auto">
            <a:xfrm>
              <a:off x="1242" y="8148"/>
              <a:ext cx="7344" cy="2675"/>
            </a:xfrm>
            <a:prstGeom prst="ellipse">
              <a:avLst/>
            </a:prstGeom>
            <a:solidFill>
              <a:srgbClr val="FFFF00">
                <a:alpha val="14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29425" name="Oval 17"/>
            <p:cNvSpPr>
              <a:spLocks noChangeArrowheads="1"/>
            </p:cNvSpPr>
            <p:nvPr/>
          </p:nvSpPr>
          <p:spPr bwMode="auto">
            <a:xfrm>
              <a:off x="1242" y="8560"/>
              <a:ext cx="3672" cy="1834"/>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29424" name="Oval 16"/>
            <p:cNvSpPr>
              <a:spLocks noChangeArrowheads="1"/>
            </p:cNvSpPr>
            <p:nvPr/>
          </p:nvSpPr>
          <p:spPr bwMode="auto">
            <a:xfrm>
              <a:off x="3000" y="8148"/>
              <a:ext cx="3591" cy="2675"/>
            </a:xfrm>
            <a:prstGeom prst="ellipse">
              <a:avLst/>
            </a:prstGeom>
            <a:solidFill>
              <a:srgbClr val="2CC2E0">
                <a:alpha val="49001"/>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29423" name="Oval 15"/>
            <p:cNvSpPr>
              <a:spLocks noChangeArrowheads="1"/>
            </p:cNvSpPr>
            <p:nvPr/>
          </p:nvSpPr>
          <p:spPr bwMode="auto">
            <a:xfrm>
              <a:off x="4914" y="8560"/>
              <a:ext cx="3672" cy="1834"/>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grpSp>
          <p:nvGrpSpPr>
            <p:cNvPr id="6" name="Group 12"/>
            <p:cNvGrpSpPr>
              <a:grpSpLocks/>
            </p:cNvGrpSpPr>
            <p:nvPr/>
          </p:nvGrpSpPr>
          <p:grpSpPr bwMode="auto">
            <a:xfrm>
              <a:off x="2487" y="9441"/>
              <a:ext cx="4832" cy="1"/>
              <a:chOff x="2487" y="8095"/>
              <a:chExt cx="4832" cy="1"/>
            </a:xfrm>
          </p:grpSpPr>
          <p:sp>
            <p:nvSpPr>
              <p:cNvPr id="529422" name="AutoShape 14"/>
              <p:cNvSpPr>
                <a:spLocks noChangeShapeType="1"/>
              </p:cNvSpPr>
              <p:nvPr/>
            </p:nvSpPr>
            <p:spPr bwMode="auto">
              <a:xfrm>
                <a:off x="4995" y="8095"/>
                <a:ext cx="2324" cy="1"/>
              </a:xfrm>
              <a:prstGeom prst="straightConnector1">
                <a:avLst/>
              </a:prstGeom>
              <a:noFill/>
              <a:ln w="3175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sp>
            <p:nvSpPr>
              <p:cNvPr id="529421" name="AutoShape 13"/>
              <p:cNvSpPr>
                <a:spLocks noChangeShapeType="1"/>
              </p:cNvSpPr>
              <p:nvPr/>
            </p:nvSpPr>
            <p:spPr bwMode="auto">
              <a:xfrm flipH="1">
                <a:off x="2487" y="8095"/>
                <a:ext cx="2324" cy="1"/>
              </a:xfrm>
              <a:prstGeom prst="straightConnector1">
                <a:avLst/>
              </a:prstGeom>
              <a:noFill/>
              <a:ln w="3175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grpSp>
      </p:grpSp>
      <p:sp>
        <p:nvSpPr>
          <p:cNvPr id="30" name="Title 1"/>
          <p:cNvSpPr>
            <a:spLocks noGrp="1"/>
          </p:cNvSpPr>
          <p:nvPr>
            <p:ph type="title"/>
          </p:nvPr>
        </p:nvSpPr>
        <p:spPr>
          <a:xfrm>
            <a:off x="685800" y="228600"/>
            <a:ext cx="7772400" cy="609600"/>
          </a:xfrm>
        </p:spPr>
        <p:txBody>
          <a:bodyPr/>
          <a:lstStyle/>
          <a:p>
            <a:r>
              <a:rPr lang="en-GB" dirty="0" smtClean="0"/>
              <a:t>Antenna with two types of stored energy</a:t>
            </a:r>
            <a:endParaRPr lang="en-GB"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38250"/>
          </a:xfrm>
        </p:spPr>
        <p:txBody>
          <a:bodyPr/>
          <a:lstStyle/>
          <a:p>
            <a:r>
              <a:rPr lang="en-GB" dirty="0" smtClean="0"/>
              <a:t>Where does the radiation come from on the antenna?</a:t>
            </a:r>
            <a:endParaRPr lang="en-GB" dirty="0"/>
          </a:p>
        </p:txBody>
      </p:sp>
      <p:sp>
        <p:nvSpPr>
          <p:cNvPr id="3" name="Content Placeholder 2"/>
          <p:cNvSpPr>
            <a:spLocks noGrp="1"/>
          </p:cNvSpPr>
          <p:nvPr>
            <p:ph idx="1"/>
          </p:nvPr>
        </p:nvSpPr>
        <p:spPr>
          <a:xfrm>
            <a:off x="685800" y="5638800"/>
            <a:ext cx="7772400" cy="685800"/>
          </a:xfrm>
        </p:spPr>
        <p:txBody>
          <a:bodyPr/>
          <a:lstStyle/>
          <a:p>
            <a:r>
              <a:rPr lang="en-GB" sz="2400" b="1" dirty="0">
                <a:solidFill>
                  <a:schemeClr val="tx1"/>
                </a:solidFill>
                <a:latin typeface="+mn-lt"/>
                <a:ea typeface="+mn-ea"/>
                <a:cs typeface="+mn-cs"/>
              </a:rPr>
              <a:t>Radiation per unit length of a half-wave dipole at about 5 to 10MHz.</a:t>
            </a:r>
            <a:endParaRPr lang="en-GB" sz="2400" dirty="0">
              <a:solidFill>
                <a:schemeClr val="tx1"/>
              </a:solidFill>
              <a:latin typeface="+mn-lt"/>
              <a:ea typeface="+mn-ea"/>
              <a:cs typeface="+mn-cs"/>
            </a:endParaRPr>
          </a:p>
          <a:p>
            <a:endParaRPr lang="en-GB"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21</a:t>
            </a:fld>
            <a:endParaRPr lang="en-US"/>
          </a:p>
        </p:txBody>
      </p:sp>
      <p:sp>
        <p:nvSpPr>
          <p:cNvPr id="547853" name="Rectangle 13"/>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548874" name="Rectangle 10"/>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pSp>
        <p:nvGrpSpPr>
          <p:cNvPr id="6" name="Group 1"/>
          <p:cNvGrpSpPr>
            <a:grpSpLocks noChangeAspect="1"/>
          </p:cNvGrpSpPr>
          <p:nvPr/>
        </p:nvGrpSpPr>
        <p:grpSpPr bwMode="auto">
          <a:xfrm>
            <a:off x="838200" y="1386449"/>
            <a:ext cx="7682340" cy="3788801"/>
            <a:chOff x="720" y="5985"/>
            <a:chExt cx="8436" cy="4161"/>
          </a:xfrm>
        </p:grpSpPr>
        <p:sp>
          <p:nvSpPr>
            <p:cNvPr id="548873" name="AutoShape 9"/>
            <p:cNvSpPr>
              <a:spLocks noChangeAspect="1" noChangeArrowheads="1" noTextEdit="1"/>
            </p:cNvSpPr>
            <p:nvPr/>
          </p:nvSpPr>
          <p:spPr bwMode="auto">
            <a:xfrm>
              <a:off x="720" y="5985"/>
              <a:ext cx="8436" cy="416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8872" name="Oval 8"/>
            <p:cNvSpPr>
              <a:spLocks noChangeArrowheads="1"/>
            </p:cNvSpPr>
            <p:nvPr/>
          </p:nvSpPr>
          <p:spPr bwMode="auto">
            <a:xfrm>
              <a:off x="1242" y="7184"/>
              <a:ext cx="3672" cy="1834"/>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grpSp>
          <p:nvGrpSpPr>
            <p:cNvPr id="7" name="Group 5"/>
            <p:cNvGrpSpPr>
              <a:grpSpLocks/>
            </p:cNvGrpSpPr>
            <p:nvPr/>
          </p:nvGrpSpPr>
          <p:grpSpPr bwMode="auto">
            <a:xfrm>
              <a:off x="3000" y="6772"/>
              <a:ext cx="5586" cy="2675"/>
              <a:chOff x="3000" y="6772"/>
              <a:chExt cx="5586" cy="2675"/>
            </a:xfrm>
          </p:grpSpPr>
          <p:sp>
            <p:nvSpPr>
              <p:cNvPr id="548871" name="Oval 7"/>
              <p:cNvSpPr>
                <a:spLocks noChangeArrowheads="1"/>
              </p:cNvSpPr>
              <p:nvPr/>
            </p:nvSpPr>
            <p:spPr bwMode="auto">
              <a:xfrm>
                <a:off x="3000" y="6772"/>
                <a:ext cx="3591" cy="2675"/>
              </a:xfrm>
              <a:prstGeom prst="ellipse">
                <a:avLst/>
              </a:prstGeom>
              <a:solidFill>
                <a:srgbClr val="2CC2E0">
                  <a:alpha val="49001"/>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48870" name="Oval 6"/>
              <p:cNvSpPr>
                <a:spLocks noChangeArrowheads="1"/>
              </p:cNvSpPr>
              <p:nvPr/>
            </p:nvSpPr>
            <p:spPr bwMode="auto">
              <a:xfrm>
                <a:off x="4914" y="7184"/>
                <a:ext cx="3672" cy="1834"/>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grpSp>
        <p:grpSp>
          <p:nvGrpSpPr>
            <p:cNvPr id="8" name="Group 2"/>
            <p:cNvGrpSpPr>
              <a:grpSpLocks/>
            </p:cNvGrpSpPr>
            <p:nvPr/>
          </p:nvGrpSpPr>
          <p:grpSpPr bwMode="auto">
            <a:xfrm>
              <a:off x="2487" y="8095"/>
              <a:ext cx="4832" cy="1"/>
              <a:chOff x="2487" y="8095"/>
              <a:chExt cx="4832" cy="1"/>
            </a:xfrm>
          </p:grpSpPr>
          <p:sp>
            <p:nvSpPr>
              <p:cNvPr id="548868" name="AutoShape 4"/>
              <p:cNvSpPr>
                <a:spLocks noChangeShapeType="1"/>
              </p:cNvSpPr>
              <p:nvPr/>
            </p:nvSpPr>
            <p:spPr bwMode="auto">
              <a:xfrm>
                <a:off x="4995" y="8095"/>
                <a:ext cx="2324" cy="1"/>
              </a:xfrm>
              <a:prstGeom prst="straightConnector1">
                <a:avLst/>
              </a:prstGeom>
              <a:noFill/>
              <a:ln w="2540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sp>
            <p:nvSpPr>
              <p:cNvPr id="548867" name="AutoShape 3"/>
              <p:cNvSpPr>
                <a:spLocks noChangeShapeType="1"/>
              </p:cNvSpPr>
              <p:nvPr/>
            </p:nvSpPr>
            <p:spPr bwMode="auto">
              <a:xfrm flipH="1">
                <a:off x="2487" y="8095"/>
                <a:ext cx="2324" cy="1"/>
              </a:xfrm>
              <a:prstGeom prst="straightConnector1">
                <a:avLst/>
              </a:prstGeom>
              <a:noFill/>
              <a:ln w="2540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gr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62050"/>
          </a:xfrm>
        </p:spPr>
        <p:txBody>
          <a:bodyPr/>
          <a:lstStyle/>
          <a:p>
            <a:r>
              <a:rPr lang="en-GB" dirty="0" smtClean="0"/>
              <a:t>Where does the radiation come from on the antenna?</a:t>
            </a:r>
            <a:endParaRPr lang="en-GB" dirty="0"/>
          </a:p>
        </p:txBody>
      </p:sp>
      <p:sp>
        <p:nvSpPr>
          <p:cNvPr id="3" name="Content Placeholder 2"/>
          <p:cNvSpPr>
            <a:spLocks noGrp="1"/>
          </p:cNvSpPr>
          <p:nvPr>
            <p:ph idx="1"/>
          </p:nvPr>
        </p:nvSpPr>
        <p:spPr>
          <a:xfrm>
            <a:off x="685800" y="5638800"/>
            <a:ext cx="7772400" cy="685800"/>
          </a:xfrm>
        </p:spPr>
        <p:txBody>
          <a:bodyPr/>
          <a:lstStyle/>
          <a:p>
            <a:r>
              <a:rPr lang="en-GB" sz="2400" b="1" dirty="0">
                <a:solidFill>
                  <a:schemeClr val="tx1"/>
                </a:solidFill>
                <a:latin typeface="+mn-lt"/>
                <a:ea typeface="+mn-ea"/>
                <a:cs typeface="+mn-cs"/>
              </a:rPr>
              <a:t>Radiation per unit length of a half-wave dipole </a:t>
            </a:r>
            <a:r>
              <a:rPr lang="en-GB" sz="2400" b="1" dirty="0" smtClean="0">
                <a:solidFill>
                  <a:schemeClr val="tx1"/>
                </a:solidFill>
                <a:latin typeface="+mn-lt"/>
                <a:ea typeface="+mn-ea"/>
                <a:cs typeface="+mn-cs"/>
              </a:rPr>
              <a:t>at </a:t>
            </a:r>
            <a:r>
              <a:rPr lang="en-GB" sz="2400" b="1" dirty="0">
                <a:solidFill>
                  <a:schemeClr val="tx1"/>
                </a:solidFill>
                <a:latin typeface="+mn-lt"/>
                <a:ea typeface="+mn-ea"/>
                <a:cs typeface="+mn-cs"/>
              </a:rPr>
              <a:t>about 1 to 2MHz.</a:t>
            </a:r>
            <a:endParaRPr lang="en-GB" sz="2400" dirty="0">
              <a:solidFill>
                <a:schemeClr val="tx1"/>
              </a:solidFill>
              <a:latin typeface="+mn-lt"/>
              <a:ea typeface="+mn-ea"/>
              <a:cs typeface="+mn-cs"/>
            </a:endParaRPr>
          </a:p>
          <a:p>
            <a:endParaRPr lang="en-GB"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22</a:t>
            </a:fld>
            <a:endParaRPr lang="en-US"/>
          </a:p>
        </p:txBody>
      </p:sp>
      <p:sp>
        <p:nvSpPr>
          <p:cNvPr id="547853" name="Rectangle 13"/>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548874" name="Rectangle 10"/>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549897" name="Rectangle 9"/>
          <p:cNvSpPr>
            <a:spLocks noChangeArrowheads="1"/>
          </p:cNvSpPr>
          <p:nvPr/>
        </p:nvSpPr>
        <p:spPr bwMode="auto">
          <a:xfrm>
            <a:off x="0" y="0"/>
            <a:ext cx="9144000" cy="457200"/>
          </a:xfrm>
          <a:prstGeom prst="rect">
            <a:avLst/>
          </a:prstGeom>
          <a:noFill/>
          <a:ln w="28575" cap="flat" cmpd="sng" algn="ctr">
            <a:no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pSp>
        <p:nvGrpSpPr>
          <p:cNvPr id="6" name="Group 1"/>
          <p:cNvGrpSpPr>
            <a:grpSpLocks noChangeAspect="1"/>
          </p:cNvGrpSpPr>
          <p:nvPr/>
        </p:nvGrpSpPr>
        <p:grpSpPr bwMode="auto">
          <a:xfrm>
            <a:off x="225674" y="1238250"/>
            <a:ext cx="8632576" cy="3502025"/>
            <a:chOff x="-591" y="11369"/>
            <a:chExt cx="10488" cy="4161"/>
          </a:xfrm>
        </p:grpSpPr>
        <p:sp>
          <p:nvSpPr>
            <p:cNvPr id="549896" name="AutoShape 8"/>
            <p:cNvSpPr>
              <a:spLocks noChangeAspect="1" noChangeArrowheads="1" noTextEdit="1"/>
            </p:cNvSpPr>
            <p:nvPr/>
          </p:nvSpPr>
          <p:spPr bwMode="auto">
            <a:xfrm>
              <a:off x="-591" y="11369"/>
              <a:ext cx="10488" cy="416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49895" name="Oval 7"/>
            <p:cNvSpPr>
              <a:spLocks noChangeArrowheads="1"/>
            </p:cNvSpPr>
            <p:nvPr/>
          </p:nvSpPr>
          <p:spPr bwMode="auto">
            <a:xfrm>
              <a:off x="3526" y="12624"/>
              <a:ext cx="2324" cy="1700"/>
            </a:xfrm>
            <a:prstGeom prst="ellipse">
              <a:avLst/>
            </a:prstGeom>
            <a:solidFill>
              <a:srgbClr val="2CC2E0">
                <a:alpha val="49001"/>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49894" name="Oval 6"/>
            <p:cNvSpPr>
              <a:spLocks noChangeArrowheads="1"/>
            </p:cNvSpPr>
            <p:nvPr/>
          </p:nvSpPr>
          <p:spPr bwMode="auto">
            <a:xfrm>
              <a:off x="7503" y="12965"/>
              <a:ext cx="2041" cy="1020"/>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49893" name="Oval 5"/>
            <p:cNvSpPr>
              <a:spLocks noChangeArrowheads="1"/>
            </p:cNvSpPr>
            <p:nvPr/>
          </p:nvSpPr>
          <p:spPr bwMode="auto">
            <a:xfrm>
              <a:off x="-78" y="12965"/>
              <a:ext cx="2041" cy="1020"/>
            </a:xfrm>
            <a:prstGeom prst="ellipse">
              <a:avLst/>
            </a:prstGeom>
            <a:solidFill>
              <a:srgbClr val="FABF8F">
                <a:alpha val="50000"/>
              </a:srgbClr>
            </a:solidFill>
            <a:ln w="127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GB"/>
            </a:p>
          </p:txBody>
        </p:sp>
        <p:grpSp>
          <p:nvGrpSpPr>
            <p:cNvPr id="7" name="Group 2"/>
            <p:cNvGrpSpPr>
              <a:grpSpLocks/>
            </p:cNvGrpSpPr>
            <p:nvPr/>
          </p:nvGrpSpPr>
          <p:grpSpPr bwMode="auto">
            <a:xfrm>
              <a:off x="968" y="13478"/>
              <a:ext cx="7541" cy="1"/>
              <a:chOff x="968" y="13478"/>
              <a:chExt cx="7541" cy="1"/>
            </a:xfrm>
          </p:grpSpPr>
          <p:sp>
            <p:nvSpPr>
              <p:cNvPr id="549892" name="AutoShape 4"/>
              <p:cNvSpPr>
                <a:spLocks noChangeShapeType="1"/>
              </p:cNvSpPr>
              <p:nvPr/>
            </p:nvSpPr>
            <p:spPr bwMode="auto">
              <a:xfrm>
                <a:off x="4824" y="13478"/>
                <a:ext cx="3685" cy="1"/>
              </a:xfrm>
              <a:prstGeom prst="straightConnector1">
                <a:avLst/>
              </a:prstGeom>
              <a:noFill/>
              <a:ln w="2540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sp>
            <p:nvSpPr>
              <p:cNvPr id="549891" name="AutoShape 3"/>
              <p:cNvSpPr>
                <a:spLocks noChangeShapeType="1"/>
              </p:cNvSpPr>
              <p:nvPr/>
            </p:nvSpPr>
            <p:spPr bwMode="auto">
              <a:xfrm flipH="1">
                <a:off x="968" y="13478"/>
                <a:ext cx="3685" cy="1"/>
              </a:xfrm>
              <a:prstGeom prst="straightConnector1">
                <a:avLst/>
              </a:prstGeom>
              <a:noFill/>
              <a:ln w="25400">
                <a:solidFill>
                  <a:srgbClr val="000000"/>
                </a:solidFill>
                <a:round/>
                <a:headEnd type="oval" w="med" len="med"/>
                <a:tailEnd/>
              </a:ln>
              <a:effectLst/>
            </p:spPr>
            <p:txBody>
              <a:bodyPr vert="horz" wrap="square" lIns="91440" tIns="45720" rIns="91440" bIns="45720" numCol="1" anchor="t" anchorCtr="0" compatLnSpc="1">
                <a:prstTxWarp prst="textNoShape">
                  <a:avLst/>
                </a:prstTxWarp>
              </a:bodyPr>
              <a:lstStyle/>
              <a:p>
                <a:endParaRPr lang="en-GB"/>
              </a:p>
            </p:txBody>
          </p:sp>
        </p:gr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5999"/>
            <a:ext cx="7772400" cy="1526147"/>
          </a:xfrm>
        </p:spPr>
        <p:txBody>
          <a:bodyPr/>
          <a:lstStyle/>
          <a:p>
            <a:r>
              <a:rPr lang="en-GB" sz="4400" dirty="0" smtClean="0"/>
              <a:t>The Goubau single wire transmission line</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B0AFF56E-BF1C-4F0E-BFC0-A132ABF4C1D5}" type="slidenum">
              <a:rPr lang="en-US" smtClean="0"/>
              <a:pPr/>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GB" smtClean="0"/>
              <a:t>Itchen Valley ARC 11th June 2010</a:t>
            </a:r>
            <a:endParaRPr lang="en-US"/>
          </a:p>
        </p:txBody>
      </p:sp>
      <p:sp>
        <p:nvSpPr>
          <p:cNvPr id="7" name="Slide Number Placeholder 3"/>
          <p:cNvSpPr>
            <a:spLocks noGrp="1"/>
          </p:cNvSpPr>
          <p:nvPr>
            <p:ph type="sldNum" sz="quarter" idx="11"/>
          </p:nvPr>
        </p:nvSpPr>
        <p:spPr/>
        <p:txBody>
          <a:bodyPr/>
          <a:lstStyle/>
          <a:p>
            <a:fld id="{0A53CC0D-3659-4C0F-8949-1BC984DF55BB}" type="slidenum">
              <a:rPr lang="en-US"/>
              <a:pPr/>
              <a:t>24</a:t>
            </a:fld>
            <a:endParaRPr lang="en-US"/>
          </a:p>
        </p:txBody>
      </p:sp>
      <p:sp>
        <p:nvSpPr>
          <p:cNvPr id="573442" name="Rectangle 2"/>
          <p:cNvSpPr>
            <a:spLocks noGrp="1" noChangeArrowheads="1"/>
          </p:cNvSpPr>
          <p:nvPr>
            <p:ph type="title"/>
          </p:nvPr>
        </p:nvSpPr>
        <p:spPr>
          <a:xfrm>
            <a:off x="0" y="0"/>
            <a:ext cx="8893175" cy="476250"/>
          </a:xfrm>
        </p:spPr>
        <p:txBody>
          <a:bodyPr/>
          <a:lstStyle/>
          <a:p>
            <a:r>
              <a:rPr lang="en-GB" sz="2400"/>
              <a:t>Goubau Single Wire Transmission Line</a:t>
            </a:r>
          </a:p>
        </p:txBody>
      </p:sp>
      <p:pic>
        <p:nvPicPr>
          <p:cNvPr id="573443" name="Picture 3" descr="Image2"/>
          <p:cNvPicPr>
            <a:picLocks noChangeAspect="1" noChangeArrowheads="1"/>
          </p:cNvPicPr>
          <p:nvPr/>
        </p:nvPicPr>
        <p:blipFill>
          <a:blip r:embed="rId2" cstate="print"/>
          <a:srcRect/>
          <a:stretch>
            <a:fillRect/>
          </a:stretch>
        </p:blipFill>
        <p:spPr bwMode="auto">
          <a:xfrm>
            <a:off x="971550" y="404813"/>
            <a:ext cx="7315200" cy="1828800"/>
          </a:xfrm>
          <a:prstGeom prst="rect">
            <a:avLst/>
          </a:prstGeom>
          <a:noFill/>
        </p:spPr>
      </p:pic>
      <p:sp>
        <p:nvSpPr>
          <p:cNvPr id="573444" name="Text Box 4"/>
          <p:cNvSpPr txBox="1">
            <a:spLocks noChangeArrowheads="1"/>
          </p:cNvSpPr>
          <p:nvPr/>
        </p:nvSpPr>
        <p:spPr bwMode="auto">
          <a:xfrm>
            <a:off x="1547813" y="2133600"/>
            <a:ext cx="6096000" cy="581025"/>
          </a:xfrm>
          <a:prstGeom prst="rect">
            <a:avLst/>
          </a:prstGeom>
          <a:noFill/>
          <a:ln w="9525">
            <a:noFill/>
            <a:miter lim="800000"/>
            <a:headEnd/>
            <a:tailEnd/>
          </a:ln>
          <a:effectLst/>
        </p:spPr>
        <p:txBody>
          <a:bodyPr>
            <a:spAutoFit/>
          </a:bodyPr>
          <a:lstStyle/>
          <a:p>
            <a:pPr algn="just"/>
            <a:r>
              <a:rPr lang="en-GB" sz="1600">
                <a:effectLst/>
              </a:rPr>
              <a:t>“Surface Waves and Their Application to Transmission Lines”, by Georg Goubau, J.A.P., Vol. 21, Nov., 1950, pp 1119 – 1128.</a:t>
            </a:r>
          </a:p>
        </p:txBody>
      </p:sp>
      <p:sp>
        <p:nvSpPr>
          <p:cNvPr id="573445" name="Text Box 5"/>
          <p:cNvSpPr txBox="1">
            <a:spLocks noChangeArrowheads="1"/>
          </p:cNvSpPr>
          <p:nvPr/>
        </p:nvSpPr>
        <p:spPr bwMode="auto">
          <a:xfrm>
            <a:off x="233363" y="2781300"/>
            <a:ext cx="8704262" cy="3665538"/>
          </a:xfrm>
          <a:prstGeom prst="rect">
            <a:avLst/>
          </a:prstGeom>
          <a:noFill/>
          <a:ln w="9525">
            <a:noFill/>
            <a:miter lim="800000"/>
            <a:headEnd/>
            <a:tailEnd/>
          </a:ln>
          <a:effectLst/>
        </p:spPr>
        <p:txBody>
          <a:bodyPr>
            <a:spAutoFit/>
          </a:bodyPr>
          <a:lstStyle/>
          <a:p>
            <a:pPr algn="just">
              <a:spcBef>
                <a:spcPct val="50000"/>
              </a:spcBef>
              <a:buFontTx/>
              <a:buChar char="•"/>
            </a:pPr>
            <a:r>
              <a:rPr lang="en-GB" sz="1800" dirty="0">
                <a:effectLst/>
              </a:rPr>
              <a:t>Enamel coat on wire 0.005cm ( = 50micron), </a:t>
            </a:r>
            <a:r>
              <a:rPr lang="en-GB" sz="1800" dirty="0">
                <a:effectLst/>
                <a:sym typeface="Symbol" pitchFamily="18" charset="2"/>
              </a:rPr>
              <a:t></a:t>
            </a:r>
            <a:r>
              <a:rPr lang="en-GB" sz="1800" baseline="-25000" dirty="0">
                <a:effectLst/>
                <a:sym typeface="Symbol" pitchFamily="18" charset="2"/>
              </a:rPr>
              <a:t>r</a:t>
            </a:r>
            <a:r>
              <a:rPr lang="en-GB" sz="1800" dirty="0">
                <a:effectLst/>
                <a:sym typeface="Symbol" pitchFamily="18" charset="2"/>
              </a:rPr>
              <a:t> = 3,   tan = 810</a:t>
            </a:r>
            <a:r>
              <a:rPr lang="en-GB" sz="1800" baseline="30000" dirty="0">
                <a:effectLst/>
                <a:sym typeface="Symbol" pitchFamily="18" charset="2"/>
              </a:rPr>
              <a:t>-3</a:t>
            </a:r>
            <a:r>
              <a:rPr lang="en-GB" sz="1800" dirty="0">
                <a:effectLst/>
                <a:sym typeface="Symbol" pitchFamily="18" charset="2"/>
              </a:rPr>
              <a:t>.  10 watts into this dielectric layer would burn it off!   Dielectric layer is not needed?</a:t>
            </a:r>
          </a:p>
          <a:p>
            <a:pPr>
              <a:spcBef>
                <a:spcPct val="50000"/>
              </a:spcBef>
              <a:buFontTx/>
              <a:buChar char="•"/>
            </a:pPr>
            <a:r>
              <a:rPr lang="en-GB" sz="1800" dirty="0">
                <a:effectLst/>
                <a:sym typeface="Symbol" pitchFamily="18" charset="2"/>
              </a:rPr>
              <a:t>At 3.3GHz, theoretical </a:t>
            </a:r>
            <a:r>
              <a:rPr lang="en-GB" sz="1800" dirty="0" err="1">
                <a:effectLst/>
                <a:sym typeface="Symbol" pitchFamily="18" charset="2"/>
              </a:rPr>
              <a:t>Sommerfeld</a:t>
            </a:r>
            <a:r>
              <a:rPr lang="en-GB" sz="1800" dirty="0">
                <a:effectLst/>
                <a:sym typeface="Symbol" pitchFamily="18" charset="2"/>
              </a:rPr>
              <a:t> surface wave line loss = 1.62dB, horns = 0.2dB each, so total theory = 2.0dB. Measured loss = 2.3dB, constant to </a:t>
            </a:r>
            <a:r>
              <a:rPr lang="en-GB" sz="1800" dirty="0">
                <a:effectLst/>
                <a:cs typeface="Times New Roman" pitchFamily="18" charset="0"/>
                <a:sym typeface="Symbol" pitchFamily="18" charset="2"/>
              </a:rPr>
              <a:t>±</a:t>
            </a:r>
            <a:r>
              <a:rPr lang="en-GB" sz="1800" dirty="0">
                <a:effectLst/>
                <a:sym typeface="Symbol" pitchFamily="18" charset="2"/>
              </a:rPr>
              <a:t>0.1dB from 1.5 to 3.3GHz!</a:t>
            </a:r>
          </a:p>
          <a:p>
            <a:pPr algn="just">
              <a:spcBef>
                <a:spcPct val="50000"/>
              </a:spcBef>
              <a:buFontTx/>
              <a:buChar char="•"/>
            </a:pPr>
            <a:r>
              <a:rPr lang="en-GB" sz="1800" dirty="0">
                <a:effectLst/>
                <a:sym typeface="Symbol" pitchFamily="18" charset="2"/>
              </a:rPr>
              <a:t>But loss from skin resistance of wire is = 1.7dB at 3.3GHz (assuming line impedance is 120 = 377ohms – probably nearer 300ohms).  </a:t>
            </a:r>
            <a:r>
              <a:rPr lang="en-GB" sz="1800" b="1" i="1" dirty="0">
                <a:effectLst/>
                <a:sym typeface="Symbol" pitchFamily="18" charset="2"/>
              </a:rPr>
              <a:t>Thus line radiation loss is negligible.</a:t>
            </a:r>
          </a:p>
          <a:p>
            <a:pPr algn="just">
              <a:spcBef>
                <a:spcPct val="50000"/>
              </a:spcBef>
              <a:buFontTx/>
              <a:buChar char="•"/>
            </a:pPr>
            <a:r>
              <a:rPr lang="en-GB" sz="1800" dirty="0">
                <a:effectLst/>
                <a:sym typeface="Symbol" pitchFamily="18" charset="2"/>
              </a:rPr>
              <a:t>But “Current” theory, “Method of Moments”, NEC etc. all say that the </a:t>
            </a:r>
            <a:r>
              <a:rPr lang="en-GB" sz="1800" i="1" dirty="0">
                <a:effectLst/>
                <a:sym typeface="Symbol" pitchFamily="18" charset="2"/>
              </a:rPr>
              <a:t>current</a:t>
            </a:r>
            <a:r>
              <a:rPr lang="en-GB" sz="1800" dirty="0">
                <a:effectLst/>
                <a:sym typeface="Symbol" pitchFamily="18" charset="2"/>
              </a:rPr>
              <a:t>, or more exactly the </a:t>
            </a:r>
            <a:r>
              <a:rPr lang="en-GB" sz="1800" i="1" dirty="0">
                <a:effectLst/>
                <a:sym typeface="Symbol" pitchFamily="18" charset="2"/>
              </a:rPr>
              <a:t>current squared</a:t>
            </a:r>
            <a:r>
              <a:rPr lang="en-GB" sz="1800" dirty="0">
                <a:effectLst/>
                <a:sym typeface="Symbol" pitchFamily="18" charset="2"/>
              </a:rPr>
              <a:t> on the line should radiate! If anything it should be the current, not current squared, that radiates.</a:t>
            </a:r>
          </a:p>
          <a:p>
            <a:pPr>
              <a:spcBef>
                <a:spcPct val="50000"/>
              </a:spcBef>
              <a:buFontTx/>
              <a:buChar char="•"/>
            </a:pPr>
            <a:r>
              <a:rPr lang="en-GB" sz="1800" dirty="0">
                <a:effectLst/>
                <a:sym typeface="Symbol" pitchFamily="18" charset="2"/>
              </a:rPr>
              <a:t>No valid theory exists as yet for the Goubau Line.  Perhaps it is ignored as an embarrassment by the experts?!</a:t>
            </a:r>
            <a:endParaRPr lang="en-GB" sz="1800" dirty="0">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548" y="0"/>
            <a:ext cx="7719934" cy="584616"/>
          </a:xfrm>
        </p:spPr>
        <p:txBody>
          <a:bodyPr/>
          <a:lstStyle/>
          <a:p>
            <a:r>
              <a:rPr lang="en-GB" dirty="0" smtClean="0"/>
              <a:t>Importance of the Goubau Transmission Line</a:t>
            </a:r>
            <a:endParaRPr lang="en-GB" dirty="0"/>
          </a:p>
        </p:txBody>
      </p:sp>
      <p:sp>
        <p:nvSpPr>
          <p:cNvPr id="3" name="Content Placeholder 2"/>
          <p:cNvSpPr>
            <a:spLocks noGrp="1"/>
          </p:cNvSpPr>
          <p:nvPr>
            <p:ph idx="1"/>
          </p:nvPr>
        </p:nvSpPr>
        <p:spPr>
          <a:xfrm>
            <a:off x="209862" y="614597"/>
            <a:ext cx="8739266" cy="5710003"/>
          </a:xfrm>
        </p:spPr>
        <p:txBody>
          <a:bodyPr/>
          <a:lstStyle/>
          <a:p>
            <a:r>
              <a:rPr lang="en-GB" dirty="0" smtClean="0"/>
              <a:t>The current on a Goubau line does not radiate.  Why?  </a:t>
            </a:r>
            <a:r>
              <a:rPr lang="en-GB" b="1" dirty="0" smtClean="0"/>
              <a:t>The basis of all current EM radiation theory, all EM simulators, NEC etc, is challenged. </a:t>
            </a:r>
            <a:r>
              <a:rPr lang="en-GB" dirty="0" smtClean="0"/>
              <a:t> </a:t>
            </a:r>
          </a:p>
          <a:p>
            <a:r>
              <a:rPr lang="en-GB" dirty="0" smtClean="0"/>
              <a:t>Antennas radiate from ends, bends, feed-points  and discontinuities.   </a:t>
            </a:r>
          </a:p>
          <a:p>
            <a:r>
              <a:rPr lang="en-GB" dirty="0" smtClean="0"/>
              <a:t>Patterns of long-wires are frequency and wavelength dependent</a:t>
            </a:r>
          </a:p>
          <a:p>
            <a:r>
              <a:rPr lang="en-GB" dirty="0" smtClean="0"/>
              <a:t>Waves that carry power and do not radiate are called ‘evanescent waves’.  Goubau line measurements and analysis provide a ‘heuristic’ theory of evanescent waves.  This is the only valid theory so far.  </a:t>
            </a:r>
          </a:p>
          <a:p>
            <a:r>
              <a:rPr lang="en-GB" dirty="0" smtClean="0"/>
              <a:t>Minimum Goubau horn size is proportional to the square root of wavelength.  </a:t>
            </a:r>
          </a:p>
          <a:p>
            <a:r>
              <a:rPr lang="en-GB" dirty="0" smtClean="0"/>
              <a:t>Thus the Goubau line has a single evanescent wave layer below about 47.75 </a:t>
            </a:r>
            <a:r>
              <a:rPr lang="en-GB" dirty="0" err="1" smtClean="0"/>
              <a:t>MHz.</a:t>
            </a:r>
            <a:r>
              <a:rPr lang="en-GB" dirty="0" smtClean="0"/>
              <a:t>  Above it has multiple layers.  </a:t>
            </a:r>
          </a:p>
          <a:p>
            <a:r>
              <a:rPr lang="en-GB" dirty="0" smtClean="0"/>
              <a:t>Surface waves can have multiple layers.  </a:t>
            </a:r>
          </a:p>
          <a:p>
            <a:r>
              <a:rPr lang="en-GB" dirty="0" smtClean="0"/>
              <a:t>Below the ‘Goubau Height’ any antenna sees suffers high ground losses.  </a:t>
            </a:r>
          </a:p>
          <a:p>
            <a:r>
              <a:rPr lang="en-GB" dirty="0" smtClean="0"/>
              <a:t>Novel Goubau line antennas are useful at HF and VHF.  UHF and above? </a:t>
            </a:r>
          </a:p>
          <a:p>
            <a:r>
              <a:rPr lang="en-GB" dirty="0" smtClean="0"/>
              <a:t>Goubau horn antennas have potentially interesting properties.  </a:t>
            </a:r>
          </a:p>
          <a:p>
            <a:pPr>
              <a:buNone/>
            </a:pPr>
            <a:r>
              <a:rPr lang="en-GB" b="1" dirty="0" smtClean="0"/>
              <a:t>The Goubau Line is arguably the most important discovery in Electromagnetics in the Twentieth Century!</a:t>
            </a:r>
            <a:r>
              <a:rPr lang="en-GB" dirty="0" smtClean="0"/>
              <a:t>  </a:t>
            </a:r>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fld id="{AAE17668-E86A-4248-BCBA-6CE4DC15AB8B}" type="slidenum">
              <a:rPr lang="en-US" smtClean="0"/>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19654069-68FF-4712-A9BC-2C32FE258A8C}" type="slidenum">
              <a:rPr lang="en-US"/>
              <a:pPr/>
              <a:t>26</a:t>
            </a:fld>
            <a:endParaRPr lang="en-US"/>
          </a:p>
        </p:txBody>
      </p:sp>
      <p:sp>
        <p:nvSpPr>
          <p:cNvPr id="579586" name="Rectangle 2"/>
          <p:cNvSpPr>
            <a:spLocks noGrp="1" noChangeArrowheads="1"/>
          </p:cNvSpPr>
          <p:nvPr>
            <p:ph type="title"/>
          </p:nvPr>
        </p:nvSpPr>
        <p:spPr>
          <a:xfrm>
            <a:off x="209550" y="0"/>
            <a:ext cx="8743950" cy="927100"/>
          </a:xfrm>
        </p:spPr>
        <p:txBody>
          <a:bodyPr/>
          <a:lstStyle/>
          <a:p>
            <a:r>
              <a:rPr lang="en-GB" sz="2400" dirty="0"/>
              <a:t>How antennas actually work – derived heuristically from observations and </a:t>
            </a:r>
            <a:r>
              <a:rPr lang="en-GB" sz="2400" dirty="0" smtClean="0"/>
              <a:t>measurements</a:t>
            </a:r>
            <a:endParaRPr lang="en-GB" sz="2400" dirty="0"/>
          </a:p>
        </p:txBody>
      </p:sp>
      <p:sp>
        <p:nvSpPr>
          <p:cNvPr id="579587" name="Rectangle 3"/>
          <p:cNvSpPr>
            <a:spLocks noGrp="1" noChangeArrowheads="1"/>
          </p:cNvSpPr>
          <p:nvPr>
            <p:ph type="body" idx="1"/>
          </p:nvPr>
        </p:nvSpPr>
        <p:spPr>
          <a:xfrm>
            <a:off x="96838" y="935038"/>
            <a:ext cx="8918575" cy="5403850"/>
          </a:xfrm>
        </p:spPr>
        <p:txBody>
          <a:bodyPr/>
          <a:lstStyle/>
          <a:p>
            <a:r>
              <a:rPr lang="en-GB" dirty="0"/>
              <a:t>We observe that if the wire is tuned to resonance, or if it is of a self-resonant length, the received signal is increased.  The capture area of the antenna is increased.  There is a larger ‘focussing effect’.</a:t>
            </a:r>
          </a:p>
          <a:p>
            <a:r>
              <a:rPr lang="en-GB" dirty="0"/>
              <a:t>Higher Q means more stored energy for a given signal power. It means a higher ‘energy capacity’</a:t>
            </a:r>
          </a:p>
          <a:p>
            <a:r>
              <a:rPr lang="en-GB" dirty="0"/>
              <a:t>It is useful to define  antenna  ‘wave impedance  1/Q</a:t>
            </a:r>
          </a:p>
          <a:p>
            <a:r>
              <a:rPr lang="en-GB" dirty="0"/>
              <a:t>What stores the energy when a signal arrives?  Obviously it is the lowered wave impedance surrounding the antenna.  </a:t>
            </a:r>
          </a:p>
          <a:p>
            <a:r>
              <a:rPr lang="en-GB" b="1" dirty="0"/>
              <a:t>In essence that’s all there is to the reception/radiation theory of antennas! </a:t>
            </a:r>
          </a:p>
          <a:p>
            <a:endParaRPr lang="en-GB" b="1" dirty="0"/>
          </a:p>
          <a:p>
            <a:r>
              <a:rPr lang="en-GB" dirty="0"/>
              <a:t>So far we have said nothing about electric or magnetic fields!</a:t>
            </a:r>
          </a:p>
          <a:p>
            <a:r>
              <a:rPr lang="en-GB" dirty="0"/>
              <a:t>We have only dealt with power and energy. </a:t>
            </a:r>
          </a:p>
          <a:p>
            <a:r>
              <a:rPr lang="en-GB" b="1" dirty="0"/>
              <a:t>Neither have we mentioned Maxwell’s Equations!</a:t>
            </a:r>
          </a:p>
          <a:p>
            <a:r>
              <a:rPr lang="en-GB" b="1" dirty="0"/>
              <a:t>Do we really need them?</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sz="4400" dirty="0" smtClean="0"/>
              <a:t>New Antenna Theory</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5487AE81-648A-4E4C-B2FF-660D693A99FE}" type="slidenum">
              <a:rPr lang="en-US" smtClean="0"/>
              <a:pPr/>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D4476800-9452-4042-9A6F-B7966A9C6EC1}" type="slidenum">
              <a:rPr lang="en-US"/>
              <a:pPr/>
              <a:t>28</a:t>
            </a:fld>
            <a:endParaRPr lang="en-US"/>
          </a:p>
        </p:txBody>
      </p:sp>
      <p:sp>
        <p:nvSpPr>
          <p:cNvPr id="442370" name="Rectangle 2"/>
          <p:cNvSpPr>
            <a:spLocks noGrp="1" noChangeArrowheads="1"/>
          </p:cNvSpPr>
          <p:nvPr>
            <p:ph type="title"/>
          </p:nvPr>
        </p:nvSpPr>
        <p:spPr>
          <a:xfrm>
            <a:off x="109538" y="104775"/>
            <a:ext cx="8924925" cy="609600"/>
          </a:xfrm>
        </p:spPr>
        <p:txBody>
          <a:bodyPr/>
          <a:lstStyle/>
          <a:p>
            <a:r>
              <a:rPr lang="en-GB" sz="2400" i="1" dirty="0" smtClean="0"/>
              <a:t>Summary</a:t>
            </a:r>
            <a:r>
              <a:rPr lang="en-GB" sz="2400" dirty="0" smtClean="0"/>
              <a:t> ‘qualitative</a:t>
            </a:r>
            <a:r>
              <a:rPr lang="en-GB" sz="2400" dirty="0"/>
              <a:t>’ heuristic </a:t>
            </a:r>
            <a:r>
              <a:rPr lang="en-GB" sz="2400" i="1" dirty="0"/>
              <a:t>theory</a:t>
            </a:r>
            <a:r>
              <a:rPr lang="en-GB" sz="2400" dirty="0"/>
              <a:t> of electromagnetic radiation</a:t>
            </a:r>
          </a:p>
        </p:txBody>
      </p:sp>
      <p:sp>
        <p:nvSpPr>
          <p:cNvPr id="442371" name="Rectangle 3"/>
          <p:cNvSpPr>
            <a:spLocks noGrp="1" noChangeArrowheads="1"/>
          </p:cNvSpPr>
          <p:nvPr>
            <p:ph type="body" idx="4294967295"/>
          </p:nvPr>
        </p:nvSpPr>
        <p:spPr>
          <a:xfrm>
            <a:off x="123825" y="693738"/>
            <a:ext cx="8843963" cy="5730875"/>
          </a:xfrm>
        </p:spPr>
        <p:txBody>
          <a:bodyPr/>
          <a:lstStyle/>
          <a:p>
            <a:pPr marL="381000" indent="-381000">
              <a:buFontTx/>
              <a:buAutoNum type="arabicPeriod"/>
            </a:pPr>
            <a:r>
              <a:rPr lang="en-GB"/>
              <a:t>Antenna surfaces create one or more (magnetic or electric) ‘energy storage modes’ surrounding the antenna.  The modes are ‘distributed impedances’ in the space around the antenna. (The modes are present even when no power is being transmitted or received.)</a:t>
            </a:r>
          </a:p>
          <a:p>
            <a:pPr marL="381000" indent="-381000">
              <a:buFontTx/>
              <a:buAutoNum type="arabicPeriod"/>
            </a:pPr>
            <a:r>
              <a:rPr lang="en-GB"/>
              <a:t>Transmitted </a:t>
            </a:r>
            <a:r>
              <a:rPr lang="en-GB" i="1"/>
              <a:t>or</a:t>
            </a:r>
            <a:r>
              <a:rPr lang="en-GB"/>
              <a:t> received power </a:t>
            </a:r>
            <a:r>
              <a:rPr lang="en-GB" i="1"/>
              <a:t>P</a:t>
            </a:r>
            <a:r>
              <a:rPr lang="en-GB"/>
              <a:t> fills these modes with stored energy </a:t>
            </a:r>
            <a:br>
              <a:rPr lang="en-GB"/>
            </a:br>
            <a:r>
              <a:rPr lang="en-GB"/>
              <a:t>			</a:t>
            </a:r>
            <a:r>
              <a:rPr lang="en-GB" i="1"/>
              <a:t>U = PQ/2</a:t>
            </a:r>
            <a:r>
              <a:rPr lang="en-GB" i="1">
                <a:sym typeface="Symbol" pitchFamily="18" charset="2"/>
              </a:rPr>
              <a:t></a:t>
            </a:r>
            <a:r>
              <a:rPr lang="en-GB" i="1"/>
              <a:t>f</a:t>
            </a:r>
            <a:r>
              <a:rPr lang="en-GB"/>
              <a:t>, </a:t>
            </a:r>
            <a:br>
              <a:rPr lang="en-GB"/>
            </a:br>
            <a:r>
              <a:rPr lang="en-GB"/>
              <a:t>	where </a:t>
            </a:r>
            <a:r>
              <a:rPr lang="en-GB" i="1"/>
              <a:t>Q</a:t>
            </a:r>
            <a:r>
              <a:rPr lang="en-GB"/>
              <a:t> is the total antenna Q and </a:t>
            </a:r>
            <a:r>
              <a:rPr lang="en-GB" i="1"/>
              <a:t>f</a:t>
            </a:r>
            <a:r>
              <a:rPr lang="en-GB"/>
              <a:t>  is the frequency.  </a:t>
            </a:r>
          </a:p>
          <a:p>
            <a:pPr marL="381000" indent="-381000">
              <a:buFontTx/>
              <a:buAutoNum type="arabicPeriod"/>
            </a:pPr>
            <a:r>
              <a:rPr lang="en-GB"/>
              <a:t>On receive, the stored energy creates the ‘capture area’ of the antenna.  It focuses the received power onto the antenna surfaces, which convey it to the antenna terminals.  </a:t>
            </a:r>
          </a:p>
          <a:p>
            <a:pPr marL="381000" indent="-381000">
              <a:buFontTx/>
              <a:buAutoNum type="arabicPeriod"/>
            </a:pPr>
            <a:r>
              <a:rPr lang="en-GB"/>
              <a:t>On transmit, the stored energy redirects the transmitted power to form the antenna pattern.  </a:t>
            </a:r>
          </a:p>
          <a:p>
            <a:pPr marL="381000" indent="-381000">
              <a:buFontTx/>
              <a:buAutoNum type="arabicPeriod"/>
            </a:pPr>
            <a:r>
              <a:rPr lang="en-GB"/>
              <a:t>The stored energy matches the antenna to free space.  (The match condition on receive is the same as on transmit.) </a:t>
            </a:r>
          </a:p>
          <a:p>
            <a:pPr marL="381000" indent="-381000">
              <a:buFontTx/>
              <a:buAutoNum type="arabicPeriod"/>
            </a:pPr>
            <a:r>
              <a:rPr lang="en-GB"/>
              <a:t>In (phased) arrays and Yagis, the power to-and-from each element is redirected by further  ‘mutual energy’ stored in the ‘coupling impedance distribution’.  </a:t>
            </a:r>
          </a:p>
          <a:p>
            <a:pPr marL="381000" indent="-381000" algn="ctr">
              <a:buFontTx/>
              <a:buNone/>
            </a:pPr>
            <a:r>
              <a:rPr lang="en-GB" b="1"/>
              <a:t>(“And that’s all there is to it!?”)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6684C36-BBAC-43DF-AECD-742494C9542F}" type="slidenum">
              <a:rPr lang="en-US"/>
              <a:pPr/>
              <a:t>29</a:t>
            </a:fld>
            <a:endParaRPr lang="en-US"/>
          </a:p>
        </p:txBody>
      </p:sp>
      <p:sp>
        <p:nvSpPr>
          <p:cNvPr id="443394" name="Rectangle 2"/>
          <p:cNvSpPr>
            <a:spLocks noGrp="1" noChangeArrowheads="1"/>
          </p:cNvSpPr>
          <p:nvPr>
            <p:ph type="title"/>
          </p:nvPr>
        </p:nvSpPr>
        <p:spPr>
          <a:xfrm>
            <a:off x="269875" y="50800"/>
            <a:ext cx="8650288" cy="582613"/>
          </a:xfrm>
        </p:spPr>
        <p:txBody>
          <a:bodyPr/>
          <a:lstStyle/>
          <a:p>
            <a:r>
              <a:rPr lang="en-GB" dirty="0"/>
              <a:t>Qualitative heuristic </a:t>
            </a:r>
            <a:r>
              <a:rPr lang="en-GB" i="1" dirty="0"/>
              <a:t>theory</a:t>
            </a:r>
            <a:r>
              <a:rPr lang="en-GB" dirty="0"/>
              <a:t> – outcomes and validation</a:t>
            </a:r>
          </a:p>
        </p:txBody>
      </p:sp>
      <p:sp>
        <p:nvSpPr>
          <p:cNvPr id="443395" name="Rectangle 3"/>
          <p:cNvSpPr>
            <a:spLocks noGrp="1" noChangeArrowheads="1"/>
          </p:cNvSpPr>
          <p:nvPr>
            <p:ph type="body" idx="4294967295"/>
          </p:nvPr>
        </p:nvSpPr>
        <p:spPr>
          <a:xfrm>
            <a:off x="87313" y="550863"/>
            <a:ext cx="8843962" cy="5837237"/>
          </a:xfrm>
        </p:spPr>
        <p:txBody>
          <a:bodyPr/>
          <a:lstStyle/>
          <a:p>
            <a:pPr marL="177800" indent="-177800">
              <a:buFontTx/>
              <a:buNone/>
            </a:pPr>
            <a:r>
              <a:rPr lang="en-GB" b="1"/>
              <a:t>Consequences</a:t>
            </a:r>
          </a:p>
          <a:p>
            <a:pPr marL="177800" indent="-177800"/>
            <a:r>
              <a:rPr lang="en-GB"/>
              <a:t>Once the RF power is launched (1mm) from the surface of the antenna it does not return.  The field/energy distribution surrounding the antenna re-directs power (by the generation of large displacement currents) to form the antenna pattern.  It does </a:t>
            </a:r>
            <a:r>
              <a:rPr lang="en-GB" i="1"/>
              <a:t>not</a:t>
            </a:r>
            <a:r>
              <a:rPr lang="en-GB"/>
              <a:t> suppress the emission of the power in the first place.  </a:t>
            </a:r>
          </a:p>
          <a:p>
            <a:pPr marL="177800" indent="-177800"/>
            <a:r>
              <a:rPr lang="en-GB"/>
              <a:t>Small transmit antennas are therefore </a:t>
            </a:r>
            <a:r>
              <a:rPr lang="en-GB" i="1"/>
              <a:t>fundamentally</a:t>
            </a:r>
            <a:r>
              <a:rPr lang="en-GB"/>
              <a:t> very efficient. </a:t>
            </a:r>
            <a:br>
              <a:rPr lang="en-GB"/>
            </a:br>
            <a:r>
              <a:rPr lang="en-GB" b="1"/>
              <a:t>(The Chu-Wheeler criterion is seriously damaging.</a:t>
            </a:r>
            <a:r>
              <a:rPr lang="en-GB"/>
              <a:t>  </a:t>
            </a:r>
            <a:r>
              <a:rPr lang="en-GB" b="1"/>
              <a:t>It</a:t>
            </a:r>
            <a:r>
              <a:rPr lang="en-GB"/>
              <a:t> </a:t>
            </a:r>
            <a:r>
              <a:rPr lang="en-GB" b="1"/>
              <a:t>needs urgent revision.) </a:t>
            </a:r>
            <a:endParaRPr lang="en-GB"/>
          </a:p>
          <a:p>
            <a:pPr marL="177800" indent="-177800"/>
            <a:r>
              <a:rPr lang="en-GB"/>
              <a:t>There is a very wide range potential new designs for small antennas.</a:t>
            </a:r>
          </a:p>
          <a:p>
            <a:pPr marL="177800" indent="-177800"/>
            <a:r>
              <a:rPr lang="en-GB"/>
              <a:t>A small antenna needs sufficient stored energy to form its pattern.  It therefore has a high Q and narrow bandwidth.  </a:t>
            </a:r>
          </a:p>
          <a:p>
            <a:pPr marL="177800" indent="-177800"/>
            <a:r>
              <a:rPr lang="en-GB"/>
              <a:t>Stored energy </a:t>
            </a:r>
            <a:r>
              <a:rPr lang="en-GB" i="1"/>
              <a:t>can</a:t>
            </a:r>
            <a:r>
              <a:rPr lang="en-GB"/>
              <a:t> </a:t>
            </a:r>
            <a:r>
              <a:rPr lang="en-GB" i="1"/>
              <a:t>be partially </a:t>
            </a:r>
            <a:r>
              <a:rPr lang="en-GB"/>
              <a:t>cancelled to give lower Q.   Lower Q antennas are more efficient and handle higher powers.   </a:t>
            </a:r>
          </a:p>
          <a:p>
            <a:pPr marL="177800" indent="-177800">
              <a:buFontTx/>
              <a:buNone/>
            </a:pPr>
            <a:r>
              <a:rPr lang="en-GB" b="1"/>
              <a:t>Validation</a:t>
            </a:r>
          </a:p>
          <a:p>
            <a:pPr marL="177800" indent="-177800"/>
            <a:r>
              <a:rPr lang="en-GB"/>
              <a:t>If the predictions of a theory are correct </a:t>
            </a:r>
            <a:r>
              <a:rPr lang="en-GB" i="1"/>
              <a:t>qualitatively</a:t>
            </a:r>
            <a:r>
              <a:rPr lang="en-GB"/>
              <a:t>, it is </a:t>
            </a:r>
            <a:r>
              <a:rPr lang="en-GB" i="1"/>
              <a:t>partially</a:t>
            </a:r>
            <a:r>
              <a:rPr lang="en-GB"/>
              <a:t> validated.  </a:t>
            </a:r>
          </a:p>
          <a:p>
            <a:pPr marL="177800" indent="-177800"/>
            <a:r>
              <a:rPr lang="en-GB"/>
              <a:t> If the predictions of a theory are correct </a:t>
            </a:r>
            <a:r>
              <a:rPr lang="en-GB" i="1"/>
              <a:t>quantitatively</a:t>
            </a:r>
            <a:r>
              <a:rPr lang="en-GB"/>
              <a:t>, it is </a:t>
            </a:r>
            <a:r>
              <a:rPr lang="en-GB" i="1"/>
              <a:t>fully</a:t>
            </a:r>
            <a:r>
              <a:rPr lang="en-GB"/>
              <a:t> validated. </a:t>
            </a:r>
          </a:p>
          <a:p>
            <a:pPr marL="177800" indent="-177800"/>
            <a:r>
              <a:rPr lang="en-GB"/>
              <a:t>Calibration measurements (of antenna Q, input impedance, pattern, efficiency etc.) validate heuristic theory. The theory then predicts accurately.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6CA7C242-0A4D-4D49-AD0C-7FAD6638AF74}" type="slidenum">
              <a:rPr lang="en-US"/>
              <a:pPr/>
              <a:t>3</a:t>
            </a:fld>
            <a:endParaRPr lang="en-US"/>
          </a:p>
        </p:txBody>
      </p:sp>
      <p:sp>
        <p:nvSpPr>
          <p:cNvPr id="566274" name="Rectangle 2"/>
          <p:cNvSpPr>
            <a:spLocks noGrp="1" noChangeArrowheads="1"/>
          </p:cNvSpPr>
          <p:nvPr>
            <p:ph type="title"/>
          </p:nvPr>
        </p:nvSpPr>
        <p:spPr>
          <a:xfrm>
            <a:off x="685800" y="38100"/>
            <a:ext cx="7772400" cy="609600"/>
          </a:xfrm>
        </p:spPr>
        <p:txBody>
          <a:bodyPr/>
          <a:lstStyle/>
          <a:p>
            <a:r>
              <a:rPr lang="en-GB" sz="3600"/>
              <a:t>Summary 2</a:t>
            </a:r>
          </a:p>
        </p:txBody>
      </p:sp>
      <p:sp>
        <p:nvSpPr>
          <p:cNvPr id="566275" name="Rectangle 3"/>
          <p:cNvSpPr>
            <a:spLocks noGrp="1" noChangeArrowheads="1"/>
          </p:cNvSpPr>
          <p:nvPr>
            <p:ph type="body" idx="1"/>
          </p:nvPr>
        </p:nvSpPr>
        <p:spPr>
          <a:xfrm>
            <a:off x="128588" y="636588"/>
            <a:ext cx="8890000" cy="5499100"/>
          </a:xfrm>
        </p:spPr>
        <p:txBody>
          <a:bodyPr/>
          <a:lstStyle/>
          <a:p>
            <a:r>
              <a:rPr lang="en-GB" sz="2400">
                <a:sym typeface="Symbol" pitchFamily="18" charset="2"/>
              </a:rPr>
              <a:t>How do antennas radiate?</a:t>
            </a:r>
          </a:p>
          <a:p>
            <a:pPr lvl="1"/>
            <a:r>
              <a:rPr lang="en-GB" sz="2400">
                <a:sym typeface="Symbol" pitchFamily="18" charset="2"/>
              </a:rPr>
              <a:t>Is it only the real current that radiates? – as the books demand</a:t>
            </a:r>
          </a:p>
          <a:p>
            <a:pPr lvl="1"/>
            <a:r>
              <a:rPr lang="en-GB" sz="2400">
                <a:sym typeface="Symbol" pitchFamily="18" charset="2"/>
              </a:rPr>
              <a:t>Can capacitance also radiate?</a:t>
            </a:r>
          </a:p>
          <a:p>
            <a:pPr lvl="1"/>
            <a:r>
              <a:rPr lang="en-GB" sz="2400">
                <a:sym typeface="Symbol" pitchFamily="18" charset="2"/>
              </a:rPr>
              <a:t>Do magnetic and electric displacement currents around the antenna also radiate?</a:t>
            </a:r>
          </a:p>
          <a:p>
            <a:pPr lvl="1"/>
            <a:r>
              <a:rPr lang="en-GB" sz="2400">
                <a:sym typeface="Symbol" pitchFamily="18" charset="2"/>
              </a:rPr>
              <a:t>Do currents always radiate?  How do you explain the Goubau single-wire transmission line?</a:t>
            </a:r>
          </a:p>
          <a:p>
            <a:pPr lvl="1"/>
            <a:r>
              <a:rPr lang="en-GB" sz="2400">
                <a:sym typeface="Symbol" pitchFamily="18" charset="2"/>
              </a:rPr>
              <a:t>Once the RF has escaped the wire, surely it must just keep going?</a:t>
            </a:r>
          </a:p>
          <a:p>
            <a:pPr lvl="1"/>
            <a:r>
              <a:rPr lang="en-GB" sz="2400">
                <a:sym typeface="Symbol" pitchFamily="18" charset="2"/>
              </a:rPr>
              <a:t>How are antenna patterns formed?</a:t>
            </a:r>
          </a:p>
          <a:p>
            <a:pPr lvl="1"/>
            <a:r>
              <a:rPr lang="en-GB" sz="2400">
                <a:sym typeface="Symbol" pitchFamily="18" charset="2"/>
              </a:rPr>
              <a:t>Where in space are the patterns formed?</a:t>
            </a:r>
          </a:p>
          <a:p>
            <a:pPr lvl="1"/>
            <a:r>
              <a:rPr lang="en-GB" sz="2400">
                <a:sym typeface="Symbol" pitchFamily="18" charset="2"/>
              </a:rPr>
              <a:t>What are the lines of power flow?</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11526645-7E01-4D55-9C4F-599C079001B8}" type="slidenum">
              <a:rPr lang="en-US"/>
              <a:pPr/>
              <a:t>30</a:t>
            </a:fld>
            <a:endParaRPr lang="en-US"/>
          </a:p>
        </p:txBody>
      </p:sp>
      <p:sp>
        <p:nvSpPr>
          <p:cNvPr id="444418" name="Rectangle 2"/>
          <p:cNvSpPr>
            <a:spLocks noGrp="1" noChangeArrowheads="1"/>
          </p:cNvSpPr>
          <p:nvPr>
            <p:ph type="title"/>
          </p:nvPr>
        </p:nvSpPr>
        <p:spPr>
          <a:xfrm>
            <a:off x="314325" y="50800"/>
            <a:ext cx="8605838" cy="733425"/>
          </a:xfrm>
        </p:spPr>
        <p:txBody>
          <a:bodyPr/>
          <a:lstStyle/>
          <a:p>
            <a:r>
              <a:rPr lang="en-GB" sz="2400" dirty="0"/>
              <a:t>Preliminary ‘quantitative’ heuristic </a:t>
            </a:r>
            <a:r>
              <a:rPr lang="en-GB" sz="2400" i="1" dirty="0"/>
              <a:t>theory</a:t>
            </a:r>
            <a:r>
              <a:rPr lang="en-GB" sz="2400" dirty="0"/>
              <a:t> of electromagnetic radiation – based on energy and power </a:t>
            </a:r>
            <a:r>
              <a:rPr lang="en-GB" sz="2400" dirty="0" smtClean="0"/>
              <a:t>considerations</a:t>
            </a:r>
            <a:endParaRPr lang="en-GB" sz="2400" dirty="0"/>
          </a:p>
        </p:txBody>
      </p:sp>
      <p:sp>
        <p:nvSpPr>
          <p:cNvPr id="444419" name="Rectangle 3"/>
          <p:cNvSpPr>
            <a:spLocks noGrp="1" noChangeArrowheads="1"/>
          </p:cNvSpPr>
          <p:nvPr>
            <p:ph type="body" idx="4294967295"/>
          </p:nvPr>
        </p:nvSpPr>
        <p:spPr>
          <a:xfrm>
            <a:off x="87313" y="825500"/>
            <a:ext cx="8843962" cy="5562600"/>
          </a:xfrm>
        </p:spPr>
        <p:txBody>
          <a:bodyPr/>
          <a:lstStyle/>
          <a:p>
            <a:pPr marL="381000" indent="-381000">
              <a:buFontTx/>
              <a:buNone/>
            </a:pPr>
            <a:r>
              <a:rPr lang="en-GB" b="1"/>
              <a:t>Observations and questions:</a:t>
            </a:r>
          </a:p>
          <a:p>
            <a:pPr marL="381000" indent="-381000"/>
            <a:r>
              <a:rPr lang="en-GB"/>
              <a:t>Sources create fields.  But what field distributions are created?  </a:t>
            </a:r>
          </a:p>
          <a:p>
            <a:pPr marL="381000" indent="-381000"/>
            <a:r>
              <a:rPr lang="en-GB"/>
              <a:t>Oscillating power sources can radiate power.  But how much from a source of a given strength?    </a:t>
            </a:r>
          </a:p>
          <a:p>
            <a:pPr marL="381000" indent="-381000"/>
            <a:r>
              <a:rPr lang="en-GB"/>
              <a:t>If sources can radiate they can also receive power.  The ‘source’ is then a ‘sink’.</a:t>
            </a:r>
          </a:p>
          <a:p>
            <a:pPr marL="381000" indent="-381000"/>
            <a:r>
              <a:rPr lang="en-GB"/>
              <a:t>Each and every field stores energy. The total energy is  U</a:t>
            </a:r>
            <a:r>
              <a:rPr lang="en-GB" baseline="-25000"/>
              <a:t>tot</a:t>
            </a:r>
            <a:r>
              <a:rPr lang="en-GB"/>
              <a:t> = </a:t>
            </a:r>
          </a:p>
          <a:p>
            <a:pPr marL="381000" indent="-381000"/>
            <a:r>
              <a:rPr lang="en-GB"/>
              <a:t>Fields can convey power.  What are the lines of power flow on transmit </a:t>
            </a:r>
            <a:r>
              <a:rPr lang="en-GB" i="1"/>
              <a:t>and </a:t>
            </a:r>
            <a:r>
              <a:rPr lang="en-GB"/>
              <a:t>on receive?</a:t>
            </a:r>
          </a:p>
          <a:p>
            <a:pPr marL="381000" indent="-381000">
              <a:buFontTx/>
              <a:buNone/>
            </a:pPr>
            <a:r>
              <a:rPr lang="en-GB" b="1"/>
              <a:t>Definitions:</a:t>
            </a:r>
          </a:p>
          <a:p>
            <a:pPr marL="381000" indent="-381000"/>
            <a:r>
              <a:rPr lang="en-GB"/>
              <a:t>Q</a:t>
            </a:r>
            <a:r>
              <a:rPr lang="en-GB" baseline="-25000"/>
              <a:t>ant</a:t>
            </a:r>
            <a:r>
              <a:rPr lang="en-GB"/>
              <a:t>  is the antenna (source/sink)  Q.  For a total antenna stored energy E</a:t>
            </a:r>
            <a:r>
              <a:rPr lang="en-GB" baseline="-25000"/>
              <a:t>ant</a:t>
            </a:r>
            <a:r>
              <a:rPr lang="en-GB"/>
              <a:t> and total radiated or received power P</a:t>
            </a:r>
            <a:r>
              <a:rPr lang="en-GB" baseline="-25000"/>
              <a:t>tot</a:t>
            </a:r>
            <a:r>
              <a:rPr lang="en-GB"/>
              <a:t>,, at angular frequency 2</a:t>
            </a:r>
            <a:r>
              <a:rPr lang="en-GB">
                <a:sym typeface="Symbol" pitchFamily="18" charset="2"/>
              </a:rPr>
              <a:t>f we have   </a:t>
            </a:r>
            <a:br>
              <a:rPr lang="en-GB">
                <a:sym typeface="Symbol" pitchFamily="18" charset="2"/>
              </a:rPr>
            </a:br>
            <a:r>
              <a:rPr lang="en-GB">
                <a:sym typeface="Symbol" pitchFamily="18" charset="2"/>
              </a:rPr>
              <a:t>	 	</a:t>
            </a:r>
            <a:r>
              <a:rPr lang="en-GB"/>
              <a:t>Q</a:t>
            </a:r>
            <a:r>
              <a:rPr lang="en-GB" baseline="-25000"/>
              <a:t>ant</a:t>
            </a:r>
            <a:r>
              <a:rPr lang="en-GB">
                <a:sym typeface="Symbol" pitchFamily="18" charset="2"/>
              </a:rPr>
              <a:t>   = U</a:t>
            </a:r>
            <a:r>
              <a:rPr lang="en-GB" baseline="-25000">
                <a:sym typeface="Symbol" pitchFamily="18" charset="2"/>
              </a:rPr>
              <a:t>tot</a:t>
            </a:r>
            <a:r>
              <a:rPr lang="en-GB">
                <a:sym typeface="Symbol" pitchFamily="18" charset="2"/>
              </a:rPr>
              <a:t>/2fP</a:t>
            </a:r>
            <a:r>
              <a:rPr lang="en-GB" baseline="-25000">
                <a:sym typeface="Symbol" pitchFamily="18" charset="2"/>
              </a:rPr>
              <a:t>tot</a:t>
            </a:r>
            <a:r>
              <a:rPr lang="en-GB"/>
              <a:t> </a:t>
            </a:r>
            <a:endParaRPr lang="en-GB">
              <a:sym typeface="Symbol" pitchFamily="18" charset="2"/>
            </a:endParaRPr>
          </a:p>
          <a:p>
            <a:pPr marL="381000" indent="-381000"/>
            <a:r>
              <a:rPr lang="en-GB">
                <a:sym typeface="Symbol" pitchFamily="18" charset="2"/>
              </a:rPr>
              <a:t>But what is the ‘local Q’ value  Q</a:t>
            </a:r>
            <a:r>
              <a:rPr lang="en-GB" baseline="-25000">
                <a:sym typeface="Symbol" pitchFamily="18" charset="2"/>
              </a:rPr>
              <a:t>loc</a:t>
            </a:r>
            <a:r>
              <a:rPr lang="en-GB">
                <a:sym typeface="Symbol" pitchFamily="18" charset="2"/>
              </a:rPr>
              <a:t>  at any point in (near-field) space?  </a:t>
            </a:r>
            <a:br>
              <a:rPr lang="en-GB">
                <a:sym typeface="Symbol" pitchFamily="18" charset="2"/>
              </a:rPr>
            </a:br>
            <a:r>
              <a:rPr lang="en-GB">
                <a:sym typeface="Symbol" pitchFamily="18" charset="2"/>
              </a:rPr>
              <a:t>		 Q</a:t>
            </a:r>
            <a:r>
              <a:rPr lang="en-GB" baseline="-25000">
                <a:sym typeface="Symbol" pitchFamily="18" charset="2"/>
              </a:rPr>
              <a:t>loc</a:t>
            </a:r>
            <a:r>
              <a:rPr lang="en-GB">
                <a:sym typeface="Symbol" pitchFamily="18" charset="2"/>
              </a:rPr>
              <a:t>   = U</a:t>
            </a:r>
            <a:r>
              <a:rPr lang="en-GB" baseline="-25000">
                <a:sym typeface="Symbol" pitchFamily="18" charset="2"/>
              </a:rPr>
              <a:t>d</a:t>
            </a:r>
            <a:r>
              <a:rPr lang="en-GB">
                <a:sym typeface="Symbol" pitchFamily="18" charset="2"/>
              </a:rPr>
              <a:t>/P</a:t>
            </a:r>
            <a:r>
              <a:rPr lang="en-GB" baseline="-25000">
                <a:sym typeface="Symbol" pitchFamily="18" charset="2"/>
              </a:rPr>
              <a:t>d</a:t>
            </a:r>
            <a:r>
              <a:rPr lang="en-GB">
                <a:sym typeface="Symbol" pitchFamily="18" charset="2"/>
              </a:rPr>
              <a:t> </a:t>
            </a:r>
            <a:br>
              <a:rPr lang="en-GB">
                <a:sym typeface="Symbol" pitchFamily="18" charset="2"/>
              </a:rPr>
            </a:br>
            <a:r>
              <a:rPr lang="en-GB">
                <a:sym typeface="Symbol" pitchFamily="18" charset="2"/>
              </a:rPr>
              <a:t>	Note: in the far field Q</a:t>
            </a:r>
            <a:r>
              <a:rPr lang="en-GB" baseline="-25000">
                <a:sym typeface="Symbol" pitchFamily="18" charset="2"/>
              </a:rPr>
              <a:t>loc</a:t>
            </a:r>
            <a:r>
              <a:rPr lang="en-GB">
                <a:sym typeface="Symbol" pitchFamily="18" charset="2"/>
              </a:rPr>
              <a:t> = 1 by definition. </a:t>
            </a:r>
          </a:p>
          <a:p>
            <a:pPr marL="381000" indent="-381000"/>
            <a:endParaRPr lang="en-GB">
              <a:sym typeface="Symbol" pitchFamily="18" charset="2"/>
            </a:endParaRPr>
          </a:p>
          <a:p>
            <a:pPr marL="381000" indent="-381000"/>
            <a:endParaRPr lang="en-GB">
              <a:sym typeface="Symbol" pitchFamily="18" charset="2"/>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73F6B6D-19E5-4BCC-BD4F-147CE56500FA}" type="slidenum">
              <a:rPr lang="en-US"/>
              <a:pPr/>
              <a:t>31</a:t>
            </a:fld>
            <a:endParaRPr lang="en-US"/>
          </a:p>
        </p:txBody>
      </p:sp>
      <p:sp>
        <p:nvSpPr>
          <p:cNvPr id="445442" name="Rectangle 2"/>
          <p:cNvSpPr>
            <a:spLocks noGrp="1" noChangeArrowheads="1"/>
          </p:cNvSpPr>
          <p:nvPr>
            <p:ph type="title"/>
          </p:nvPr>
        </p:nvSpPr>
        <p:spPr>
          <a:xfrm>
            <a:off x="314325" y="50800"/>
            <a:ext cx="8605838" cy="733425"/>
          </a:xfrm>
        </p:spPr>
        <p:txBody>
          <a:bodyPr/>
          <a:lstStyle/>
          <a:p>
            <a:r>
              <a:rPr lang="en-GB" sz="2400" dirty="0"/>
              <a:t>‘Quantitative’ heuristic </a:t>
            </a:r>
            <a:r>
              <a:rPr lang="en-GB" sz="2400" i="1" dirty="0"/>
              <a:t>theory</a:t>
            </a:r>
            <a:r>
              <a:rPr lang="en-GB" sz="2400" dirty="0"/>
              <a:t> of electromagnetic radiation – based on energy and power </a:t>
            </a:r>
            <a:r>
              <a:rPr lang="en-GB" sz="2400" dirty="0" smtClean="0"/>
              <a:t>considerations</a:t>
            </a:r>
            <a:endParaRPr lang="en-GB" sz="2400" dirty="0"/>
          </a:p>
        </p:txBody>
      </p:sp>
      <p:sp>
        <p:nvSpPr>
          <p:cNvPr id="445443" name="Rectangle 3"/>
          <p:cNvSpPr>
            <a:spLocks noGrp="1" noChangeArrowheads="1"/>
          </p:cNvSpPr>
          <p:nvPr>
            <p:ph type="body" idx="4294967295"/>
          </p:nvPr>
        </p:nvSpPr>
        <p:spPr>
          <a:xfrm>
            <a:off x="87313" y="825500"/>
            <a:ext cx="8843962" cy="5562600"/>
          </a:xfrm>
        </p:spPr>
        <p:txBody>
          <a:bodyPr/>
          <a:lstStyle/>
          <a:p>
            <a:pPr marL="381000" indent="-381000">
              <a:buFontTx/>
              <a:buNone/>
            </a:pPr>
            <a:r>
              <a:rPr lang="en-GB" b="1"/>
              <a:t>Impact of Q:</a:t>
            </a:r>
          </a:p>
          <a:p>
            <a:pPr marL="381000" indent="-381000">
              <a:buFontTx/>
              <a:buAutoNum type="arabicPeriod"/>
            </a:pPr>
            <a:r>
              <a:rPr lang="en-GB"/>
              <a:t>Q</a:t>
            </a:r>
            <a:r>
              <a:rPr lang="en-GB" baseline="-25000"/>
              <a:t>ant</a:t>
            </a:r>
            <a:r>
              <a:rPr lang="en-GB"/>
              <a:t>  is the antenna (source/sink)  Q.  For a total antenna stored energy E</a:t>
            </a:r>
            <a:r>
              <a:rPr lang="en-GB" baseline="-25000"/>
              <a:t>ant</a:t>
            </a:r>
            <a:r>
              <a:rPr lang="en-GB"/>
              <a:t> and total radiated or received power P</a:t>
            </a:r>
            <a:r>
              <a:rPr lang="en-GB" baseline="-25000"/>
              <a:t>tot</a:t>
            </a:r>
            <a:r>
              <a:rPr lang="en-GB"/>
              <a:t>,, at angular frequency 2</a:t>
            </a:r>
            <a:r>
              <a:rPr lang="en-GB">
                <a:sym typeface="Symbol" pitchFamily="18" charset="2"/>
              </a:rPr>
              <a:t>f we have   </a:t>
            </a:r>
            <a:br>
              <a:rPr lang="en-GB">
                <a:sym typeface="Symbol" pitchFamily="18" charset="2"/>
              </a:rPr>
            </a:br>
            <a:r>
              <a:rPr lang="en-GB">
                <a:sym typeface="Symbol" pitchFamily="18" charset="2"/>
              </a:rPr>
              <a:t>	 	</a:t>
            </a:r>
            <a:r>
              <a:rPr lang="en-GB"/>
              <a:t>Q</a:t>
            </a:r>
            <a:r>
              <a:rPr lang="en-GB" baseline="-25000"/>
              <a:t>ant</a:t>
            </a:r>
            <a:r>
              <a:rPr lang="en-GB">
                <a:sym typeface="Symbol" pitchFamily="18" charset="2"/>
              </a:rPr>
              <a:t>   = U</a:t>
            </a:r>
            <a:r>
              <a:rPr lang="en-GB" baseline="-25000">
                <a:sym typeface="Symbol" pitchFamily="18" charset="2"/>
              </a:rPr>
              <a:t>tot</a:t>
            </a:r>
            <a:r>
              <a:rPr lang="en-GB">
                <a:sym typeface="Symbol" pitchFamily="18" charset="2"/>
              </a:rPr>
              <a:t>/2fP</a:t>
            </a:r>
            <a:r>
              <a:rPr lang="en-GB" baseline="-25000">
                <a:sym typeface="Symbol" pitchFamily="18" charset="2"/>
              </a:rPr>
              <a:t>tot</a:t>
            </a:r>
            <a:r>
              <a:rPr lang="en-GB"/>
              <a:t> </a:t>
            </a:r>
            <a:endParaRPr lang="en-GB">
              <a:sym typeface="Symbol" pitchFamily="18" charset="2"/>
            </a:endParaRPr>
          </a:p>
          <a:p>
            <a:pPr marL="381000" indent="-381000">
              <a:buFontTx/>
              <a:buAutoNum type="arabicPeriod"/>
            </a:pPr>
            <a:r>
              <a:rPr lang="en-GB">
                <a:sym typeface="Symbol" pitchFamily="18" charset="2"/>
              </a:rPr>
              <a:t>The ‘local Q’ value  Q</a:t>
            </a:r>
            <a:r>
              <a:rPr lang="en-GB" baseline="-25000">
                <a:sym typeface="Symbol" pitchFamily="18" charset="2"/>
              </a:rPr>
              <a:t>loc</a:t>
            </a:r>
            <a:r>
              <a:rPr lang="en-GB">
                <a:sym typeface="Symbol" pitchFamily="18" charset="2"/>
              </a:rPr>
              <a:t>  at any point in (near-field) space can be  </a:t>
            </a:r>
            <a:br>
              <a:rPr lang="en-GB">
                <a:sym typeface="Symbol" pitchFamily="18" charset="2"/>
              </a:rPr>
            </a:br>
            <a:r>
              <a:rPr lang="en-GB">
                <a:sym typeface="Symbol" pitchFamily="18" charset="2"/>
              </a:rPr>
              <a:t>		 Q</a:t>
            </a:r>
            <a:r>
              <a:rPr lang="en-GB" baseline="-25000">
                <a:sym typeface="Symbol" pitchFamily="18" charset="2"/>
              </a:rPr>
              <a:t>loc</a:t>
            </a:r>
            <a:r>
              <a:rPr lang="en-GB">
                <a:sym typeface="Symbol" pitchFamily="18" charset="2"/>
              </a:rPr>
              <a:t>   = U</a:t>
            </a:r>
            <a:r>
              <a:rPr lang="en-GB" baseline="-25000">
                <a:sym typeface="Symbol" pitchFamily="18" charset="2"/>
              </a:rPr>
              <a:t>d</a:t>
            </a:r>
            <a:r>
              <a:rPr lang="en-GB">
                <a:sym typeface="Symbol" pitchFamily="18" charset="2"/>
              </a:rPr>
              <a:t>/P</a:t>
            </a:r>
            <a:r>
              <a:rPr lang="en-GB" baseline="-25000">
                <a:sym typeface="Symbol" pitchFamily="18" charset="2"/>
              </a:rPr>
              <a:t>d</a:t>
            </a:r>
            <a:r>
              <a:rPr lang="en-GB">
                <a:sym typeface="Symbol" pitchFamily="18" charset="2"/>
              </a:rPr>
              <a:t> </a:t>
            </a:r>
          </a:p>
          <a:p>
            <a:pPr marL="838200" lvl="1" indent="-381000"/>
            <a:r>
              <a:rPr lang="en-GB">
                <a:sym typeface="Symbol" pitchFamily="18" charset="2"/>
              </a:rPr>
              <a:t>Note: in the far field Q</a:t>
            </a:r>
            <a:r>
              <a:rPr lang="en-GB" baseline="-25000">
                <a:sym typeface="Symbol" pitchFamily="18" charset="2"/>
              </a:rPr>
              <a:t>loc</a:t>
            </a:r>
            <a:r>
              <a:rPr lang="en-GB">
                <a:sym typeface="Symbol" pitchFamily="18" charset="2"/>
              </a:rPr>
              <a:t> = 1 by definition.</a:t>
            </a:r>
          </a:p>
          <a:p>
            <a:pPr marL="381000" indent="-381000">
              <a:buFontTx/>
              <a:buAutoNum type="arabicPeriod"/>
            </a:pPr>
            <a:r>
              <a:rPr lang="en-GB">
                <a:sym typeface="Symbol" pitchFamily="18" charset="2"/>
              </a:rPr>
              <a:t>The distribution of Q</a:t>
            </a:r>
            <a:r>
              <a:rPr lang="en-GB" baseline="-25000">
                <a:sym typeface="Symbol" pitchFamily="18" charset="2"/>
              </a:rPr>
              <a:t>loc</a:t>
            </a:r>
            <a:r>
              <a:rPr lang="en-GB">
                <a:sym typeface="Symbol" pitchFamily="18" charset="2"/>
              </a:rPr>
              <a:t> appears </a:t>
            </a:r>
            <a:r>
              <a:rPr lang="en-GB" i="1">
                <a:sym typeface="Symbol" pitchFamily="18" charset="2"/>
              </a:rPr>
              <a:t>not</a:t>
            </a:r>
            <a:r>
              <a:rPr lang="en-GB">
                <a:sym typeface="Symbol" pitchFamily="18" charset="2"/>
              </a:rPr>
              <a:t> to scale with frequency</a:t>
            </a:r>
          </a:p>
          <a:p>
            <a:pPr marL="838200" lvl="1" indent="-381000"/>
            <a:r>
              <a:rPr lang="en-GB" i="1">
                <a:sym typeface="Symbol" pitchFamily="18" charset="2"/>
              </a:rPr>
              <a:t>This leads to a ‘quantum’ theory </a:t>
            </a:r>
          </a:p>
          <a:p>
            <a:pPr marL="838200" lvl="1" indent="-381000"/>
            <a:r>
              <a:rPr lang="en-GB" i="1">
                <a:sym typeface="Symbol" pitchFamily="18" charset="2"/>
              </a:rPr>
              <a:t>It means ‘radio-photons’ are not stable much below terahertz frequencies at room temperature</a:t>
            </a:r>
          </a:p>
          <a:p>
            <a:pPr marL="381000" indent="-381000">
              <a:buFontTx/>
              <a:buAutoNum type="arabicPeriod"/>
            </a:pPr>
            <a:r>
              <a:rPr lang="en-GB">
                <a:sym typeface="Symbol" pitchFamily="18" charset="2"/>
              </a:rPr>
              <a:t>The group velocity of a wave can be said to be</a:t>
            </a:r>
            <a:br>
              <a:rPr lang="en-GB">
                <a:sym typeface="Symbol" pitchFamily="18" charset="2"/>
              </a:rPr>
            </a:br>
            <a:r>
              <a:rPr lang="en-GB">
                <a:sym typeface="Symbol" pitchFamily="18" charset="2"/>
              </a:rPr>
              <a:t>	v</a:t>
            </a:r>
            <a:r>
              <a:rPr lang="en-GB" baseline="-25000">
                <a:sym typeface="Symbol" pitchFamily="18" charset="2"/>
              </a:rPr>
              <a:t>g</a:t>
            </a:r>
            <a:r>
              <a:rPr lang="en-GB">
                <a:sym typeface="Symbol" pitchFamily="18" charset="2"/>
              </a:rPr>
              <a:t> = c</a:t>
            </a:r>
            <a:r>
              <a:rPr lang="en-GB" baseline="-25000">
                <a:sym typeface="Symbol" pitchFamily="18" charset="2"/>
              </a:rPr>
              <a:t>em</a:t>
            </a:r>
            <a:r>
              <a:rPr lang="en-GB">
                <a:sym typeface="Symbol" pitchFamily="18" charset="2"/>
              </a:rPr>
              <a:t>/Q</a:t>
            </a:r>
            <a:r>
              <a:rPr lang="en-GB" baseline="-25000">
                <a:sym typeface="Symbol" pitchFamily="18" charset="2"/>
              </a:rPr>
              <a:t>loc</a:t>
            </a:r>
            <a:r>
              <a:rPr lang="en-GB">
                <a:sym typeface="Symbol" pitchFamily="18" charset="2"/>
              </a:rPr>
              <a:t> </a:t>
            </a:r>
          </a:p>
          <a:p>
            <a:pPr marL="381000" indent="-381000">
              <a:buFontTx/>
              <a:buAutoNum type="arabicPeriod"/>
            </a:pPr>
            <a:r>
              <a:rPr lang="en-GB">
                <a:sym typeface="Symbol" pitchFamily="18" charset="2"/>
              </a:rPr>
              <a:t>A total group delay of Q</a:t>
            </a:r>
            <a:r>
              <a:rPr lang="en-GB" baseline="-25000">
                <a:sym typeface="Symbol" pitchFamily="18" charset="2"/>
              </a:rPr>
              <a:t>ant</a:t>
            </a:r>
            <a:r>
              <a:rPr lang="en-GB">
                <a:sym typeface="Symbol" pitchFamily="18" charset="2"/>
              </a:rPr>
              <a:t>/f  has to be added to the normal propagation delay.</a:t>
            </a:r>
          </a:p>
          <a:p>
            <a:pPr marL="381000" indent="-381000">
              <a:buFontTx/>
              <a:buAutoNum type="arabicPeriod"/>
            </a:pPr>
            <a:endParaRPr lang="en-GB">
              <a:sym typeface="Symbol" pitchFamily="18" charset="2"/>
            </a:endParaRPr>
          </a:p>
          <a:p>
            <a:pPr marL="381000" indent="-381000">
              <a:buFontTx/>
              <a:buAutoNum type="arabicPeriod"/>
            </a:pPr>
            <a:endParaRPr lang="en-GB">
              <a:sym typeface="Symbol" pitchFamily="18" charset="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400" dirty="0" smtClean="0"/>
              <a:t>Loop matching</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B0AFF56E-BF1C-4F0E-BFC0-A132ABF4C1D5}" type="slidenum">
              <a:rPr lang="en-US" smtClean="0"/>
              <a:pPr/>
              <a:t>32</a:t>
            </a:fld>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GB" smtClean="0"/>
              <a:t>Itchen Valley ARC 11th June 2010</a:t>
            </a:r>
            <a:endParaRPr lang="en-US"/>
          </a:p>
        </p:txBody>
      </p:sp>
      <p:sp>
        <p:nvSpPr>
          <p:cNvPr id="5" name="Slide Number Placeholder 3"/>
          <p:cNvSpPr>
            <a:spLocks noGrp="1"/>
          </p:cNvSpPr>
          <p:nvPr>
            <p:ph type="sldNum" sz="quarter" idx="11"/>
          </p:nvPr>
        </p:nvSpPr>
        <p:spPr/>
        <p:txBody>
          <a:bodyPr/>
          <a:lstStyle/>
          <a:p>
            <a:fld id="{265EFF8D-8F19-4E4F-BDCC-03A6799682C9}" type="slidenum">
              <a:rPr lang="en-US"/>
              <a:pPr/>
              <a:t>33</a:t>
            </a:fld>
            <a:endParaRPr lang="en-US"/>
          </a:p>
        </p:txBody>
      </p:sp>
      <p:sp>
        <p:nvSpPr>
          <p:cNvPr id="387074" name="Rectangle 2"/>
          <p:cNvSpPr>
            <a:spLocks noGrp="1" noChangeArrowheads="1"/>
          </p:cNvSpPr>
          <p:nvPr>
            <p:ph type="title"/>
          </p:nvPr>
        </p:nvSpPr>
        <p:spPr>
          <a:xfrm>
            <a:off x="685800" y="58059"/>
            <a:ext cx="7772400" cy="1147286"/>
          </a:xfrm>
        </p:spPr>
        <p:txBody>
          <a:bodyPr/>
          <a:lstStyle/>
          <a:p>
            <a:r>
              <a:rPr lang="en-GB" dirty="0" smtClean="0"/>
              <a:t>The G3LHZ ‘twisted </a:t>
            </a:r>
            <a:r>
              <a:rPr lang="en-GB" dirty="0" smtClean="0"/>
              <a:t>g</a:t>
            </a:r>
            <a:r>
              <a:rPr lang="en-GB" dirty="0" smtClean="0"/>
              <a:t>amma </a:t>
            </a:r>
            <a:r>
              <a:rPr lang="en-GB" dirty="0" smtClean="0"/>
              <a:t>m</a:t>
            </a:r>
            <a:r>
              <a:rPr lang="en-GB" dirty="0" smtClean="0"/>
              <a:t>atch’ for tuned loops, with </a:t>
            </a:r>
            <a:r>
              <a:rPr lang="en-GB" dirty="0" smtClean="0"/>
              <a:t>e</a:t>
            </a:r>
            <a:r>
              <a:rPr lang="en-GB" dirty="0" smtClean="0"/>
              <a:t>quivalent </a:t>
            </a:r>
            <a:r>
              <a:rPr lang="en-GB" dirty="0" smtClean="0"/>
              <a:t>c</a:t>
            </a:r>
            <a:r>
              <a:rPr lang="en-GB" dirty="0" smtClean="0"/>
              <a:t>ircuits</a:t>
            </a:r>
            <a:endParaRPr lang="en-GB" dirty="0"/>
          </a:p>
        </p:txBody>
      </p:sp>
      <p:pic>
        <p:nvPicPr>
          <p:cNvPr id="387075" name="Picture 3"/>
          <p:cNvPicPr>
            <a:picLocks noChangeAspect="1" noChangeArrowheads="1"/>
          </p:cNvPicPr>
          <p:nvPr/>
        </p:nvPicPr>
        <p:blipFill>
          <a:blip r:embed="rId2" cstate="print"/>
          <a:srcRect/>
          <a:stretch>
            <a:fillRect/>
          </a:stretch>
        </p:blipFill>
        <p:spPr bwMode="auto">
          <a:xfrm>
            <a:off x="769257" y="1471572"/>
            <a:ext cx="7384143" cy="494339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86" y="-1"/>
            <a:ext cx="7772400" cy="754743"/>
          </a:xfrm>
        </p:spPr>
        <p:txBody>
          <a:bodyPr/>
          <a:lstStyle/>
          <a:p>
            <a:r>
              <a:rPr lang="en-GB" dirty="0" smtClean="0"/>
              <a:t>AMA5 Loop with double twist gamma match</a:t>
            </a:r>
            <a:endParaRPr lang="en-GB"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34</a:t>
            </a:fld>
            <a:endParaRPr lang="en-US"/>
          </a:p>
        </p:txBody>
      </p:sp>
      <p:pic>
        <p:nvPicPr>
          <p:cNvPr id="6" name="Picture 5" descr="P1020104_0.tmp"/>
          <p:cNvPicPr>
            <a:picLocks noChangeAspect="1"/>
          </p:cNvPicPr>
          <p:nvPr/>
        </p:nvPicPr>
        <p:blipFill>
          <a:blip r:embed="rId2" cstate="print"/>
          <a:srcRect l="21154" r="11346"/>
          <a:stretch>
            <a:fillRect/>
          </a:stretch>
        </p:blipFill>
        <p:spPr>
          <a:xfrm>
            <a:off x="507995" y="689432"/>
            <a:ext cx="5094514" cy="5660572"/>
          </a:xfrm>
          <a:prstGeom prst="rect">
            <a:avLst/>
          </a:prstGeom>
        </p:spPr>
      </p:pic>
      <p:pic>
        <p:nvPicPr>
          <p:cNvPr id="7" name="Picture 2"/>
          <p:cNvPicPr>
            <a:picLocks noChangeAspect="1" noChangeArrowheads="1"/>
          </p:cNvPicPr>
          <p:nvPr/>
        </p:nvPicPr>
        <p:blipFill>
          <a:blip r:embed="rId3" cstate="print"/>
          <a:srcRect t="19460" b="21081"/>
          <a:stretch>
            <a:fillRect/>
          </a:stretch>
        </p:blipFill>
        <p:spPr bwMode="auto">
          <a:xfrm rot="5400000">
            <a:off x="4594205" y="2292815"/>
            <a:ext cx="5630665" cy="2510973"/>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99705F90-9B59-4913-881F-6D4A54B5C727}" type="slidenum">
              <a:rPr lang="en-US"/>
              <a:pPr/>
              <a:t>35</a:t>
            </a:fld>
            <a:endParaRPr lang="en-US"/>
          </a:p>
        </p:txBody>
      </p:sp>
      <p:sp>
        <p:nvSpPr>
          <p:cNvPr id="393218" name="Rectangle 2"/>
          <p:cNvSpPr>
            <a:spLocks noGrp="1" noChangeArrowheads="1"/>
          </p:cNvSpPr>
          <p:nvPr>
            <p:ph type="title"/>
          </p:nvPr>
        </p:nvSpPr>
        <p:spPr/>
        <p:txBody>
          <a:bodyPr/>
          <a:lstStyle/>
          <a:p>
            <a:r>
              <a:rPr lang="en-GB"/>
              <a:t>The Twisted Gamma Match - 1</a:t>
            </a:r>
          </a:p>
        </p:txBody>
      </p:sp>
      <p:sp>
        <p:nvSpPr>
          <p:cNvPr id="393219" name="Rectangle 3"/>
          <p:cNvSpPr>
            <a:spLocks noGrp="1" noChangeArrowheads="1"/>
          </p:cNvSpPr>
          <p:nvPr>
            <p:ph type="body" idx="1"/>
          </p:nvPr>
        </p:nvSpPr>
        <p:spPr>
          <a:xfrm>
            <a:off x="381000" y="990600"/>
            <a:ext cx="8382000" cy="5181600"/>
          </a:xfrm>
        </p:spPr>
        <p:txBody>
          <a:bodyPr/>
          <a:lstStyle/>
          <a:p>
            <a:r>
              <a:rPr lang="en-GB" dirty="0"/>
              <a:t>The “twisted gamma match” (or mu-gamma, or G3LHZ gamma match) consists of a long insulated wire wound loosely or tightly around the main loop starting from a chosen ground point.</a:t>
            </a:r>
          </a:p>
          <a:p>
            <a:r>
              <a:rPr lang="en-GB" dirty="0"/>
              <a:t>It combines three coupling modes:-</a:t>
            </a:r>
          </a:p>
          <a:p>
            <a:pPr lvl="1"/>
            <a:r>
              <a:rPr lang="en-GB" dirty="0"/>
              <a:t>Inductive coupling - as by a small loop.</a:t>
            </a:r>
          </a:p>
          <a:p>
            <a:pPr lvl="1"/>
            <a:r>
              <a:rPr lang="en-GB" dirty="0"/>
              <a:t>Travelling wave coupling - as in directional couplers.</a:t>
            </a:r>
          </a:p>
          <a:p>
            <a:pPr lvl="1"/>
            <a:r>
              <a:rPr lang="en-GB" dirty="0"/>
              <a:t>Tapping along main loop - as in conventional gamma match.</a:t>
            </a:r>
          </a:p>
          <a:p>
            <a:r>
              <a:rPr lang="en-GB" dirty="0"/>
              <a:t>The loop coupling is achieved by pulling out a small loop at a desired point along the gamma wire.</a:t>
            </a:r>
          </a:p>
          <a:p>
            <a:r>
              <a:rPr lang="en-GB" dirty="0"/>
              <a:t>The travelling wave coupling is weak and it allows the point of maximum coupling to be moved to practically any point around the loop (for optimising directionality).</a:t>
            </a:r>
          </a:p>
          <a:p>
            <a:r>
              <a:rPr lang="en-GB" dirty="0"/>
              <a:t>The best tapping point can be found using a large crocodile clip and then replacing this by a soldered joint, permanent clamp, or large “jubilee” clip.</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3"/>
          <p:cNvSpPr>
            <a:spLocks noGrp="1"/>
          </p:cNvSpPr>
          <p:nvPr>
            <p:ph type="ftr" sz="quarter" idx="10"/>
          </p:nvPr>
        </p:nvSpPr>
        <p:spPr/>
        <p:txBody>
          <a:bodyPr/>
          <a:lstStyle/>
          <a:p>
            <a:r>
              <a:rPr lang="en-GB" smtClean="0"/>
              <a:t>Itchen Valley ARC 11th June 2010</a:t>
            </a:r>
            <a:endParaRPr lang="en-US"/>
          </a:p>
        </p:txBody>
      </p:sp>
      <p:sp>
        <p:nvSpPr>
          <p:cNvPr id="36" name="Slide Number Placeholder 4"/>
          <p:cNvSpPr>
            <a:spLocks noGrp="1"/>
          </p:cNvSpPr>
          <p:nvPr>
            <p:ph type="sldNum" sz="quarter" idx="11"/>
          </p:nvPr>
        </p:nvSpPr>
        <p:spPr/>
        <p:txBody>
          <a:bodyPr/>
          <a:lstStyle/>
          <a:p>
            <a:fld id="{55DA777A-0CBE-4DF8-B141-7E8FEEECBA4A}" type="slidenum">
              <a:rPr lang="en-US"/>
              <a:pPr/>
              <a:t>36</a:t>
            </a:fld>
            <a:endParaRPr lang="en-US"/>
          </a:p>
        </p:txBody>
      </p:sp>
      <p:sp>
        <p:nvSpPr>
          <p:cNvPr id="395266" name="Rectangle 2"/>
          <p:cNvSpPr>
            <a:spLocks noGrp="1" noChangeArrowheads="1"/>
          </p:cNvSpPr>
          <p:nvPr>
            <p:ph type="title"/>
          </p:nvPr>
        </p:nvSpPr>
        <p:spPr>
          <a:xfrm>
            <a:off x="685800" y="0"/>
            <a:ext cx="7772400" cy="609600"/>
          </a:xfrm>
        </p:spPr>
        <p:txBody>
          <a:bodyPr/>
          <a:lstStyle/>
          <a:p>
            <a:r>
              <a:rPr lang="en-GB" dirty="0"/>
              <a:t>The Twisted Gamma Match - 2</a:t>
            </a:r>
          </a:p>
        </p:txBody>
      </p:sp>
      <p:sp>
        <p:nvSpPr>
          <p:cNvPr id="395267" name="Rectangle 3"/>
          <p:cNvSpPr>
            <a:spLocks noGrp="1" noChangeArrowheads="1"/>
          </p:cNvSpPr>
          <p:nvPr>
            <p:ph type="body" idx="1"/>
          </p:nvPr>
        </p:nvSpPr>
        <p:spPr>
          <a:xfrm>
            <a:off x="203201" y="609600"/>
            <a:ext cx="4194628" cy="5689600"/>
          </a:xfrm>
        </p:spPr>
        <p:txBody>
          <a:bodyPr/>
          <a:lstStyle/>
          <a:p>
            <a:r>
              <a:rPr lang="en-GB" sz="2400" dirty="0"/>
              <a:t>There are usually two essentially open-circuit points of practically zero coupling on the main loop, at approximately 90</a:t>
            </a:r>
            <a:r>
              <a:rPr lang="en-GB" sz="2400" dirty="0">
                <a:sym typeface="Symbol" pitchFamily="18" charset="2"/>
              </a:rPr>
              <a:t> and 270 away from the tuning capacitor. Practical coupling points can be found on either side of these “null” points.</a:t>
            </a:r>
          </a:p>
          <a:p>
            <a:r>
              <a:rPr lang="en-GB" sz="2400" dirty="0">
                <a:sym typeface="Symbol" pitchFamily="18" charset="2"/>
              </a:rPr>
              <a:t>An equivalent lumped circuit shows how the inductive coupling can cancel the tapping point voltage at certain places.</a:t>
            </a:r>
          </a:p>
        </p:txBody>
      </p:sp>
      <p:grpSp>
        <p:nvGrpSpPr>
          <p:cNvPr id="2" name="Group 4"/>
          <p:cNvGrpSpPr>
            <a:grpSpLocks/>
          </p:cNvGrpSpPr>
          <p:nvPr/>
        </p:nvGrpSpPr>
        <p:grpSpPr bwMode="auto">
          <a:xfrm flipH="1">
            <a:off x="6400800" y="2209800"/>
            <a:ext cx="533400" cy="1981200"/>
            <a:chOff x="4715" y="1489"/>
            <a:chExt cx="838" cy="3045"/>
          </a:xfrm>
        </p:grpSpPr>
        <p:sp>
          <p:nvSpPr>
            <p:cNvPr id="395269" name="Arc 5"/>
            <p:cNvSpPr>
              <a:spLocks/>
            </p:cNvSpPr>
            <p:nvPr/>
          </p:nvSpPr>
          <p:spPr bwMode="auto">
            <a:xfrm>
              <a:off x="4715" y="1489"/>
              <a:ext cx="838" cy="840"/>
            </a:xfrm>
            <a:custGeom>
              <a:avLst/>
              <a:gdLst>
                <a:gd name="G0" fmla="+- 17299 0 0"/>
                <a:gd name="G1" fmla="+- 21600 0 0"/>
                <a:gd name="G2" fmla="+- 21600 0 0"/>
                <a:gd name="T0" fmla="*/ 17299 w 38899"/>
                <a:gd name="T1" fmla="*/ 0 h 43200"/>
                <a:gd name="T2" fmla="*/ 0 w 38899"/>
                <a:gd name="T3" fmla="*/ 34535 h 43200"/>
                <a:gd name="T4" fmla="*/ 17299 w 38899"/>
                <a:gd name="T5" fmla="*/ 21600 h 43200"/>
              </a:gdLst>
              <a:ahLst/>
              <a:cxnLst>
                <a:cxn ang="0">
                  <a:pos x="T0" y="T1"/>
                </a:cxn>
                <a:cxn ang="0">
                  <a:pos x="T2" y="T3"/>
                </a:cxn>
                <a:cxn ang="0">
                  <a:pos x="T4" y="T5"/>
                </a:cxn>
              </a:cxnLst>
              <a:rect l="0" t="0" r="r" b="b"/>
              <a:pathLst>
                <a:path w="38899" h="43200" fill="none" extrusionOk="0">
                  <a:moveTo>
                    <a:pt x="17298" y="0"/>
                  </a:moveTo>
                  <a:cubicBezTo>
                    <a:pt x="29228" y="0"/>
                    <a:pt x="38899" y="9670"/>
                    <a:pt x="38899" y="21600"/>
                  </a:cubicBezTo>
                  <a:cubicBezTo>
                    <a:pt x="38899" y="33529"/>
                    <a:pt x="29228" y="43200"/>
                    <a:pt x="17299" y="43200"/>
                  </a:cubicBezTo>
                  <a:cubicBezTo>
                    <a:pt x="10489" y="43200"/>
                    <a:pt x="4078" y="39988"/>
                    <a:pt x="0" y="34534"/>
                  </a:cubicBezTo>
                </a:path>
                <a:path w="38899" h="43200" stroke="0" extrusionOk="0">
                  <a:moveTo>
                    <a:pt x="17298" y="0"/>
                  </a:moveTo>
                  <a:cubicBezTo>
                    <a:pt x="29228" y="0"/>
                    <a:pt x="38899" y="9670"/>
                    <a:pt x="38899" y="21600"/>
                  </a:cubicBezTo>
                  <a:cubicBezTo>
                    <a:pt x="38899" y="33529"/>
                    <a:pt x="29228" y="43200"/>
                    <a:pt x="17299" y="43200"/>
                  </a:cubicBezTo>
                  <a:cubicBezTo>
                    <a:pt x="10489" y="43200"/>
                    <a:pt x="4078" y="39988"/>
                    <a:pt x="0" y="34534"/>
                  </a:cubicBezTo>
                  <a:lnTo>
                    <a:pt x="17299" y="21600"/>
                  </a:lnTo>
                  <a:close/>
                </a:path>
              </a:pathLst>
            </a:custGeom>
            <a:noFill/>
            <a:ln w="9525">
              <a:solidFill>
                <a:srgbClr val="000000"/>
              </a:solidFill>
              <a:round/>
              <a:headEnd/>
              <a:tailEnd/>
            </a:ln>
          </p:spPr>
          <p:txBody>
            <a:bodyPr/>
            <a:lstStyle/>
            <a:p>
              <a:endParaRPr lang="en-GB"/>
            </a:p>
          </p:txBody>
        </p:sp>
        <p:sp>
          <p:nvSpPr>
            <p:cNvPr id="395270" name="Arc 6"/>
            <p:cNvSpPr>
              <a:spLocks/>
            </p:cNvSpPr>
            <p:nvPr/>
          </p:nvSpPr>
          <p:spPr bwMode="auto">
            <a:xfrm>
              <a:off x="4722" y="2045"/>
              <a:ext cx="831" cy="840"/>
            </a:xfrm>
            <a:custGeom>
              <a:avLst/>
              <a:gdLst>
                <a:gd name="G0" fmla="+- 16993 0 0"/>
                <a:gd name="G1" fmla="+- 21600 0 0"/>
                <a:gd name="G2" fmla="+- 21600 0 0"/>
                <a:gd name="T0" fmla="*/ 0 w 38593"/>
                <a:gd name="T1" fmla="*/ 8266 h 43200"/>
                <a:gd name="T2" fmla="*/ 407 w 38593"/>
                <a:gd name="T3" fmla="*/ 35437 h 43200"/>
                <a:gd name="T4" fmla="*/ 16993 w 38593"/>
                <a:gd name="T5" fmla="*/ 21600 h 43200"/>
              </a:gdLst>
              <a:ahLst/>
              <a:cxnLst>
                <a:cxn ang="0">
                  <a:pos x="T0" y="T1"/>
                </a:cxn>
                <a:cxn ang="0">
                  <a:pos x="T2" y="T3"/>
                </a:cxn>
                <a:cxn ang="0">
                  <a:pos x="T4" y="T5"/>
                </a:cxn>
              </a:cxnLst>
              <a:rect l="0" t="0" r="r" b="b"/>
              <a:pathLst>
                <a:path w="38593" h="43200" fill="none"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path>
                <a:path w="38593" h="43200" stroke="0"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lnTo>
                    <a:pt x="16993" y="21600"/>
                  </a:lnTo>
                  <a:close/>
                </a:path>
              </a:pathLst>
            </a:custGeom>
            <a:noFill/>
            <a:ln w="9525">
              <a:solidFill>
                <a:srgbClr val="000000"/>
              </a:solidFill>
              <a:round/>
              <a:headEnd/>
              <a:tailEnd/>
            </a:ln>
          </p:spPr>
          <p:txBody>
            <a:bodyPr/>
            <a:lstStyle/>
            <a:p>
              <a:endParaRPr lang="en-GB"/>
            </a:p>
          </p:txBody>
        </p:sp>
        <p:sp>
          <p:nvSpPr>
            <p:cNvPr id="395271" name="Arc 7"/>
            <p:cNvSpPr>
              <a:spLocks/>
            </p:cNvSpPr>
            <p:nvPr/>
          </p:nvSpPr>
          <p:spPr bwMode="auto">
            <a:xfrm>
              <a:off x="4722" y="2585"/>
              <a:ext cx="831" cy="840"/>
            </a:xfrm>
            <a:custGeom>
              <a:avLst/>
              <a:gdLst>
                <a:gd name="G0" fmla="+- 16993 0 0"/>
                <a:gd name="G1" fmla="+- 21600 0 0"/>
                <a:gd name="G2" fmla="+- 21600 0 0"/>
                <a:gd name="T0" fmla="*/ 0 w 38593"/>
                <a:gd name="T1" fmla="*/ 8266 h 43200"/>
                <a:gd name="T2" fmla="*/ 407 w 38593"/>
                <a:gd name="T3" fmla="*/ 35437 h 43200"/>
                <a:gd name="T4" fmla="*/ 16993 w 38593"/>
                <a:gd name="T5" fmla="*/ 21600 h 43200"/>
              </a:gdLst>
              <a:ahLst/>
              <a:cxnLst>
                <a:cxn ang="0">
                  <a:pos x="T0" y="T1"/>
                </a:cxn>
                <a:cxn ang="0">
                  <a:pos x="T2" y="T3"/>
                </a:cxn>
                <a:cxn ang="0">
                  <a:pos x="T4" y="T5"/>
                </a:cxn>
              </a:cxnLst>
              <a:rect l="0" t="0" r="r" b="b"/>
              <a:pathLst>
                <a:path w="38593" h="43200" fill="none"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path>
                <a:path w="38593" h="43200" stroke="0"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lnTo>
                    <a:pt x="16993" y="21600"/>
                  </a:lnTo>
                  <a:close/>
                </a:path>
              </a:pathLst>
            </a:custGeom>
            <a:noFill/>
            <a:ln w="9525">
              <a:solidFill>
                <a:srgbClr val="000000"/>
              </a:solidFill>
              <a:round/>
              <a:headEnd/>
              <a:tailEnd/>
            </a:ln>
          </p:spPr>
          <p:txBody>
            <a:bodyPr/>
            <a:lstStyle/>
            <a:p>
              <a:endParaRPr lang="en-GB"/>
            </a:p>
          </p:txBody>
        </p:sp>
        <p:sp>
          <p:nvSpPr>
            <p:cNvPr id="395272" name="Arc 8"/>
            <p:cNvSpPr>
              <a:spLocks/>
            </p:cNvSpPr>
            <p:nvPr/>
          </p:nvSpPr>
          <p:spPr bwMode="auto">
            <a:xfrm>
              <a:off x="4722" y="3140"/>
              <a:ext cx="831" cy="840"/>
            </a:xfrm>
            <a:custGeom>
              <a:avLst/>
              <a:gdLst>
                <a:gd name="G0" fmla="+- 16993 0 0"/>
                <a:gd name="G1" fmla="+- 21600 0 0"/>
                <a:gd name="G2" fmla="+- 21600 0 0"/>
                <a:gd name="T0" fmla="*/ 0 w 38593"/>
                <a:gd name="T1" fmla="*/ 8266 h 43200"/>
                <a:gd name="T2" fmla="*/ 407 w 38593"/>
                <a:gd name="T3" fmla="*/ 35437 h 43200"/>
                <a:gd name="T4" fmla="*/ 16993 w 38593"/>
                <a:gd name="T5" fmla="*/ 21600 h 43200"/>
              </a:gdLst>
              <a:ahLst/>
              <a:cxnLst>
                <a:cxn ang="0">
                  <a:pos x="T0" y="T1"/>
                </a:cxn>
                <a:cxn ang="0">
                  <a:pos x="T2" y="T3"/>
                </a:cxn>
                <a:cxn ang="0">
                  <a:pos x="T4" y="T5"/>
                </a:cxn>
              </a:cxnLst>
              <a:rect l="0" t="0" r="r" b="b"/>
              <a:pathLst>
                <a:path w="38593" h="43200" fill="none"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path>
                <a:path w="38593" h="43200" stroke="0" extrusionOk="0">
                  <a:moveTo>
                    <a:pt x="-1" y="8265"/>
                  </a:moveTo>
                  <a:cubicBezTo>
                    <a:pt x="4094" y="3047"/>
                    <a:pt x="10359" y="-1"/>
                    <a:pt x="16993" y="0"/>
                  </a:cubicBezTo>
                  <a:cubicBezTo>
                    <a:pt x="28922" y="0"/>
                    <a:pt x="38593" y="9670"/>
                    <a:pt x="38593" y="21600"/>
                  </a:cubicBezTo>
                  <a:cubicBezTo>
                    <a:pt x="38593" y="33529"/>
                    <a:pt x="28922" y="43200"/>
                    <a:pt x="16993" y="43200"/>
                  </a:cubicBezTo>
                  <a:cubicBezTo>
                    <a:pt x="10586" y="43200"/>
                    <a:pt x="4510" y="40356"/>
                    <a:pt x="406" y="35437"/>
                  </a:cubicBezTo>
                  <a:lnTo>
                    <a:pt x="16993" y="21600"/>
                  </a:lnTo>
                  <a:close/>
                </a:path>
              </a:pathLst>
            </a:custGeom>
            <a:noFill/>
            <a:ln w="9525">
              <a:solidFill>
                <a:srgbClr val="000000"/>
              </a:solidFill>
              <a:round/>
              <a:headEnd/>
              <a:tailEnd/>
            </a:ln>
          </p:spPr>
          <p:txBody>
            <a:bodyPr/>
            <a:lstStyle/>
            <a:p>
              <a:endParaRPr lang="en-GB"/>
            </a:p>
          </p:txBody>
        </p:sp>
        <p:sp>
          <p:nvSpPr>
            <p:cNvPr id="395273" name="Arc 9"/>
            <p:cNvSpPr>
              <a:spLocks/>
            </p:cNvSpPr>
            <p:nvPr/>
          </p:nvSpPr>
          <p:spPr bwMode="auto">
            <a:xfrm flipV="1">
              <a:off x="4715" y="3694"/>
              <a:ext cx="838" cy="840"/>
            </a:xfrm>
            <a:custGeom>
              <a:avLst/>
              <a:gdLst>
                <a:gd name="G0" fmla="+- 17299 0 0"/>
                <a:gd name="G1" fmla="+- 21600 0 0"/>
                <a:gd name="G2" fmla="+- 21600 0 0"/>
                <a:gd name="T0" fmla="*/ 17299 w 38899"/>
                <a:gd name="T1" fmla="*/ 0 h 43200"/>
                <a:gd name="T2" fmla="*/ 0 w 38899"/>
                <a:gd name="T3" fmla="*/ 34535 h 43200"/>
                <a:gd name="T4" fmla="*/ 17299 w 38899"/>
                <a:gd name="T5" fmla="*/ 21600 h 43200"/>
              </a:gdLst>
              <a:ahLst/>
              <a:cxnLst>
                <a:cxn ang="0">
                  <a:pos x="T0" y="T1"/>
                </a:cxn>
                <a:cxn ang="0">
                  <a:pos x="T2" y="T3"/>
                </a:cxn>
                <a:cxn ang="0">
                  <a:pos x="T4" y="T5"/>
                </a:cxn>
              </a:cxnLst>
              <a:rect l="0" t="0" r="r" b="b"/>
              <a:pathLst>
                <a:path w="38899" h="43200" fill="none" extrusionOk="0">
                  <a:moveTo>
                    <a:pt x="17298" y="0"/>
                  </a:moveTo>
                  <a:cubicBezTo>
                    <a:pt x="29228" y="0"/>
                    <a:pt x="38899" y="9670"/>
                    <a:pt x="38899" y="21600"/>
                  </a:cubicBezTo>
                  <a:cubicBezTo>
                    <a:pt x="38899" y="33529"/>
                    <a:pt x="29228" y="43200"/>
                    <a:pt x="17299" y="43200"/>
                  </a:cubicBezTo>
                  <a:cubicBezTo>
                    <a:pt x="10489" y="43200"/>
                    <a:pt x="4078" y="39988"/>
                    <a:pt x="0" y="34534"/>
                  </a:cubicBezTo>
                </a:path>
                <a:path w="38899" h="43200" stroke="0" extrusionOk="0">
                  <a:moveTo>
                    <a:pt x="17298" y="0"/>
                  </a:moveTo>
                  <a:cubicBezTo>
                    <a:pt x="29228" y="0"/>
                    <a:pt x="38899" y="9670"/>
                    <a:pt x="38899" y="21600"/>
                  </a:cubicBezTo>
                  <a:cubicBezTo>
                    <a:pt x="38899" y="33529"/>
                    <a:pt x="29228" y="43200"/>
                    <a:pt x="17299" y="43200"/>
                  </a:cubicBezTo>
                  <a:cubicBezTo>
                    <a:pt x="10489" y="43200"/>
                    <a:pt x="4078" y="39988"/>
                    <a:pt x="0" y="34534"/>
                  </a:cubicBezTo>
                  <a:lnTo>
                    <a:pt x="17299" y="21600"/>
                  </a:lnTo>
                  <a:close/>
                </a:path>
              </a:pathLst>
            </a:custGeom>
            <a:noFill/>
            <a:ln w="9525">
              <a:solidFill>
                <a:srgbClr val="000000"/>
              </a:solidFill>
              <a:round/>
              <a:headEnd/>
              <a:tailEnd/>
            </a:ln>
          </p:spPr>
          <p:txBody>
            <a:bodyPr/>
            <a:lstStyle/>
            <a:p>
              <a:endParaRPr lang="en-GB"/>
            </a:p>
          </p:txBody>
        </p:sp>
      </p:grpSp>
      <p:grpSp>
        <p:nvGrpSpPr>
          <p:cNvPr id="3" name="Group 10"/>
          <p:cNvGrpSpPr>
            <a:grpSpLocks/>
          </p:cNvGrpSpPr>
          <p:nvPr/>
        </p:nvGrpSpPr>
        <p:grpSpPr bwMode="auto">
          <a:xfrm flipH="1">
            <a:off x="5486400" y="3276600"/>
            <a:ext cx="531813" cy="895350"/>
            <a:chOff x="4760" y="4924"/>
            <a:chExt cx="838" cy="1410"/>
          </a:xfrm>
        </p:grpSpPr>
        <p:sp>
          <p:nvSpPr>
            <p:cNvPr id="395275" name="Arc 11"/>
            <p:cNvSpPr>
              <a:spLocks/>
            </p:cNvSpPr>
            <p:nvPr/>
          </p:nvSpPr>
          <p:spPr bwMode="auto">
            <a:xfrm flipH="1">
              <a:off x="4760" y="4924"/>
              <a:ext cx="838" cy="840"/>
            </a:xfrm>
            <a:custGeom>
              <a:avLst/>
              <a:gdLst>
                <a:gd name="G0" fmla="+- 17299 0 0"/>
                <a:gd name="G1" fmla="+- 21600 0 0"/>
                <a:gd name="G2" fmla="+- 21600 0 0"/>
                <a:gd name="T0" fmla="*/ 17299 w 38899"/>
                <a:gd name="T1" fmla="*/ 0 h 43200"/>
                <a:gd name="T2" fmla="*/ 0 w 38899"/>
                <a:gd name="T3" fmla="*/ 34535 h 43200"/>
                <a:gd name="T4" fmla="*/ 17299 w 38899"/>
                <a:gd name="T5" fmla="*/ 21600 h 43200"/>
              </a:gdLst>
              <a:ahLst/>
              <a:cxnLst>
                <a:cxn ang="0">
                  <a:pos x="T0" y="T1"/>
                </a:cxn>
                <a:cxn ang="0">
                  <a:pos x="T2" y="T3"/>
                </a:cxn>
                <a:cxn ang="0">
                  <a:pos x="T4" y="T5"/>
                </a:cxn>
              </a:cxnLst>
              <a:rect l="0" t="0" r="r" b="b"/>
              <a:pathLst>
                <a:path w="38899" h="43200" fill="none" extrusionOk="0">
                  <a:moveTo>
                    <a:pt x="17298" y="0"/>
                  </a:moveTo>
                  <a:cubicBezTo>
                    <a:pt x="29228" y="0"/>
                    <a:pt x="38899" y="9670"/>
                    <a:pt x="38899" y="21600"/>
                  </a:cubicBezTo>
                  <a:cubicBezTo>
                    <a:pt x="38899" y="33529"/>
                    <a:pt x="29228" y="43200"/>
                    <a:pt x="17299" y="43200"/>
                  </a:cubicBezTo>
                  <a:cubicBezTo>
                    <a:pt x="10489" y="43200"/>
                    <a:pt x="4078" y="39988"/>
                    <a:pt x="0" y="34534"/>
                  </a:cubicBezTo>
                </a:path>
                <a:path w="38899" h="43200" stroke="0" extrusionOk="0">
                  <a:moveTo>
                    <a:pt x="17298" y="0"/>
                  </a:moveTo>
                  <a:cubicBezTo>
                    <a:pt x="29228" y="0"/>
                    <a:pt x="38899" y="9670"/>
                    <a:pt x="38899" y="21600"/>
                  </a:cubicBezTo>
                  <a:cubicBezTo>
                    <a:pt x="38899" y="33529"/>
                    <a:pt x="29228" y="43200"/>
                    <a:pt x="17299" y="43200"/>
                  </a:cubicBezTo>
                  <a:cubicBezTo>
                    <a:pt x="10489" y="43200"/>
                    <a:pt x="4078" y="39988"/>
                    <a:pt x="0" y="34534"/>
                  </a:cubicBezTo>
                  <a:lnTo>
                    <a:pt x="17299" y="21600"/>
                  </a:lnTo>
                  <a:close/>
                </a:path>
              </a:pathLst>
            </a:custGeom>
            <a:noFill/>
            <a:ln w="9525">
              <a:solidFill>
                <a:srgbClr val="000000"/>
              </a:solidFill>
              <a:round/>
              <a:headEnd/>
              <a:tailEnd/>
            </a:ln>
          </p:spPr>
          <p:txBody>
            <a:bodyPr/>
            <a:lstStyle/>
            <a:p>
              <a:endParaRPr lang="en-GB"/>
            </a:p>
          </p:txBody>
        </p:sp>
        <p:sp>
          <p:nvSpPr>
            <p:cNvPr id="395276" name="Arc 12"/>
            <p:cNvSpPr>
              <a:spLocks/>
            </p:cNvSpPr>
            <p:nvPr/>
          </p:nvSpPr>
          <p:spPr bwMode="auto">
            <a:xfrm flipH="1" flipV="1">
              <a:off x="4760" y="5494"/>
              <a:ext cx="838" cy="840"/>
            </a:xfrm>
            <a:custGeom>
              <a:avLst/>
              <a:gdLst>
                <a:gd name="G0" fmla="+- 17299 0 0"/>
                <a:gd name="G1" fmla="+- 21600 0 0"/>
                <a:gd name="G2" fmla="+- 21600 0 0"/>
                <a:gd name="T0" fmla="*/ 17299 w 38899"/>
                <a:gd name="T1" fmla="*/ 0 h 43200"/>
                <a:gd name="T2" fmla="*/ 0 w 38899"/>
                <a:gd name="T3" fmla="*/ 34535 h 43200"/>
                <a:gd name="T4" fmla="*/ 17299 w 38899"/>
                <a:gd name="T5" fmla="*/ 21600 h 43200"/>
              </a:gdLst>
              <a:ahLst/>
              <a:cxnLst>
                <a:cxn ang="0">
                  <a:pos x="T0" y="T1"/>
                </a:cxn>
                <a:cxn ang="0">
                  <a:pos x="T2" y="T3"/>
                </a:cxn>
                <a:cxn ang="0">
                  <a:pos x="T4" y="T5"/>
                </a:cxn>
              </a:cxnLst>
              <a:rect l="0" t="0" r="r" b="b"/>
              <a:pathLst>
                <a:path w="38899" h="43200" fill="none" extrusionOk="0">
                  <a:moveTo>
                    <a:pt x="17298" y="0"/>
                  </a:moveTo>
                  <a:cubicBezTo>
                    <a:pt x="29228" y="0"/>
                    <a:pt x="38899" y="9670"/>
                    <a:pt x="38899" y="21600"/>
                  </a:cubicBezTo>
                  <a:cubicBezTo>
                    <a:pt x="38899" y="33529"/>
                    <a:pt x="29228" y="43200"/>
                    <a:pt x="17299" y="43200"/>
                  </a:cubicBezTo>
                  <a:cubicBezTo>
                    <a:pt x="10489" y="43200"/>
                    <a:pt x="4078" y="39988"/>
                    <a:pt x="0" y="34534"/>
                  </a:cubicBezTo>
                </a:path>
                <a:path w="38899" h="43200" stroke="0" extrusionOk="0">
                  <a:moveTo>
                    <a:pt x="17298" y="0"/>
                  </a:moveTo>
                  <a:cubicBezTo>
                    <a:pt x="29228" y="0"/>
                    <a:pt x="38899" y="9670"/>
                    <a:pt x="38899" y="21600"/>
                  </a:cubicBezTo>
                  <a:cubicBezTo>
                    <a:pt x="38899" y="33529"/>
                    <a:pt x="29228" y="43200"/>
                    <a:pt x="17299" y="43200"/>
                  </a:cubicBezTo>
                  <a:cubicBezTo>
                    <a:pt x="10489" y="43200"/>
                    <a:pt x="4078" y="39988"/>
                    <a:pt x="0" y="34534"/>
                  </a:cubicBezTo>
                  <a:lnTo>
                    <a:pt x="17299" y="21600"/>
                  </a:lnTo>
                  <a:close/>
                </a:path>
              </a:pathLst>
            </a:custGeom>
            <a:noFill/>
            <a:ln w="9525">
              <a:solidFill>
                <a:srgbClr val="000000"/>
              </a:solidFill>
              <a:round/>
              <a:headEnd/>
              <a:tailEnd/>
            </a:ln>
          </p:spPr>
          <p:txBody>
            <a:bodyPr/>
            <a:lstStyle/>
            <a:p>
              <a:endParaRPr lang="en-GB"/>
            </a:p>
          </p:txBody>
        </p:sp>
      </p:grpSp>
      <p:sp>
        <p:nvSpPr>
          <p:cNvPr id="395277" name="Line 13"/>
          <p:cNvSpPr>
            <a:spLocks noChangeShapeType="1"/>
          </p:cNvSpPr>
          <p:nvPr/>
        </p:nvSpPr>
        <p:spPr bwMode="auto">
          <a:xfrm>
            <a:off x="5791200" y="3276600"/>
            <a:ext cx="609600" cy="0"/>
          </a:xfrm>
          <a:prstGeom prst="line">
            <a:avLst/>
          </a:prstGeom>
          <a:noFill/>
          <a:ln w="9525">
            <a:solidFill>
              <a:schemeClr val="tx1"/>
            </a:solidFill>
            <a:round/>
            <a:headEnd type="oval" w="med" len="med"/>
            <a:tailEnd type="triangle" w="lg" len="lg"/>
          </a:ln>
          <a:effectLst/>
        </p:spPr>
        <p:txBody>
          <a:bodyPr/>
          <a:lstStyle/>
          <a:p>
            <a:endParaRPr lang="en-GB"/>
          </a:p>
        </p:txBody>
      </p:sp>
      <p:sp>
        <p:nvSpPr>
          <p:cNvPr id="395278" name="Line 14"/>
          <p:cNvSpPr>
            <a:spLocks noChangeShapeType="1"/>
          </p:cNvSpPr>
          <p:nvPr/>
        </p:nvSpPr>
        <p:spPr bwMode="auto">
          <a:xfrm>
            <a:off x="6705600" y="2209800"/>
            <a:ext cx="1447800" cy="0"/>
          </a:xfrm>
          <a:prstGeom prst="line">
            <a:avLst/>
          </a:prstGeom>
          <a:noFill/>
          <a:ln w="9525">
            <a:solidFill>
              <a:schemeClr val="tx1"/>
            </a:solidFill>
            <a:round/>
            <a:headEnd/>
            <a:tailEnd/>
          </a:ln>
          <a:effectLst/>
        </p:spPr>
        <p:txBody>
          <a:bodyPr/>
          <a:lstStyle/>
          <a:p>
            <a:endParaRPr lang="en-GB"/>
          </a:p>
        </p:txBody>
      </p:sp>
      <p:sp>
        <p:nvSpPr>
          <p:cNvPr id="395279" name="Line 15"/>
          <p:cNvSpPr>
            <a:spLocks noChangeShapeType="1"/>
          </p:cNvSpPr>
          <p:nvPr/>
        </p:nvSpPr>
        <p:spPr bwMode="auto">
          <a:xfrm>
            <a:off x="8153400" y="2209800"/>
            <a:ext cx="0" cy="990600"/>
          </a:xfrm>
          <a:prstGeom prst="line">
            <a:avLst/>
          </a:prstGeom>
          <a:noFill/>
          <a:ln w="9525">
            <a:solidFill>
              <a:schemeClr val="tx1"/>
            </a:solidFill>
            <a:round/>
            <a:headEnd/>
            <a:tailEnd/>
          </a:ln>
          <a:effectLst/>
        </p:spPr>
        <p:txBody>
          <a:bodyPr/>
          <a:lstStyle/>
          <a:p>
            <a:endParaRPr lang="en-GB"/>
          </a:p>
        </p:txBody>
      </p:sp>
      <p:sp>
        <p:nvSpPr>
          <p:cNvPr id="395280" name="Line 16"/>
          <p:cNvSpPr>
            <a:spLocks noChangeShapeType="1"/>
          </p:cNvSpPr>
          <p:nvPr/>
        </p:nvSpPr>
        <p:spPr bwMode="auto">
          <a:xfrm>
            <a:off x="7848600" y="3200400"/>
            <a:ext cx="609600" cy="0"/>
          </a:xfrm>
          <a:prstGeom prst="line">
            <a:avLst/>
          </a:prstGeom>
          <a:noFill/>
          <a:ln w="9525">
            <a:solidFill>
              <a:schemeClr val="tx1"/>
            </a:solidFill>
            <a:round/>
            <a:headEnd/>
            <a:tailEnd/>
          </a:ln>
          <a:effectLst/>
        </p:spPr>
        <p:txBody>
          <a:bodyPr/>
          <a:lstStyle/>
          <a:p>
            <a:endParaRPr lang="en-GB"/>
          </a:p>
        </p:txBody>
      </p:sp>
      <p:sp>
        <p:nvSpPr>
          <p:cNvPr id="395281" name="Line 17"/>
          <p:cNvSpPr>
            <a:spLocks noChangeShapeType="1"/>
          </p:cNvSpPr>
          <p:nvPr/>
        </p:nvSpPr>
        <p:spPr bwMode="auto">
          <a:xfrm>
            <a:off x="7848600" y="3352800"/>
            <a:ext cx="609600" cy="0"/>
          </a:xfrm>
          <a:prstGeom prst="line">
            <a:avLst/>
          </a:prstGeom>
          <a:noFill/>
          <a:ln w="9525">
            <a:solidFill>
              <a:schemeClr val="tx1"/>
            </a:solidFill>
            <a:round/>
            <a:headEnd/>
            <a:tailEnd/>
          </a:ln>
          <a:effectLst/>
        </p:spPr>
        <p:txBody>
          <a:bodyPr/>
          <a:lstStyle/>
          <a:p>
            <a:endParaRPr lang="en-GB"/>
          </a:p>
        </p:txBody>
      </p:sp>
      <p:sp>
        <p:nvSpPr>
          <p:cNvPr id="395282" name="Line 18"/>
          <p:cNvSpPr>
            <a:spLocks noChangeShapeType="1"/>
          </p:cNvSpPr>
          <p:nvPr/>
        </p:nvSpPr>
        <p:spPr bwMode="auto">
          <a:xfrm>
            <a:off x="8153400" y="3338513"/>
            <a:ext cx="0" cy="852487"/>
          </a:xfrm>
          <a:prstGeom prst="line">
            <a:avLst/>
          </a:prstGeom>
          <a:noFill/>
          <a:ln w="9525">
            <a:solidFill>
              <a:schemeClr val="tx1"/>
            </a:solidFill>
            <a:round/>
            <a:headEnd/>
            <a:tailEnd/>
          </a:ln>
          <a:effectLst/>
        </p:spPr>
        <p:txBody>
          <a:bodyPr/>
          <a:lstStyle/>
          <a:p>
            <a:endParaRPr lang="en-GB"/>
          </a:p>
        </p:txBody>
      </p:sp>
      <p:sp>
        <p:nvSpPr>
          <p:cNvPr id="395283" name="Line 19"/>
          <p:cNvSpPr>
            <a:spLocks noChangeShapeType="1"/>
          </p:cNvSpPr>
          <p:nvPr/>
        </p:nvSpPr>
        <p:spPr bwMode="auto">
          <a:xfrm flipH="1">
            <a:off x="6705600" y="4191000"/>
            <a:ext cx="1447800" cy="0"/>
          </a:xfrm>
          <a:prstGeom prst="line">
            <a:avLst/>
          </a:prstGeom>
          <a:noFill/>
          <a:ln w="9525">
            <a:solidFill>
              <a:schemeClr val="tx1"/>
            </a:solidFill>
            <a:round/>
            <a:headEnd/>
            <a:tailEnd/>
          </a:ln>
          <a:effectLst/>
        </p:spPr>
        <p:txBody>
          <a:bodyPr/>
          <a:lstStyle/>
          <a:p>
            <a:endParaRPr lang="en-GB"/>
          </a:p>
        </p:txBody>
      </p:sp>
      <p:sp>
        <p:nvSpPr>
          <p:cNvPr id="395284" name="Line 20"/>
          <p:cNvSpPr>
            <a:spLocks noChangeShapeType="1"/>
          </p:cNvSpPr>
          <p:nvPr/>
        </p:nvSpPr>
        <p:spPr bwMode="auto">
          <a:xfrm flipH="1">
            <a:off x="5181600" y="4191000"/>
            <a:ext cx="533400" cy="0"/>
          </a:xfrm>
          <a:prstGeom prst="line">
            <a:avLst/>
          </a:prstGeom>
          <a:noFill/>
          <a:ln w="9525">
            <a:solidFill>
              <a:schemeClr val="tx1"/>
            </a:solidFill>
            <a:round/>
            <a:headEnd/>
            <a:tailEnd/>
          </a:ln>
          <a:effectLst/>
        </p:spPr>
        <p:txBody>
          <a:bodyPr/>
          <a:lstStyle/>
          <a:p>
            <a:endParaRPr lang="en-GB"/>
          </a:p>
        </p:txBody>
      </p:sp>
      <p:sp>
        <p:nvSpPr>
          <p:cNvPr id="395285" name="Oval 21"/>
          <p:cNvSpPr>
            <a:spLocks noChangeArrowheads="1"/>
          </p:cNvSpPr>
          <p:nvPr/>
        </p:nvSpPr>
        <p:spPr bwMode="auto">
          <a:xfrm>
            <a:off x="5016500" y="3987800"/>
            <a:ext cx="381000" cy="381000"/>
          </a:xfrm>
          <a:prstGeom prst="ellipse">
            <a:avLst/>
          </a:prstGeom>
          <a:noFill/>
          <a:ln w="9525">
            <a:solidFill>
              <a:schemeClr val="tx1"/>
            </a:solidFill>
            <a:round/>
            <a:headEnd/>
            <a:tailEnd/>
          </a:ln>
          <a:effectLst/>
        </p:spPr>
        <p:txBody>
          <a:bodyPr wrap="none" anchor="ctr"/>
          <a:lstStyle/>
          <a:p>
            <a:endParaRPr lang="en-GB"/>
          </a:p>
        </p:txBody>
      </p:sp>
      <p:sp>
        <p:nvSpPr>
          <p:cNvPr id="395286" name="Line 22"/>
          <p:cNvSpPr>
            <a:spLocks noChangeShapeType="1"/>
          </p:cNvSpPr>
          <p:nvPr/>
        </p:nvSpPr>
        <p:spPr bwMode="auto">
          <a:xfrm flipH="1">
            <a:off x="4572000" y="3962400"/>
            <a:ext cx="609600" cy="0"/>
          </a:xfrm>
          <a:prstGeom prst="line">
            <a:avLst/>
          </a:prstGeom>
          <a:noFill/>
          <a:ln w="9525">
            <a:solidFill>
              <a:schemeClr val="tx1"/>
            </a:solidFill>
            <a:round/>
            <a:headEnd/>
            <a:tailEnd/>
          </a:ln>
          <a:effectLst/>
        </p:spPr>
        <p:txBody>
          <a:bodyPr/>
          <a:lstStyle/>
          <a:p>
            <a:endParaRPr lang="en-GB"/>
          </a:p>
        </p:txBody>
      </p:sp>
      <p:sp>
        <p:nvSpPr>
          <p:cNvPr id="395287" name="Line 23"/>
          <p:cNvSpPr>
            <a:spLocks noChangeShapeType="1"/>
          </p:cNvSpPr>
          <p:nvPr/>
        </p:nvSpPr>
        <p:spPr bwMode="auto">
          <a:xfrm flipH="1">
            <a:off x="4572000" y="4343400"/>
            <a:ext cx="609600" cy="0"/>
          </a:xfrm>
          <a:prstGeom prst="line">
            <a:avLst/>
          </a:prstGeom>
          <a:noFill/>
          <a:ln w="9525">
            <a:solidFill>
              <a:schemeClr val="tx1"/>
            </a:solidFill>
            <a:round/>
            <a:headEnd/>
            <a:tailEnd/>
          </a:ln>
          <a:effectLst/>
        </p:spPr>
        <p:txBody>
          <a:bodyPr/>
          <a:lstStyle/>
          <a:p>
            <a:endParaRPr lang="en-GB"/>
          </a:p>
        </p:txBody>
      </p:sp>
      <p:sp>
        <p:nvSpPr>
          <p:cNvPr id="395288" name="Freeform 24"/>
          <p:cNvSpPr>
            <a:spLocks/>
          </p:cNvSpPr>
          <p:nvPr/>
        </p:nvSpPr>
        <p:spPr bwMode="auto">
          <a:xfrm>
            <a:off x="4513263" y="3992563"/>
            <a:ext cx="127000" cy="373062"/>
          </a:xfrm>
          <a:custGeom>
            <a:avLst/>
            <a:gdLst/>
            <a:ahLst/>
            <a:cxnLst>
              <a:cxn ang="0">
                <a:pos x="37" y="0"/>
              </a:cxn>
              <a:cxn ang="0">
                <a:pos x="13" y="8"/>
              </a:cxn>
              <a:cxn ang="0">
                <a:pos x="61" y="65"/>
              </a:cxn>
              <a:cxn ang="0">
                <a:pos x="45" y="89"/>
              </a:cxn>
              <a:cxn ang="0">
                <a:pos x="21" y="97"/>
              </a:cxn>
              <a:cxn ang="0">
                <a:pos x="61" y="122"/>
              </a:cxn>
              <a:cxn ang="0">
                <a:pos x="78" y="138"/>
              </a:cxn>
              <a:cxn ang="0">
                <a:pos x="53" y="146"/>
              </a:cxn>
              <a:cxn ang="0">
                <a:pos x="5" y="178"/>
              </a:cxn>
              <a:cxn ang="0">
                <a:pos x="29" y="187"/>
              </a:cxn>
              <a:cxn ang="0">
                <a:pos x="53" y="195"/>
              </a:cxn>
              <a:cxn ang="0">
                <a:pos x="45" y="235"/>
              </a:cxn>
            </a:cxnLst>
            <a:rect l="0" t="0" r="r" b="b"/>
            <a:pathLst>
              <a:path w="80" h="235">
                <a:moveTo>
                  <a:pt x="37" y="0"/>
                </a:moveTo>
                <a:cubicBezTo>
                  <a:pt x="29" y="3"/>
                  <a:pt x="16" y="0"/>
                  <a:pt x="13" y="8"/>
                </a:cubicBezTo>
                <a:cubicBezTo>
                  <a:pt x="0" y="40"/>
                  <a:pt x="41" y="58"/>
                  <a:pt x="61" y="65"/>
                </a:cubicBezTo>
                <a:cubicBezTo>
                  <a:pt x="56" y="73"/>
                  <a:pt x="53" y="83"/>
                  <a:pt x="45" y="89"/>
                </a:cubicBezTo>
                <a:cubicBezTo>
                  <a:pt x="38" y="94"/>
                  <a:pt x="24" y="89"/>
                  <a:pt x="21" y="97"/>
                </a:cubicBezTo>
                <a:cubicBezTo>
                  <a:pt x="16" y="111"/>
                  <a:pt x="58" y="121"/>
                  <a:pt x="61" y="122"/>
                </a:cubicBezTo>
                <a:cubicBezTo>
                  <a:pt x="67" y="127"/>
                  <a:pt x="80" y="131"/>
                  <a:pt x="78" y="138"/>
                </a:cubicBezTo>
                <a:cubicBezTo>
                  <a:pt x="75" y="146"/>
                  <a:pt x="61" y="142"/>
                  <a:pt x="53" y="146"/>
                </a:cubicBezTo>
                <a:cubicBezTo>
                  <a:pt x="36" y="155"/>
                  <a:pt x="5" y="178"/>
                  <a:pt x="5" y="178"/>
                </a:cubicBezTo>
                <a:cubicBezTo>
                  <a:pt x="13" y="181"/>
                  <a:pt x="21" y="184"/>
                  <a:pt x="29" y="187"/>
                </a:cubicBezTo>
                <a:cubicBezTo>
                  <a:pt x="37" y="190"/>
                  <a:pt x="50" y="187"/>
                  <a:pt x="53" y="195"/>
                </a:cubicBezTo>
                <a:cubicBezTo>
                  <a:pt x="57" y="208"/>
                  <a:pt x="45" y="235"/>
                  <a:pt x="45" y="235"/>
                </a:cubicBezTo>
              </a:path>
            </a:pathLst>
          </a:custGeom>
          <a:noFill/>
          <a:ln w="9525">
            <a:solidFill>
              <a:schemeClr val="tx1"/>
            </a:solidFill>
            <a:round/>
            <a:headEnd/>
            <a:tailEnd/>
          </a:ln>
          <a:effectLst/>
        </p:spPr>
        <p:txBody>
          <a:bodyPr/>
          <a:lstStyle/>
          <a:p>
            <a:endParaRPr lang="en-GB"/>
          </a:p>
        </p:txBody>
      </p:sp>
      <p:sp>
        <p:nvSpPr>
          <p:cNvPr id="395289" name="Line 25"/>
          <p:cNvSpPr>
            <a:spLocks noChangeShapeType="1"/>
          </p:cNvSpPr>
          <p:nvPr/>
        </p:nvSpPr>
        <p:spPr bwMode="auto">
          <a:xfrm>
            <a:off x="5029200" y="4343400"/>
            <a:ext cx="0" cy="381000"/>
          </a:xfrm>
          <a:prstGeom prst="line">
            <a:avLst/>
          </a:prstGeom>
          <a:noFill/>
          <a:ln w="9525">
            <a:solidFill>
              <a:schemeClr val="tx1"/>
            </a:solidFill>
            <a:round/>
            <a:headEnd/>
            <a:tailEnd/>
          </a:ln>
          <a:effectLst/>
        </p:spPr>
        <p:txBody>
          <a:bodyPr/>
          <a:lstStyle/>
          <a:p>
            <a:endParaRPr lang="en-GB"/>
          </a:p>
        </p:txBody>
      </p:sp>
      <p:sp>
        <p:nvSpPr>
          <p:cNvPr id="395290" name="Line 26"/>
          <p:cNvSpPr>
            <a:spLocks noChangeShapeType="1"/>
          </p:cNvSpPr>
          <p:nvPr/>
        </p:nvSpPr>
        <p:spPr bwMode="auto">
          <a:xfrm>
            <a:off x="5029200" y="4724400"/>
            <a:ext cx="1600200" cy="0"/>
          </a:xfrm>
          <a:prstGeom prst="line">
            <a:avLst/>
          </a:prstGeom>
          <a:noFill/>
          <a:ln w="9525">
            <a:solidFill>
              <a:schemeClr val="tx1"/>
            </a:solidFill>
            <a:round/>
            <a:headEnd/>
            <a:tailEnd/>
          </a:ln>
          <a:effectLst/>
        </p:spPr>
        <p:txBody>
          <a:bodyPr/>
          <a:lstStyle/>
          <a:p>
            <a:endParaRPr lang="en-GB"/>
          </a:p>
        </p:txBody>
      </p:sp>
      <p:sp>
        <p:nvSpPr>
          <p:cNvPr id="395291" name="Line 27"/>
          <p:cNvSpPr>
            <a:spLocks noChangeShapeType="1"/>
          </p:cNvSpPr>
          <p:nvPr/>
        </p:nvSpPr>
        <p:spPr bwMode="auto">
          <a:xfrm flipV="1">
            <a:off x="6629400" y="4191000"/>
            <a:ext cx="0" cy="533400"/>
          </a:xfrm>
          <a:prstGeom prst="line">
            <a:avLst/>
          </a:prstGeom>
          <a:noFill/>
          <a:ln w="9525">
            <a:solidFill>
              <a:schemeClr val="tx1"/>
            </a:solidFill>
            <a:round/>
            <a:headEnd/>
            <a:tailEnd/>
          </a:ln>
          <a:effectLst/>
        </p:spPr>
        <p:txBody>
          <a:bodyPr/>
          <a:lstStyle/>
          <a:p>
            <a:endParaRPr lang="en-GB"/>
          </a:p>
        </p:txBody>
      </p:sp>
      <p:sp>
        <p:nvSpPr>
          <p:cNvPr id="395292" name="Line 28"/>
          <p:cNvSpPr>
            <a:spLocks noChangeShapeType="1"/>
          </p:cNvSpPr>
          <p:nvPr/>
        </p:nvSpPr>
        <p:spPr bwMode="auto">
          <a:xfrm flipV="1">
            <a:off x="5486400" y="3429000"/>
            <a:ext cx="1676400" cy="457200"/>
          </a:xfrm>
          <a:prstGeom prst="line">
            <a:avLst/>
          </a:prstGeom>
          <a:noFill/>
          <a:ln w="9525" cap="rnd">
            <a:solidFill>
              <a:schemeClr val="tx1"/>
            </a:solidFill>
            <a:prstDash val="sysDot"/>
            <a:round/>
            <a:headEnd/>
            <a:tailEnd type="arrow" w="lg" len="lg"/>
          </a:ln>
          <a:effectLst/>
        </p:spPr>
        <p:txBody>
          <a:bodyPr/>
          <a:lstStyle/>
          <a:p>
            <a:endParaRPr lang="en-GB"/>
          </a:p>
        </p:txBody>
      </p:sp>
      <p:sp>
        <p:nvSpPr>
          <p:cNvPr id="395293" name="Line 29"/>
          <p:cNvSpPr>
            <a:spLocks noChangeShapeType="1"/>
          </p:cNvSpPr>
          <p:nvPr/>
        </p:nvSpPr>
        <p:spPr bwMode="auto">
          <a:xfrm flipV="1">
            <a:off x="7924800" y="3048000"/>
            <a:ext cx="457200" cy="457200"/>
          </a:xfrm>
          <a:prstGeom prst="line">
            <a:avLst/>
          </a:prstGeom>
          <a:noFill/>
          <a:ln w="9525">
            <a:solidFill>
              <a:schemeClr val="tx1"/>
            </a:solidFill>
            <a:round/>
            <a:headEnd/>
            <a:tailEnd type="triangle" w="med" len="med"/>
          </a:ln>
          <a:effectLst/>
        </p:spPr>
        <p:txBody>
          <a:bodyPr/>
          <a:lstStyle/>
          <a:p>
            <a:endParaRPr lang="en-GB"/>
          </a:p>
        </p:txBody>
      </p:sp>
      <p:sp>
        <p:nvSpPr>
          <p:cNvPr id="395294" name="Line 30"/>
          <p:cNvSpPr>
            <a:spLocks noChangeShapeType="1"/>
          </p:cNvSpPr>
          <p:nvPr/>
        </p:nvSpPr>
        <p:spPr bwMode="auto">
          <a:xfrm>
            <a:off x="5791200" y="4724400"/>
            <a:ext cx="0" cy="304800"/>
          </a:xfrm>
          <a:prstGeom prst="line">
            <a:avLst/>
          </a:prstGeom>
          <a:noFill/>
          <a:ln w="9525">
            <a:solidFill>
              <a:schemeClr val="tx1"/>
            </a:solidFill>
            <a:round/>
            <a:headEnd/>
            <a:tailEnd/>
          </a:ln>
          <a:effectLst/>
        </p:spPr>
        <p:txBody>
          <a:bodyPr/>
          <a:lstStyle/>
          <a:p>
            <a:endParaRPr lang="en-GB"/>
          </a:p>
        </p:txBody>
      </p:sp>
      <p:sp>
        <p:nvSpPr>
          <p:cNvPr id="395295" name="Line 31"/>
          <p:cNvSpPr>
            <a:spLocks noChangeShapeType="1"/>
          </p:cNvSpPr>
          <p:nvPr/>
        </p:nvSpPr>
        <p:spPr bwMode="auto">
          <a:xfrm>
            <a:off x="5562600" y="5029200"/>
            <a:ext cx="457200" cy="0"/>
          </a:xfrm>
          <a:prstGeom prst="line">
            <a:avLst/>
          </a:prstGeom>
          <a:noFill/>
          <a:ln w="9525">
            <a:solidFill>
              <a:schemeClr val="tx1"/>
            </a:solidFill>
            <a:round/>
            <a:headEnd/>
            <a:tailEnd/>
          </a:ln>
          <a:effectLst/>
        </p:spPr>
        <p:txBody>
          <a:bodyPr/>
          <a:lstStyle/>
          <a:p>
            <a:endParaRPr lang="en-GB"/>
          </a:p>
        </p:txBody>
      </p:sp>
      <p:sp>
        <p:nvSpPr>
          <p:cNvPr id="395296" name="Line 32"/>
          <p:cNvSpPr>
            <a:spLocks noChangeShapeType="1"/>
          </p:cNvSpPr>
          <p:nvPr/>
        </p:nvSpPr>
        <p:spPr bwMode="auto">
          <a:xfrm>
            <a:off x="5638800" y="5105400"/>
            <a:ext cx="304800" cy="0"/>
          </a:xfrm>
          <a:prstGeom prst="line">
            <a:avLst/>
          </a:prstGeom>
          <a:noFill/>
          <a:ln w="9525">
            <a:solidFill>
              <a:schemeClr val="tx1"/>
            </a:solidFill>
            <a:round/>
            <a:headEnd/>
            <a:tailEnd/>
          </a:ln>
          <a:effectLst/>
        </p:spPr>
        <p:txBody>
          <a:bodyPr/>
          <a:lstStyle/>
          <a:p>
            <a:endParaRPr lang="en-GB"/>
          </a:p>
        </p:txBody>
      </p:sp>
      <p:sp>
        <p:nvSpPr>
          <p:cNvPr id="395297" name="Line 33"/>
          <p:cNvSpPr>
            <a:spLocks noChangeShapeType="1"/>
          </p:cNvSpPr>
          <p:nvPr/>
        </p:nvSpPr>
        <p:spPr bwMode="auto">
          <a:xfrm>
            <a:off x="5715000" y="5181600"/>
            <a:ext cx="152400" cy="0"/>
          </a:xfrm>
          <a:prstGeom prst="line">
            <a:avLst/>
          </a:prstGeom>
          <a:noFill/>
          <a:ln w="9525">
            <a:solidFill>
              <a:schemeClr val="tx1"/>
            </a:solidFill>
            <a:round/>
            <a:headEnd/>
            <a:tailEnd/>
          </a:ln>
          <a:effectLst/>
        </p:spPr>
        <p:txBody>
          <a:bodyPr/>
          <a:lstStyle/>
          <a:p>
            <a:endParaRPr lang="en-GB"/>
          </a:p>
        </p:txBody>
      </p:sp>
      <p:sp>
        <p:nvSpPr>
          <p:cNvPr id="395298" name="Line 34"/>
          <p:cNvSpPr>
            <a:spLocks noChangeShapeType="1"/>
          </p:cNvSpPr>
          <p:nvPr/>
        </p:nvSpPr>
        <p:spPr bwMode="auto">
          <a:xfrm>
            <a:off x="5791200" y="5257800"/>
            <a:ext cx="0" cy="0"/>
          </a:xfrm>
          <a:prstGeom prst="line">
            <a:avLst/>
          </a:prstGeom>
          <a:noFill/>
          <a:ln w="9525">
            <a:solidFill>
              <a:schemeClr val="tx1"/>
            </a:solidFill>
            <a:round/>
            <a:headEnd/>
            <a:tailEnd/>
          </a:ln>
          <a:effectLst/>
        </p:spPr>
        <p:txBody>
          <a:bodyPr/>
          <a:lstStyle/>
          <a:p>
            <a:endParaRPr lang="en-GB"/>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GB" smtClean="0"/>
              <a:t>Itchen Valley ARC 11th June 2010</a:t>
            </a:r>
            <a:endParaRPr lang="en-US"/>
          </a:p>
        </p:txBody>
      </p:sp>
      <p:sp>
        <p:nvSpPr>
          <p:cNvPr id="5" name="Slide Number Placeholder 3"/>
          <p:cNvSpPr>
            <a:spLocks noGrp="1"/>
          </p:cNvSpPr>
          <p:nvPr>
            <p:ph type="sldNum" sz="quarter" idx="11"/>
          </p:nvPr>
        </p:nvSpPr>
        <p:spPr/>
        <p:txBody>
          <a:bodyPr/>
          <a:lstStyle/>
          <a:p>
            <a:fld id="{B9762DB7-8A28-4AED-9AC8-D68DC38E618B}" type="slidenum">
              <a:rPr lang="en-US"/>
              <a:pPr/>
              <a:t>37</a:t>
            </a:fld>
            <a:endParaRPr lang="en-US"/>
          </a:p>
        </p:txBody>
      </p:sp>
      <p:sp>
        <p:nvSpPr>
          <p:cNvPr id="392194" name="Rectangle 2"/>
          <p:cNvSpPr>
            <a:spLocks noGrp="1" noChangeArrowheads="1"/>
          </p:cNvSpPr>
          <p:nvPr>
            <p:ph type="title"/>
          </p:nvPr>
        </p:nvSpPr>
        <p:spPr>
          <a:xfrm>
            <a:off x="497566" y="-14514"/>
            <a:ext cx="8327119" cy="1330036"/>
          </a:xfrm>
        </p:spPr>
        <p:txBody>
          <a:bodyPr/>
          <a:lstStyle/>
          <a:p>
            <a:r>
              <a:rPr lang="en-GB" dirty="0"/>
              <a:t>  </a:t>
            </a:r>
            <a:r>
              <a:rPr lang="en-GB" dirty="0" smtClean="0"/>
              <a:t>Wideband-Q method predicted SWR </a:t>
            </a:r>
            <a:r>
              <a:rPr lang="en-GB" dirty="0"/>
              <a:t>over </a:t>
            </a:r>
            <a:r>
              <a:rPr lang="en-GB" dirty="0" smtClean="0"/>
              <a:t>tuning range of 1m loop:-  &lt; 1.5:1 from 3 to 18MHz </a:t>
            </a:r>
            <a:endParaRPr lang="en-GB" sz="2000" dirty="0"/>
          </a:p>
        </p:txBody>
      </p:sp>
      <p:pic>
        <p:nvPicPr>
          <p:cNvPr id="392195" name="Picture 3"/>
          <p:cNvPicPr>
            <a:picLocks noChangeAspect="1" noChangeArrowheads="1"/>
          </p:cNvPicPr>
          <p:nvPr/>
        </p:nvPicPr>
        <p:blipFill>
          <a:blip r:embed="rId2" cstate="print"/>
          <a:srcRect l="2121" t="68495" r="37757"/>
          <a:stretch>
            <a:fillRect/>
          </a:stretch>
        </p:blipFill>
        <p:spPr bwMode="auto">
          <a:xfrm>
            <a:off x="287765" y="1393372"/>
            <a:ext cx="8609488" cy="492941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82F3D90-F864-4A5D-8C5E-1E9D837534BA}" type="slidenum">
              <a:rPr lang="en-US"/>
              <a:pPr/>
              <a:t>38</a:t>
            </a:fld>
            <a:endParaRPr lang="en-US"/>
          </a:p>
        </p:txBody>
      </p:sp>
      <p:sp>
        <p:nvSpPr>
          <p:cNvPr id="434178" name="Rectangle 2"/>
          <p:cNvSpPr>
            <a:spLocks noGrp="1" noChangeArrowheads="1"/>
          </p:cNvSpPr>
          <p:nvPr>
            <p:ph type="title"/>
          </p:nvPr>
        </p:nvSpPr>
        <p:spPr>
          <a:xfrm>
            <a:off x="303213" y="228600"/>
            <a:ext cx="8389937" cy="609600"/>
          </a:xfrm>
        </p:spPr>
        <p:txBody>
          <a:bodyPr/>
          <a:lstStyle/>
          <a:p>
            <a:r>
              <a:rPr lang="en-GB" sz="2400"/>
              <a:t>5 band &lt; 2:1 SWR of AMA3 83cm diameter loop with ‘twisted gamma match’  –  as seen on miniVNA </a:t>
            </a:r>
          </a:p>
        </p:txBody>
      </p:sp>
      <p:pic>
        <p:nvPicPr>
          <p:cNvPr id="434179"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400" dirty="0" smtClean="0"/>
              <a:t>Loop efficiency</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B0AFF56E-BF1C-4F0E-BFC0-A132ABF4C1D5}" type="slidenum">
              <a:rPr lang="en-US" smtClean="0"/>
              <a:pPr/>
              <a:t>39</a:t>
            </a:fld>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A12E2BF9-3B70-498E-ABB0-49DEBAAA3EA8}" type="slidenum">
              <a:rPr lang="en-US"/>
              <a:pPr/>
              <a:t>4</a:t>
            </a:fld>
            <a:endParaRPr lang="en-US"/>
          </a:p>
        </p:txBody>
      </p:sp>
      <p:sp>
        <p:nvSpPr>
          <p:cNvPr id="567298" name="Rectangle 2"/>
          <p:cNvSpPr>
            <a:spLocks noGrp="1" noChangeArrowheads="1"/>
          </p:cNvSpPr>
          <p:nvPr>
            <p:ph type="title"/>
          </p:nvPr>
        </p:nvSpPr>
        <p:spPr>
          <a:xfrm>
            <a:off x="685800" y="38100"/>
            <a:ext cx="7772400" cy="609600"/>
          </a:xfrm>
        </p:spPr>
        <p:txBody>
          <a:bodyPr/>
          <a:lstStyle/>
          <a:p>
            <a:r>
              <a:rPr lang="en-GB" sz="3600"/>
              <a:t>Summary 3</a:t>
            </a:r>
          </a:p>
        </p:txBody>
      </p:sp>
      <p:sp>
        <p:nvSpPr>
          <p:cNvPr id="567299" name="Rectangle 3"/>
          <p:cNvSpPr>
            <a:spLocks noGrp="1" noChangeArrowheads="1"/>
          </p:cNvSpPr>
          <p:nvPr>
            <p:ph type="body" idx="1"/>
          </p:nvPr>
        </p:nvSpPr>
        <p:spPr>
          <a:xfrm>
            <a:off x="128588" y="711200"/>
            <a:ext cx="8890000" cy="5424488"/>
          </a:xfrm>
        </p:spPr>
        <p:txBody>
          <a:bodyPr/>
          <a:lstStyle/>
          <a:p>
            <a:r>
              <a:rPr lang="en-GB" sz="2400">
                <a:sym typeface="Symbol" pitchFamily="18" charset="2"/>
              </a:rPr>
              <a:t>How do antennas receive radiation?</a:t>
            </a:r>
          </a:p>
          <a:p>
            <a:pPr lvl="1"/>
            <a:r>
              <a:rPr lang="en-GB" sz="2400">
                <a:sym typeface="Symbol" pitchFamily="18" charset="2"/>
              </a:rPr>
              <a:t>Why is the antenna gain on receive the same as on transmit? </a:t>
            </a:r>
          </a:p>
          <a:p>
            <a:pPr lvl="1"/>
            <a:r>
              <a:rPr lang="en-GB" sz="2400">
                <a:sym typeface="Symbol" pitchFamily="18" charset="2"/>
              </a:rPr>
              <a:t>Why is the capture area of a wire antenna so much larger than its physical area?</a:t>
            </a:r>
          </a:p>
          <a:p>
            <a:pPr lvl="1"/>
            <a:r>
              <a:rPr lang="en-GB" sz="2400">
                <a:sym typeface="Symbol" pitchFamily="18" charset="2"/>
              </a:rPr>
              <a:t>What causes the RF to be focussed on to the wire?</a:t>
            </a:r>
          </a:p>
          <a:p>
            <a:pPr lvl="1"/>
            <a:r>
              <a:rPr lang="en-GB" sz="2400">
                <a:sym typeface="Symbol" pitchFamily="18" charset="2"/>
              </a:rPr>
              <a:t>Why are small receive antennas only ‘effective’ below 85MHz?</a:t>
            </a:r>
          </a:p>
          <a:p>
            <a:r>
              <a:rPr lang="en-GB" sz="2400">
                <a:sym typeface="Symbol" pitchFamily="18" charset="2"/>
              </a:rPr>
              <a:t>How do you measure (small) antenna efficiency?</a:t>
            </a:r>
          </a:p>
          <a:p>
            <a:pPr lvl="1"/>
            <a:r>
              <a:rPr lang="en-GB" sz="2400">
                <a:sym typeface="Symbol" pitchFamily="18" charset="2"/>
              </a:rPr>
              <a:t>Heat methods based on the First Law of Thermodynamics are reliable and trustworthy</a:t>
            </a:r>
          </a:p>
          <a:p>
            <a:pPr lvl="1"/>
            <a:r>
              <a:rPr lang="en-GB" sz="2400">
                <a:sym typeface="Symbol" pitchFamily="18" charset="2"/>
              </a:rPr>
              <a:t>Based on: “What goes in must come out as RF or heat”.</a:t>
            </a:r>
          </a:p>
          <a:p>
            <a:pPr lvl="1"/>
            <a:r>
              <a:rPr lang="en-GB" sz="2400">
                <a:sym typeface="Symbol" pitchFamily="18" charset="2"/>
              </a:rPr>
              <a:t>Field strength method are usually flawed and very inaccurate</a:t>
            </a:r>
          </a:p>
          <a:p>
            <a:pPr lvl="1"/>
            <a:r>
              <a:rPr lang="en-GB" sz="2400">
                <a:sym typeface="Symbol" pitchFamily="18" charset="2"/>
              </a:rPr>
              <a:t>The identical pair of antennas is the solution to this</a:t>
            </a:r>
          </a:p>
          <a:p>
            <a:pPr lvl="1"/>
            <a:r>
              <a:rPr lang="en-GB" sz="2400">
                <a:sym typeface="Symbol" pitchFamily="18" charset="2"/>
              </a:rPr>
              <a:t>It also measures ground loss under the antenna</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DDB30F4-D954-4A86-8A2F-336BA5E3E0F8}" type="slidenum">
              <a:rPr lang="en-US"/>
              <a:pPr/>
              <a:t>40</a:t>
            </a:fld>
            <a:endParaRPr lang="en-US"/>
          </a:p>
        </p:txBody>
      </p:sp>
      <p:sp>
        <p:nvSpPr>
          <p:cNvPr id="201730" name="Rectangle 2"/>
          <p:cNvSpPr>
            <a:spLocks noGrp="1" noChangeArrowheads="1"/>
          </p:cNvSpPr>
          <p:nvPr>
            <p:ph type="title"/>
          </p:nvPr>
        </p:nvSpPr>
        <p:spPr>
          <a:xfrm>
            <a:off x="203200" y="80963"/>
            <a:ext cx="8724900" cy="736600"/>
          </a:xfrm>
        </p:spPr>
        <p:txBody>
          <a:bodyPr/>
          <a:lstStyle/>
          <a:p>
            <a:r>
              <a:rPr lang="en-GB"/>
              <a:t>Summary of Antenna Efficiency – Using the First Law of Thermodynamics (conservation of energy law)</a:t>
            </a:r>
          </a:p>
        </p:txBody>
      </p:sp>
      <p:sp>
        <p:nvSpPr>
          <p:cNvPr id="201731" name="Rectangle 3"/>
          <p:cNvSpPr>
            <a:spLocks noGrp="1" noChangeArrowheads="1"/>
          </p:cNvSpPr>
          <p:nvPr>
            <p:ph type="body" idx="1"/>
          </p:nvPr>
        </p:nvSpPr>
        <p:spPr>
          <a:xfrm>
            <a:off x="163513" y="911225"/>
            <a:ext cx="8626475" cy="5478463"/>
          </a:xfrm>
        </p:spPr>
        <p:txBody>
          <a:bodyPr/>
          <a:lstStyle/>
          <a:p>
            <a:r>
              <a:rPr lang="en-GB" b="1"/>
              <a:t>Antenna efficiency is</a:t>
            </a:r>
          </a:p>
          <a:p>
            <a:pPr>
              <a:buFontTx/>
              <a:buNone/>
            </a:pPr>
            <a:r>
              <a:rPr lang="en-GB" b="1"/>
              <a:t>	</a:t>
            </a:r>
            <a:r>
              <a:rPr lang="en-GB"/>
              <a:t>= (Power out)/(Power in)  = 1 - (Heat in antenna)/(Power in)</a:t>
            </a:r>
          </a:p>
          <a:p>
            <a:r>
              <a:rPr lang="en-GB"/>
              <a:t>This is the only true measure of antenna efficiency.  </a:t>
            </a:r>
          </a:p>
          <a:p>
            <a:r>
              <a:rPr lang="en-GB"/>
              <a:t>Most other methods, including the IEEE method, designate  </a:t>
            </a:r>
            <a:r>
              <a:rPr lang="en-GB" i="1"/>
              <a:t>ground losses</a:t>
            </a:r>
            <a:r>
              <a:rPr lang="en-GB"/>
              <a:t> as antenna losses. Errors are then typically 5 to 15dB under the antenna and </a:t>
            </a:r>
            <a:r>
              <a:rPr lang="en-GB" i="1"/>
              <a:t>also</a:t>
            </a:r>
            <a:r>
              <a:rPr lang="en-GB"/>
              <a:t> under the field strength meter.   </a:t>
            </a:r>
          </a:p>
          <a:p>
            <a:r>
              <a:rPr lang="en-GB" i="1"/>
              <a:t>Inefficient small antennas  can self-destruct with high power.</a:t>
            </a:r>
            <a:r>
              <a:rPr lang="en-GB"/>
              <a:t>  </a:t>
            </a:r>
          </a:p>
          <a:p>
            <a:r>
              <a:rPr lang="en-GB" i="1"/>
              <a:t>High power tuned loops do not self-destruct.  They are efficient! </a:t>
            </a:r>
            <a:r>
              <a:rPr lang="en-GB"/>
              <a:t> </a:t>
            </a:r>
          </a:p>
          <a:p>
            <a:r>
              <a:rPr lang="en-GB" i="1"/>
              <a:t>‘Heuristics’ proves (loop) efficiency </a:t>
            </a:r>
            <a:r>
              <a:rPr lang="en-GB" i="1" u="sng"/>
              <a:t>experimentally</a:t>
            </a:r>
            <a:r>
              <a:rPr lang="en-GB" i="1"/>
              <a:t> in five+ ways: </a:t>
            </a:r>
          </a:p>
          <a:p>
            <a:pPr lvl="1"/>
            <a:r>
              <a:rPr lang="en-GB" i="1"/>
              <a:t>(a) the ‘heat balance’ method, </a:t>
            </a:r>
          </a:p>
          <a:p>
            <a:pPr lvl="1"/>
            <a:r>
              <a:rPr lang="en-GB" i="1"/>
              <a:t>(b) the ‘wide band Q’ method, </a:t>
            </a:r>
          </a:p>
          <a:p>
            <a:pPr lvl="1"/>
            <a:r>
              <a:rPr lang="en-GB" i="1"/>
              <a:t>(c) the simpler ‘rho-Q’ (loop) method</a:t>
            </a:r>
          </a:p>
          <a:p>
            <a:pPr lvl="1"/>
            <a:r>
              <a:rPr lang="en-GB" i="1"/>
              <a:t>(d) the ‘identical antenna pair’ (like-to-like) propagation/coupling method</a:t>
            </a:r>
          </a:p>
          <a:p>
            <a:pPr lvl="1"/>
            <a:r>
              <a:rPr lang="en-GB" i="1"/>
              <a:t>(e) the ‘A/B antenna comparison’ method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GB" smtClean="0"/>
              <a:t>Itchen Valley ARC 11th June 2010</a:t>
            </a:r>
            <a:endParaRPr lang="en-US"/>
          </a:p>
        </p:txBody>
      </p:sp>
      <p:sp>
        <p:nvSpPr>
          <p:cNvPr id="7" name="Slide Number Placeholder 5"/>
          <p:cNvSpPr>
            <a:spLocks noGrp="1"/>
          </p:cNvSpPr>
          <p:nvPr>
            <p:ph type="sldNum" sz="quarter" idx="11"/>
          </p:nvPr>
        </p:nvSpPr>
        <p:spPr/>
        <p:txBody>
          <a:bodyPr/>
          <a:lstStyle/>
          <a:p>
            <a:fld id="{3EC632CB-7BC9-43B4-A498-9927C790E607}" type="slidenum">
              <a:rPr lang="en-US"/>
              <a:pPr/>
              <a:t>41</a:t>
            </a:fld>
            <a:endParaRPr lang="en-US"/>
          </a:p>
        </p:txBody>
      </p:sp>
      <p:sp>
        <p:nvSpPr>
          <p:cNvPr id="484354" name="Rectangle 2"/>
          <p:cNvSpPr>
            <a:spLocks noGrp="1" noChangeArrowheads="1"/>
          </p:cNvSpPr>
          <p:nvPr>
            <p:ph type="title"/>
          </p:nvPr>
        </p:nvSpPr>
        <p:spPr>
          <a:xfrm>
            <a:off x="254000" y="127000"/>
            <a:ext cx="8724900" cy="609600"/>
          </a:xfrm>
        </p:spPr>
        <p:txBody>
          <a:bodyPr/>
          <a:lstStyle/>
          <a:p>
            <a:r>
              <a:rPr lang="en-GB" sz="2400"/>
              <a:t>Tuned Loop Efficiency – The Controversy is ‘Classical Theory versus Practical Measurements’ </a:t>
            </a:r>
            <a:r>
              <a:rPr lang="en-GB" sz="2400" b="0"/>
              <a:t>(‘Wideband Q’ measurements)</a:t>
            </a:r>
            <a:endParaRPr lang="en-US" sz="2400" b="0"/>
          </a:p>
        </p:txBody>
      </p:sp>
      <p:sp>
        <p:nvSpPr>
          <p:cNvPr id="484355" name="Rectangle 3"/>
          <p:cNvSpPr>
            <a:spLocks noGrp="1" noChangeArrowheads="1"/>
          </p:cNvSpPr>
          <p:nvPr>
            <p:ph type="body" sz="half" idx="2"/>
          </p:nvPr>
        </p:nvSpPr>
        <p:spPr>
          <a:xfrm>
            <a:off x="26988" y="1271588"/>
            <a:ext cx="3665537" cy="5041900"/>
          </a:xfrm>
          <a:ln>
            <a:solidFill>
              <a:schemeClr val="bg1"/>
            </a:solidFill>
          </a:ln>
        </p:spPr>
        <p:txBody>
          <a:bodyPr/>
          <a:lstStyle/>
          <a:p>
            <a:pPr marL="0" indent="0"/>
            <a:r>
              <a:rPr lang="en-GB" sz="2400" b="1"/>
              <a:t>Two turn 1m loop with 10mm copper tube:</a:t>
            </a:r>
          </a:p>
          <a:p>
            <a:pPr marL="179388" lvl="1" indent="0">
              <a:buFontTx/>
              <a:buAutoNum type="arabicPeriod"/>
            </a:pPr>
            <a:r>
              <a:rPr lang="en-GB">
                <a:solidFill>
                  <a:srgbClr val="F40C75"/>
                </a:solidFill>
              </a:rPr>
              <a:t>Measured Intrinsic Efficiency = Eff(k)</a:t>
            </a:r>
            <a:br>
              <a:rPr lang="en-GB">
                <a:solidFill>
                  <a:srgbClr val="F40C75"/>
                </a:solidFill>
              </a:rPr>
            </a:br>
            <a:r>
              <a:rPr lang="en-GB">
                <a:solidFill>
                  <a:srgbClr val="F40C75"/>
                </a:solidFill>
              </a:rPr>
              <a:t> &gt;88% (-0.6dB)</a:t>
            </a:r>
          </a:p>
          <a:p>
            <a:pPr marL="179388" lvl="1" indent="0">
              <a:buFontTx/>
              <a:buAutoNum type="arabicPeriod"/>
            </a:pPr>
            <a:r>
              <a:rPr lang="en-GB">
                <a:solidFill>
                  <a:schemeClr val="accent2"/>
                </a:solidFill>
              </a:rPr>
              <a:t>Measured Environmental Efficiency = Eff</a:t>
            </a:r>
            <a:r>
              <a:rPr lang="en-GB" baseline="-25000">
                <a:solidFill>
                  <a:schemeClr val="accent2"/>
                </a:solidFill>
              </a:rPr>
              <a:t>e</a:t>
            </a:r>
            <a:r>
              <a:rPr lang="en-GB">
                <a:solidFill>
                  <a:schemeClr val="accent2"/>
                </a:solidFill>
              </a:rPr>
              <a:t>(k) &gt;66% (-1.8dB)</a:t>
            </a:r>
          </a:p>
          <a:p>
            <a:pPr marL="179388" lvl="1" indent="0">
              <a:buFontTx/>
              <a:buAutoNum type="arabicPeriod"/>
            </a:pPr>
            <a:r>
              <a:rPr lang="en-GB">
                <a:solidFill>
                  <a:srgbClr val="66FF33"/>
                </a:solidFill>
              </a:rPr>
              <a:t>Traditional ‘classical’ prediction of Loop Efficiency = Eff</a:t>
            </a:r>
            <a:r>
              <a:rPr lang="en-GB" baseline="-25000">
                <a:solidFill>
                  <a:srgbClr val="66FF33"/>
                </a:solidFill>
              </a:rPr>
              <a:t>trad</a:t>
            </a:r>
            <a:r>
              <a:rPr lang="en-GB">
                <a:solidFill>
                  <a:srgbClr val="66FF33"/>
                </a:solidFill>
              </a:rPr>
              <a:t>(k). At 1.8MHz = 0.08% </a:t>
            </a:r>
            <a:br>
              <a:rPr lang="en-GB">
                <a:solidFill>
                  <a:srgbClr val="66FF33"/>
                </a:solidFill>
              </a:rPr>
            </a:br>
            <a:r>
              <a:rPr lang="en-GB">
                <a:solidFill>
                  <a:srgbClr val="66FF33"/>
                </a:solidFill>
              </a:rPr>
              <a:t>or -31dB !!!!</a:t>
            </a:r>
            <a:endParaRPr lang="en-US">
              <a:solidFill>
                <a:srgbClr val="66FF33"/>
              </a:solidFill>
            </a:endParaRPr>
          </a:p>
        </p:txBody>
      </p:sp>
      <p:pic>
        <p:nvPicPr>
          <p:cNvPr id="484356" name="Picture 4"/>
          <p:cNvPicPr>
            <a:picLocks noChangeAspect="1" noChangeArrowheads="1"/>
          </p:cNvPicPr>
          <p:nvPr/>
        </p:nvPicPr>
        <p:blipFill>
          <a:blip r:embed="rId2" cstate="print"/>
          <a:srcRect/>
          <a:stretch>
            <a:fillRect/>
          </a:stretch>
        </p:blipFill>
        <p:spPr bwMode="auto">
          <a:xfrm>
            <a:off x="2808288" y="763588"/>
            <a:ext cx="6335712" cy="4584700"/>
          </a:xfrm>
          <a:prstGeom prst="rect">
            <a:avLst/>
          </a:prstGeom>
          <a:noFill/>
          <a:ln w="9525">
            <a:noFill/>
            <a:miter lim="800000"/>
            <a:headEnd/>
            <a:tailEnd/>
          </a:ln>
          <a:effectLst/>
        </p:spPr>
      </p:pic>
      <p:sp>
        <p:nvSpPr>
          <p:cNvPr id="484357" name="Text Box 5"/>
          <p:cNvSpPr txBox="1">
            <a:spLocks noChangeArrowheads="1"/>
          </p:cNvSpPr>
          <p:nvPr/>
        </p:nvSpPr>
        <p:spPr bwMode="auto">
          <a:xfrm>
            <a:off x="4087813" y="5195888"/>
            <a:ext cx="4460875" cy="1311275"/>
          </a:xfrm>
          <a:prstGeom prst="rect">
            <a:avLst/>
          </a:prstGeom>
          <a:solidFill>
            <a:srgbClr val="FFFF66"/>
          </a:solidFill>
          <a:ln w="28575" algn="ctr">
            <a:noFill/>
            <a:miter lim="800000"/>
            <a:headEnd/>
            <a:tailEnd/>
          </a:ln>
          <a:effectLst/>
        </p:spPr>
        <p:txBody>
          <a:bodyPr>
            <a:spAutoFit/>
          </a:bodyPr>
          <a:lstStyle/>
          <a:p>
            <a:r>
              <a:rPr lang="en-GB" b="1">
                <a:effectLst/>
              </a:rPr>
              <a:t>Classical</a:t>
            </a:r>
            <a:r>
              <a:rPr lang="en-GB">
                <a:effectLst/>
              </a:rPr>
              <a:t>	1.8MHz = -31dB</a:t>
            </a:r>
          </a:p>
          <a:p>
            <a:r>
              <a:rPr lang="en-GB" b="1">
                <a:effectLst/>
              </a:rPr>
              <a:t>Theory:-</a:t>
            </a:r>
            <a:r>
              <a:rPr lang="en-GB">
                <a:effectLst/>
              </a:rPr>
              <a:t>	3.6MHz = -19dB</a:t>
            </a:r>
          </a:p>
          <a:p>
            <a:r>
              <a:rPr lang="en-GB">
                <a:effectLst/>
              </a:rPr>
              <a:t>14MHz = -3dB 	5MHz  = -13dB</a:t>
            </a:r>
          </a:p>
          <a:p>
            <a:r>
              <a:rPr lang="en-GB">
                <a:effectLst/>
              </a:rPr>
              <a:t>28MHz = -&lt;1dB 	7MHz = -6dB</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A5EBC79A-A8AE-489F-B6D7-890187557BF6}" type="slidenum">
              <a:rPr lang="en-US"/>
              <a:pPr/>
              <a:t>42</a:t>
            </a:fld>
            <a:endParaRPr lang="en-US"/>
          </a:p>
        </p:txBody>
      </p:sp>
      <p:sp>
        <p:nvSpPr>
          <p:cNvPr id="412674" name="Rectangle 2"/>
          <p:cNvSpPr>
            <a:spLocks noGrp="1" noChangeArrowheads="1"/>
          </p:cNvSpPr>
          <p:nvPr>
            <p:ph type="title"/>
          </p:nvPr>
        </p:nvSpPr>
        <p:spPr>
          <a:xfrm>
            <a:off x="103188" y="0"/>
            <a:ext cx="8875712" cy="838200"/>
          </a:xfrm>
        </p:spPr>
        <p:txBody>
          <a:bodyPr/>
          <a:lstStyle/>
          <a:p>
            <a:r>
              <a:rPr lang="en-GB" sz="2400"/>
              <a:t>A case to be treated by Heuristics?:- “October 2007 Technical Topics – ‘Variable Dielectric Capacitors’ – for VFOs and Loops” 1</a:t>
            </a:r>
          </a:p>
        </p:txBody>
      </p:sp>
      <p:sp>
        <p:nvSpPr>
          <p:cNvPr id="412675" name="Rectangle 3"/>
          <p:cNvSpPr>
            <a:spLocks noGrp="1" noChangeArrowheads="1"/>
          </p:cNvSpPr>
          <p:nvPr>
            <p:ph type="body" idx="1"/>
          </p:nvPr>
        </p:nvSpPr>
        <p:spPr>
          <a:xfrm>
            <a:off x="165100" y="863600"/>
            <a:ext cx="8712200" cy="5651500"/>
          </a:xfrm>
        </p:spPr>
        <p:txBody>
          <a:bodyPr/>
          <a:lstStyle/>
          <a:p>
            <a:r>
              <a:rPr lang="en-GB"/>
              <a:t>Brian Austin G0SGF draws attention to an article “Variable Dielectric Capacitors” by Harry Brash GM3RVL (</a:t>
            </a:r>
            <a:r>
              <a:rPr lang="en-GB" i="1"/>
              <a:t>Sprat</a:t>
            </a:r>
            <a:r>
              <a:rPr lang="en-GB"/>
              <a:t>, Issue Nr 131, Summer, 2007, pp10 to 12).</a:t>
            </a:r>
          </a:p>
          <a:p>
            <a:r>
              <a:rPr lang="en-GB"/>
              <a:t>G0SGF comments: “I can see an immediate application for the technique as the tuning capacitor in an electrically small loop antenna – the so-called ‘magloop’.</a:t>
            </a:r>
          </a:p>
          <a:p>
            <a:r>
              <a:rPr lang="en-GB"/>
              <a:t>“ As you may remember, in ‘TT’ (February, 2006, p73) Jack Belrose,VE2CV put his finger on the contact resistance of the rotor coupling mechanism as the reason why no one has ever managed to achieve, in practice, anything like the theoretical Q with these antennas, </a:t>
            </a:r>
            <a:r>
              <a:rPr lang="en-GB" i="1"/>
              <a:t>despite the claims in some quarters.</a:t>
            </a:r>
            <a:r>
              <a:rPr lang="en-GB"/>
              <a:t>”</a:t>
            </a:r>
          </a:p>
          <a:p>
            <a:r>
              <a:rPr lang="en-GB"/>
              <a:t>Now as the ‘rather unscientific and scornful’ statement in italics addressed at (a) ‘the capacitor rotor coupling mechanism’ or (b) the </a:t>
            </a:r>
            <a:r>
              <a:rPr lang="en-GB" i="1"/>
              <a:t>undisputed</a:t>
            </a:r>
            <a:r>
              <a:rPr lang="en-GB"/>
              <a:t> fact that no one has ever managed to achieve, in practice, anywhere like the (classical) theoretical Q. </a:t>
            </a:r>
          </a:p>
          <a:p>
            <a:r>
              <a:rPr lang="en-GB"/>
              <a:t>If it is not loss in the capacitor or in the antenna conductor material, then </a:t>
            </a:r>
            <a:r>
              <a:rPr lang="en-GB" b="1"/>
              <a:t>the </a:t>
            </a:r>
            <a:r>
              <a:rPr lang="en-GB" b="1" i="1"/>
              <a:t>inescapable</a:t>
            </a:r>
            <a:r>
              <a:rPr lang="en-GB" b="1"/>
              <a:t> conclusion is that the input power is nearly all being radiated.  </a:t>
            </a:r>
          </a:p>
          <a:p>
            <a:r>
              <a:rPr lang="en-GB"/>
              <a:t>This inevitable consequence and conclusion comes from the application of ‘Heuristics’  to the problem. (Heuristics is applied ‘common sense’ really!)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D92E31C-3065-4F09-B9A1-B82016C47F3C}" type="slidenum">
              <a:rPr lang="en-US"/>
              <a:pPr/>
              <a:t>43</a:t>
            </a:fld>
            <a:endParaRPr lang="en-US"/>
          </a:p>
        </p:txBody>
      </p:sp>
      <p:sp>
        <p:nvSpPr>
          <p:cNvPr id="413698" name="Rectangle 2"/>
          <p:cNvSpPr>
            <a:spLocks noGrp="1" noChangeArrowheads="1"/>
          </p:cNvSpPr>
          <p:nvPr>
            <p:ph type="title"/>
          </p:nvPr>
        </p:nvSpPr>
        <p:spPr>
          <a:xfrm>
            <a:off x="114300" y="0"/>
            <a:ext cx="8877300" cy="838200"/>
          </a:xfrm>
        </p:spPr>
        <p:txBody>
          <a:bodyPr/>
          <a:lstStyle/>
          <a:p>
            <a:r>
              <a:rPr lang="en-GB" sz="2400"/>
              <a:t>Oct 2007 TT – continued </a:t>
            </a:r>
            <a:br>
              <a:rPr lang="en-GB" sz="2400"/>
            </a:br>
            <a:r>
              <a:rPr lang="en-GB" sz="2400"/>
              <a:t>“The Death of the Chu-Wheeler Small Antenna Criterion”</a:t>
            </a:r>
          </a:p>
        </p:txBody>
      </p:sp>
      <p:sp>
        <p:nvSpPr>
          <p:cNvPr id="413699" name="Rectangle 3"/>
          <p:cNvSpPr>
            <a:spLocks noGrp="1" noChangeArrowheads="1"/>
          </p:cNvSpPr>
          <p:nvPr>
            <p:ph type="body" idx="1"/>
          </p:nvPr>
        </p:nvSpPr>
        <p:spPr>
          <a:xfrm>
            <a:off x="114300" y="800100"/>
            <a:ext cx="8966200" cy="5816600"/>
          </a:xfrm>
        </p:spPr>
        <p:txBody>
          <a:bodyPr/>
          <a:lstStyle/>
          <a:p>
            <a:pPr marL="177800" indent="-177800">
              <a:lnSpc>
                <a:spcPct val="90000"/>
              </a:lnSpc>
              <a:tabLst>
                <a:tab pos="533400" algn="l"/>
              </a:tabLst>
            </a:pPr>
            <a:r>
              <a:rPr lang="en-GB" sz="1800" b="1"/>
              <a:t>Can the scientific method of ‘heuristics’ prove whether capacitor loss is a true assertion or just ‘ignorant non-sense’? </a:t>
            </a:r>
          </a:p>
          <a:p>
            <a:pPr marL="533400" lvl="1" indent="-176213">
              <a:lnSpc>
                <a:spcPct val="90000"/>
              </a:lnSpc>
              <a:tabLst>
                <a:tab pos="533400" algn="l"/>
              </a:tabLst>
            </a:pPr>
            <a:r>
              <a:rPr lang="en-GB" sz="1800"/>
              <a:t>Heuristics uses basic Physics –  in this case ‘The First Law of Thermodynamics’ </a:t>
            </a:r>
          </a:p>
          <a:p>
            <a:pPr marL="533400" lvl="1" indent="-176213">
              <a:lnSpc>
                <a:spcPct val="90000"/>
              </a:lnSpc>
              <a:tabLst>
                <a:tab pos="533400" algn="l"/>
              </a:tabLst>
            </a:pPr>
            <a:r>
              <a:rPr lang="en-GB" sz="1800"/>
              <a:t>It says: “RF power out is RF power in minus heat generated in the antenna”  </a:t>
            </a:r>
          </a:p>
          <a:p>
            <a:pPr marL="533400" lvl="1" indent="-176213">
              <a:lnSpc>
                <a:spcPct val="90000"/>
              </a:lnSpc>
              <a:tabLst>
                <a:tab pos="533400" algn="l"/>
              </a:tabLst>
            </a:pPr>
            <a:r>
              <a:rPr lang="en-GB" sz="1800"/>
              <a:t>If capacitor rotor losses are the reason why the ‘classical’ theoretical loop Q is not achieved, then the capacitor will dissipate practically all the input power.  </a:t>
            </a:r>
            <a:r>
              <a:rPr lang="en-GB" sz="1800" b="1"/>
              <a:t>It will get hot!</a:t>
            </a:r>
          </a:p>
          <a:p>
            <a:pPr marL="177800" indent="-177800">
              <a:lnSpc>
                <a:spcPct val="90000"/>
              </a:lnSpc>
              <a:tabLst>
                <a:tab pos="533400" algn="l"/>
              </a:tabLst>
            </a:pPr>
            <a:r>
              <a:rPr lang="en-GB" sz="1800" b="1"/>
              <a:t>Heat and power balance method to discover the ‘truth’</a:t>
            </a:r>
          </a:p>
          <a:p>
            <a:pPr marL="533400" lvl="1" indent="-176213">
              <a:lnSpc>
                <a:spcPct val="90000"/>
              </a:lnSpc>
              <a:tabLst>
                <a:tab pos="533400" algn="l"/>
              </a:tabLst>
            </a:pPr>
            <a:r>
              <a:rPr lang="en-GB" sz="1800"/>
              <a:t>(i) Measure with about 100 watts input to small (loop) antenna on 80m or 160m.  </a:t>
            </a:r>
          </a:p>
          <a:p>
            <a:pPr marL="533400" lvl="1" indent="-176213">
              <a:lnSpc>
                <a:spcPct val="90000"/>
              </a:lnSpc>
              <a:tabLst>
                <a:tab pos="533400" algn="l"/>
              </a:tabLst>
            </a:pPr>
            <a:r>
              <a:rPr lang="en-GB" sz="1800"/>
              <a:t>We find typically there is well less than  10</a:t>
            </a:r>
            <a:r>
              <a:rPr lang="en-GB" sz="1800">
                <a:sym typeface="Symbol" pitchFamily="18" charset="2"/>
              </a:rPr>
              <a:t></a:t>
            </a:r>
            <a:r>
              <a:rPr lang="en-GB" sz="1800"/>
              <a:t>C temperature rise, at any point.</a:t>
            </a:r>
          </a:p>
          <a:p>
            <a:pPr marL="533400" lvl="1" indent="-176213">
              <a:lnSpc>
                <a:spcPct val="90000"/>
              </a:lnSpc>
              <a:tabLst>
                <a:tab pos="533400" algn="l"/>
              </a:tabLst>
            </a:pPr>
            <a:r>
              <a:rPr lang="en-GB" sz="1800"/>
              <a:t> A 100 watt bulb in a 1.3 litre tin typically gives 80 to 90</a:t>
            </a:r>
            <a:r>
              <a:rPr lang="en-GB" sz="1800">
                <a:sym typeface="Symbol" pitchFamily="18" charset="2"/>
              </a:rPr>
              <a:t></a:t>
            </a:r>
            <a:r>
              <a:rPr lang="en-GB" sz="1800"/>
              <a:t>C temperature rise</a:t>
            </a:r>
          </a:p>
          <a:p>
            <a:pPr marL="533400" lvl="1" indent="-176213">
              <a:lnSpc>
                <a:spcPct val="90000"/>
              </a:lnSpc>
              <a:tabLst>
                <a:tab pos="533400" algn="l"/>
              </a:tabLst>
            </a:pPr>
            <a:r>
              <a:rPr lang="en-GB" sz="1800"/>
              <a:t>(ii) Repeat with 400 watts.  About four times the temperature rise will occur.</a:t>
            </a:r>
          </a:p>
          <a:p>
            <a:pPr marL="533400" lvl="1" indent="-176213">
              <a:lnSpc>
                <a:spcPct val="90000"/>
              </a:lnSpc>
              <a:tabLst>
                <a:tab pos="533400" algn="l"/>
              </a:tabLst>
            </a:pPr>
            <a:r>
              <a:rPr lang="en-GB" sz="1800"/>
              <a:t>Check whether the loop self-destructs!</a:t>
            </a:r>
          </a:p>
          <a:p>
            <a:pPr marL="177800" indent="-177800">
              <a:lnSpc>
                <a:spcPct val="90000"/>
              </a:lnSpc>
              <a:tabLst>
                <a:tab pos="533400" algn="l"/>
              </a:tabLst>
            </a:pPr>
            <a:r>
              <a:rPr lang="en-GB" sz="1800" b="1"/>
              <a:t>Conclusion</a:t>
            </a:r>
            <a:r>
              <a:rPr lang="en-GB" sz="1800"/>
              <a:t>: efficiency is 80 to 90% or more</a:t>
            </a:r>
          </a:p>
          <a:p>
            <a:pPr marL="533400" lvl="1" indent="-176213">
              <a:lnSpc>
                <a:spcPct val="90000"/>
              </a:lnSpc>
              <a:tabLst>
                <a:tab pos="533400" algn="l"/>
              </a:tabLst>
            </a:pPr>
            <a:r>
              <a:rPr lang="en-GB" sz="1800"/>
              <a:t>Thus the classical (Chu-Wheeler) theoretical Q formula is pure ‘non-sense’.  It 'ignores’ the much larger radiation resistance easily found by the application of ‘Heuristics’</a:t>
            </a:r>
          </a:p>
          <a:p>
            <a:pPr marL="533400" lvl="1" indent="-176213">
              <a:lnSpc>
                <a:spcPct val="90000"/>
              </a:lnSpc>
              <a:tabLst>
                <a:tab pos="533400" algn="l"/>
              </a:tabLst>
            </a:pPr>
            <a:r>
              <a:rPr lang="en-GB" sz="1800"/>
              <a:t>How can we repair the damage the damage that has been done in the past by this 60 year-old classical ‘dogma’?  Difficult!  </a:t>
            </a:r>
          </a:p>
          <a:p>
            <a:pPr marL="533400" lvl="1" indent="-176213">
              <a:lnSpc>
                <a:spcPct val="90000"/>
              </a:lnSpc>
              <a:tabLst>
                <a:tab pos="533400" algn="l"/>
              </a:tabLst>
            </a:pPr>
            <a:r>
              <a:rPr lang="en-GB" sz="1800"/>
              <a:t>Perhaps do the measurements and shout about them?  But remember for some “the earth is flat, and that’s  the final word – that’s that then”, as they say!  Schopenhauer stage 2?</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0"/>
          </p:nvPr>
        </p:nvSpPr>
        <p:spPr/>
        <p:txBody>
          <a:bodyPr/>
          <a:lstStyle/>
          <a:p>
            <a:r>
              <a:rPr lang="en-GB" smtClean="0"/>
              <a:t>Itchen Valley ARC 11th June 2010</a:t>
            </a:r>
            <a:endParaRPr lang="en-US"/>
          </a:p>
        </p:txBody>
      </p:sp>
      <p:sp>
        <p:nvSpPr>
          <p:cNvPr id="9" name="Slide Number Placeholder 6"/>
          <p:cNvSpPr>
            <a:spLocks noGrp="1"/>
          </p:cNvSpPr>
          <p:nvPr>
            <p:ph type="sldNum" sz="quarter" idx="11"/>
          </p:nvPr>
        </p:nvSpPr>
        <p:spPr/>
        <p:txBody>
          <a:bodyPr/>
          <a:lstStyle/>
          <a:p>
            <a:fld id="{0C4ACFA0-0521-4E0D-9176-9D98E304CFEE}" type="slidenum">
              <a:rPr lang="en-US"/>
              <a:pPr/>
              <a:t>44</a:t>
            </a:fld>
            <a:endParaRPr lang="en-US"/>
          </a:p>
        </p:txBody>
      </p:sp>
      <p:sp>
        <p:nvSpPr>
          <p:cNvPr id="273410" name="Rectangle 2"/>
          <p:cNvSpPr>
            <a:spLocks noGrp="1" noChangeArrowheads="1"/>
          </p:cNvSpPr>
          <p:nvPr>
            <p:ph type="title"/>
          </p:nvPr>
        </p:nvSpPr>
        <p:spPr>
          <a:xfrm>
            <a:off x="0" y="0"/>
            <a:ext cx="4572000" cy="1436688"/>
          </a:xfrm>
        </p:spPr>
        <p:txBody>
          <a:bodyPr/>
          <a:lstStyle/>
          <a:p>
            <a:r>
              <a:rPr lang="en-GB" sz="2400"/>
              <a:t>‘Heat Balance’ Measurement of Antenna Efficiency </a:t>
            </a:r>
            <a:r>
              <a:rPr lang="en-GB" sz="2400" b="0"/>
              <a:t>(as in Nov 2004 Radcom article on Loops)</a:t>
            </a:r>
            <a:r>
              <a:rPr lang="en-GB" sz="2400"/>
              <a:t> </a:t>
            </a:r>
          </a:p>
        </p:txBody>
      </p:sp>
      <p:sp>
        <p:nvSpPr>
          <p:cNvPr id="273411" name="Rectangle 3"/>
          <p:cNvSpPr>
            <a:spLocks noGrp="1" noChangeArrowheads="1"/>
          </p:cNvSpPr>
          <p:nvPr>
            <p:ph type="body" sz="half" idx="1"/>
          </p:nvPr>
        </p:nvSpPr>
        <p:spPr>
          <a:xfrm>
            <a:off x="0" y="1357313"/>
            <a:ext cx="5861050" cy="2890837"/>
          </a:xfrm>
        </p:spPr>
        <p:txBody>
          <a:bodyPr/>
          <a:lstStyle/>
          <a:p>
            <a:pPr>
              <a:lnSpc>
                <a:spcPct val="90000"/>
              </a:lnSpc>
            </a:pPr>
            <a:r>
              <a:rPr lang="en-GB" sz="1800"/>
              <a:t>The RF power lost as ‘heat’ is the same as the DC power  the loop required to raise the same or an exactly similar loop to the same temperature.  </a:t>
            </a:r>
          </a:p>
          <a:p>
            <a:pPr>
              <a:lnSpc>
                <a:spcPct val="90000"/>
              </a:lnSpc>
            </a:pPr>
            <a:r>
              <a:rPr lang="en-GB" sz="1800"/>
              <a:t>The DC power heats a resistance wire inside the loop</a:t>
            </a:r>
          </a:p>
          <a:p>
            <a:pPr>
              <a:lnSpc>
                <a:spcPct val="90000"/>
              </a:lnSpc>
            </a:pPr>
            <a:r>
              <a:rPr lang="en-GB" sz="1800"/>
              <a:t>Non-contact temperature measurement by Thermal Camera (below) or CHY 110 non-contact thermometer (bottom right).</a:t>
            </a:r>
          </a:p>
          <a:p>
            <a:pPr>
              <a:lnSpc>
                <a:spcPct val="90000"/>
              </a:lnSpc>
            </a:pPr>
            <a:r>
              <a:rPr lang="en-GB" sz="1800"/>
              <a:t>Thermal picture is of Marc Harper.</a:t>
            </a:r>
          </a:p>
          <a:p>
            <a:pPr>
              <a:lnSpc>
                <a:spcPct val="90000"/>
              </a:lnSpc>
            </a:pPr>
            <a:r>
              <a:rPr lang="en-GB" sz="1800"/>
              <a:t>Thermal emissivities of two loops are made equal by black paint patches at measuring points on the loops.</a:t>
            </a:r>
          </a:p>
        </p:txBody>
      </p:sp>
      <p:pic>
        <p:nvPicPr>
          <p:cNvPr id="273417" name="Picture 9" descr="DSC00356"/>
          <p:cNvPicPr>
            <a:picLocks noGrp="1" noChangeAspect="1" noChangeArrowheads="1"/>
          </p:cNvPicPr>
          <p:nvPr>
            <p:ph sz="quarter" idx="3"/>
          </p:nvPr>
        </p:nvPicPr>
        <p:blipFill>
          <a:blip r:embed="rId3" cstate="print"/>
          <a:srcRect/>
          <a:stretch>
            <a:fillRect/>
          </a:stretch>
        </p:blipFill>
        <p:spPr>
          <a:xfrm>
            <a:off x="5964238" y="0"/>
            <a:ext cx="2935287" cy="2439988"/>
          </a:xfrm>
          <a:noFill/>
          <a:ln/>
        </p:spPr>
      </p:pic>
      <p:pic>
        <p:nvPicPr>
          <p:cNvPr id="273419" name="Picture 11" descr="DSC00357"/>
          <p:cNvPicPr>
            <a:picLocks noChangeAspect="1" noChangeArrowheads="1"/>
          </p:cNvPicPr>
          <p:nvPr/>
        </p:nvPicPr>
        <p:blipFill>
          <a:blip r:embed="rId4" cstate="print"/>
          <a:srcRect/>
          <a:stretch>
            <a:fillRect/>
          </a:stretch>
        </p:blipFill>
        <p:spPr bwMode="auto">
          <a:xfrm>
            <a:off x="5972175" y="2505075"/>
            <a:ext cx="2952750" cy="2395538"/>
          </a:xfrm>
          <a:prstGeom prst="rect">
            <a:avLst/>
          </a:prstGeom>
          <a:noFill/>
        </p:spPr>
      </p:pic>
      <p:pic>
        <p:nvPicPr>
          <p:cNvPr id="273420" name="Picture 12" descr="DSC00365"/>
          <p:cNvPicPr>
            <a:picLocks noChangeAspect="1" noChangeArrowheads="1"/>
          </p:cNvPicPr>
          <p:nvPr/>
        </p:nvPicPr>
        <p:blipFill>
          <a:blip r:embed="rId5" cstate="print"/>
          <a:srcRect/>
          <a:stretch>
            <a:fillRect/>
          </a:stretch>
        </p:blipFill>
        <p:spPr bwMode="auto">
          <a:xfrm>
            <a:off x="447675" y="4333875"/>
            <a:ext cx="4124325" cy="2133600"/>
          </a:xfrm>
          <a:prstGeom prst="rect">
            <a:avLst/>
          </a:prstGeom>
          <a:noFill/>
        </p:spPr>
      </p:pic>
      <p:pic>
        <p:nvPicPr>
          <p:cNvPr id="273422" name="Picture 14" descr="DCS Pics to 02 02 06 053"/>
          <p:cNvPicPr>
            <a:picLocks noGrp="1" noChangeAspect="1" noChangeArrowheads="1"/>
          </p:cNvPicPr>
          <p:nvPr>
            <p:ph sz="quarter" idx="2"/>
          </p:nvPr>
        </p:nvPicPr>
        <p:blipFill>
          <a:blip r:embed="rId6" cstate="print"/>
          <a:srcRect/>
          <a:stretch>
            <a:fillRect/>
          </a:stretch>
        </p:blipFill>
        <p:spPr>
          <a:xfrm>
            <a:off x="6088063" y="4978400"/>
            <a:ext cx="2670175" cy="1550988"/>
          </a:xfrm>
          <a:noFill/>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4"/>
          <p:cNvSpPr>
            <a:spLocks noGrp="1"/>
          </p:cNvSpPr>
          <p:nvPr>
            <p:ph type="ftr" sz="quarter" idx="10"/>
          </p:nvPr>
        </p:nvSpPr>
        <p:spPr/>
        <p:txBody>
          <a:bodyPr/>
          <a:lstStyle/>
          <a:p>
            <a:r>
              <a:rPr lang="en-GB" smtClean="0"/>
              <a:t>Itchen Valley ARC 11th June 2010</a:t>
            </a:r>
            <a:endParaRPr lang="en-US"/>
          </a:p>
        </p:txBody>
      </p:sp>
      <p:sp>
        <p:nvSpPr>
          <p:cNvPr id="24" name="Slide Number Placeholder 5"/>
          <p:cNvSpPr>
            <a:spLocks noGrp="1"/>
          </p:cNvSpPr>
          <p:nvPr>
            <p:ph type="sldNum" sz="quarter" idx="11"/>
          </p:nvPr>
        </p:nvSpPr>
        <p:spPr/>
        <p:txBody>
          <a:bodyPr/>
          <a:lstStyle/>
          <a:p>
            <a:fld id="{AED0961C-A763-4F48-BC75-2200AF4E21A4}" type="slidenum">
              <a:rPr lang="en-US"/>
              <a:pPr/>
              <a:t>45</a:t>
            </a:fld>
            <a:endParaRPr lang="en-US"/>
          </a:p>
        </p:txBody>
      </p:sp>
      <p:sp>
        <p:nvSpPr>
          <p:cNvPr id="205826" name="Rectangle 2"/>
          <p:cNvSpPr>
            <a:spLocks noGrp="1" noChangeArrowheads="1"/>
          </p:cNvSpPr>
          <p:nvPr>
            <p:ph type="title"/>
          </p:nvPr>
        </p:nvSpPr>
        <p:spPr>
          <a:xfrm>
            <a:off x="1076325" y="266700"/>
            <a:ext cx="6989763" cy="1274763"/>
          </a:xfrm>
        </p:spPr>
        <p:txBody>
          <a:bodyPr/>
          <a:lstStyle/>
          <a:p>
            <a:r>
              <a:rPr lang="en-GB"/>
              <a:t>Thermal Camera Heat Balance  Efficiency Results  for 1m diameter Loop of 10mm Plumbing Copper Tube  </a:t>
            </a:r>
          </a:p>
        </p:txBody>
      </p:sp>
      <p:graphicFrame>
        <p:nvGraphicFramePr>
          <p:cNvPr id="205896" name="Group 72"/>
          <p:cNvGraphicFramePr>
            <a:graphicFrameLocks noGrp="1"/>
          </p:cNvGraphicFramePr>
          <p:nvPr>
            <p:ph sz="half" idx="2"/>
          </p:nvPr>
        </p:nvGraphicFramePr>
        <p:xfrm>
          <a:off x="630238" y="2076450"/>
          <a:ext cx="7883525" cy="3401568"/>
        </p:xfrm>
        <a:graphic>
          <a:graphicData uri="http://schemas.openxmlformats.org/drawingml/2006/table">
            <a:tbl>
              <a:tblPr/>
              <a:tblGrid>
                <a:gridCol w="1576387"/>
                <a:gridCol w="1576388"/>
                <a:gridCol w="1577975"/>
                <a:gridCol w="1576387"/>
                <a:gridCol w="1576388"/>
              </a:tblGrid>
              <a:tr h="13430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Frequency in MHz</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1.98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7.03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10.12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30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Efficiency in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Times New Roman" pitchFamily="18"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DC0E0778-54D4-4048-90FC-485A97406ED5}" type="slidenum">
              <a:rPr lang="en-US"/>
              <a:pPr/>
              <a:t>46</a:t>
            </a:fld>
            <a:endParaRPr lang="en-US"/>
          </a:p>
        </p:txBody>
      </p:sp>
      <p:sp>
        <p:nvSpPr>
          <p:cNvPr id="278530" name="Rectangle 2"/>
          <p:cNvSpPr>
            <a:spLocks noGrp="1" noChangeArrowheads="1"/>
          </p:cNvSpPr>
          <p:nvPr>
            <p:ph type="title"/>
          </p:nvPr>
        </p:nvSpPr>
        <p:spPr>
          <a:xfrm>
            <a:off x="685800" y="174625"/>
            <a:ext cx="7772400" cy="869950"/>
          </a:xfrm>
        </p:spPr>
        <p:txBody>
          <a:bodyPr/>
          <a:lstStyle/>
          <a:p>
            <a:r>
              <a:rPr lang="en-GB" sz="3200"/>
              <a:t>Some New Heat Measurements</a:t>
            </a:r>
          </a:p>
        </p:txBody>
      </p:sp>
      <p:sp>
        <p:nvSpPr>
          <p:cNvPr id="278531" name="Rectangle 3"/>
          <p:cNvSpPr>
            <a:spLocks noGrp="1" noChangeArrowheads="1"/>
          </p:cNvSpPr>
          <p:nvPr>
            <p:ph type="body" idx="1"/>
          </p:nvPr>
        </p:nvSpPr>
        <p:spPr>
          <a:xfrm>
            <a:off x="338138" y="1046163"/>
            <a:ext cx="8466137" cy="5237162"/>
          </a:xfrm>
        </p:spPr>
        <p:txBody>
          <a:bodyPr/>
          <a:lstStyle/>
          <a:p>
            <a:r>
              <a:rPr lang="en-GB"/>
              <a:t>The First Law of Thermodynamics says that the power lost in an inefficient antenna will be dissipated as heat.  The antenna itself will get hot. </a:t>
            </a:r>
          </a:p>
          <a:p>
            <a:r>
              <a:rPr lang="en-GB"/>
              <a:t>With high power to an inefficient loop “tuning for maximum smoke” can be too true!  </a:t>
            </a:r>
          </a:p>
          <a:p>
            <a:r>
              <a:rPr lang="en-GB"/>
              <a:t>If loop efficiencies really were the 0.1 to 10% that the critics claim, practically all the RF input power would be dissipated in the loop (or loop capacitor) as heat.  </a:t>
            </a:r>
          </a:p>
          <a:p>
            <a:r>
              <a:rPr lang="en-GB"/>
              <a:t>150watts DC (14.0 V and 10.7A) into resistance wire in a 1m diameter loop of 10mm tube (in October 2004 RadCom) gave a temperature rise to 100</a:t>
            </a:r>
            <a:r>
              <a:rPr lang="en-GB">
                <a:sym typeface="Symbol" pitchFamily="18" charset="2"/>
              </a:rPr>
              <a:t></a:t>
            </a:r>
            <a:r>
              <a:rPr lang="en-GB"/>
              <a:t>C.  Ambient temperature was 14.0</a:t>
            </a:r>
            <a:r>
              <a:rPr lang="en-GB">
                <a:sym typeface="Symbol" pitchFamily="18" charset="2"/>
              </a:rPr>
              <a:t></a:t>
            </a:r>
            <a:r>
              <a:rPr lang="en-GB"/>
              <a:t>C </a:t>
            </a:r>
          </a:p>
          <a:p>
            <a:r>
              <a:rPr lang="en-GB"/>
              <a:t>The temperature rise was 86</a:t>
            </a:r>
            <a:r>
              <a:rPr lang="en-GB">
                <a:sym typeface="Symbol" pitchFamily="18" charset="2"/>
              </a:rPr>
              <a:t></a:t>
            </a:r>
            <a:r>
              <a:rPr lang="en-GB"/>
              <a:t>C (</a:t>
            </a:r>
            <a:r>
              <a:rPr lang="en-GB">
                <a:sym typeface="Symbol" pitchFamily="18" charset="2"/>
              </a:rPr>
              <a:t></a:t>
            </a:r>
            <a:r>
              <a:rPr lang="en-GB"/>
              <a:t>1</a:t>
            </a:r>
            <a:r>
              <a:rPr lang="en-GB">
                <a:sym typeface="Symbol" pitchFamily="18" charset="2"/>
              </a:rPr>
              <a:t></a:t>
            </a:r>
            <a:r>
              <a:rPr lang="en-GB"/>
              <a:t>C). The temperature rise is proportional to heat power lost for both radiation and convection.   </a:t>
            </a:r>
          </a:p>
          <a:p>
            <a:r>
              <a:rPr lang="en-GB"/>
              <a:t>Therefore for 400 RF watts supplied and 396 watts dissipated in a 1% efficient loop, the loop temperature would be rise to 241</a:t>
            </a:r>
            <a:r>
              <a:rPr lang="en-GB">
                <a:sym typeface="Symbol" pitchFamily="18" charset="2"/>
              </a:rPr>
              <a:t></a:t>
            </a:r>
            <a:r>
              <a:rPr lang="en-GB"/>
              <a:t>C and more for any joints and connecting wires.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585732A-4702-4321-85A8-5568DD29F82D}" type="slidenum">
              <a:rPr lang="en-US"/>
              <a:pPr/>
              <a:t>47</a:t>
            </a:fld>
            <a:endParaRPr lang="en-US"/>
          </a:p>
        </p:txBody>
      </p:sp>
      <p:sp>
        <p:nvSpPr>
          <p:cNvPr id="279554" name="Rectangle 2"/>
          <p:cNvSpPr>
            <a:spLocks noGrp="1" noChangeArrowheads="1"/>
          </p:cNvSpPr>
          <p:nvPr>
            <p:ph type="title"/>
          </p:nvPr>
        </p:nvSpPr>
        <p:spPr>
          <a:xfrm>
            <a:off x="685800" y="220663"/>
            <a:ext cx="7772400" cy="671512"/>
          </a:xfrm>
        </p:spPr>
        <p:txBody>
          <a:bodyPr/>
          <a:lstStyle/>
          <a:p>
            <a:r>
              <a:rPr lang="en-GB"/>
              <a:t>Some New Heat Measurements (continued)</a:t>
            </a:r>
          </a:p>
        </p:txBody>
      </p:sp>
      <p:sp>
        <p:nvSpPr>
          <p:cNvPr id="279555" name="Rectangle 3"/>
          <p:cNvSpPr>
            <a:spLocks noGrp="1" noChangeArrowheads="1"/>
          </p:cNvSpPr>
          <p:nvPr>
            <p:ph type="body" idx="1"/>
          </p:nvPr>
        </p:nvSpPr>
        <p:spPr>
          <a:xfrm>
            <a:off x="179388" y="1077913"/>
            <a:ext cx="8674100" cy="5384800"/>
          </a:xfrm>
        </p:spPr>
        <p:txBody>
          <a:bodyPr/>
          <a:lstStyle/>
          <a:p>
            <a:r>
              <a:rPr lang="en-GB"/>
              <a:t>Tin-lead solder melts at about 180</a:t>
            </a:r>
            <a:r>
              <a:rPr lang="en-GB">
                <a:sym typeface="Symbol" pitchFamily="18" charset="2"/>
              </a:rPr>
              <a:t></a:t>
            </a:r>
            <a:r>
              <a:rPr lang="en-GB"/>
              <a:t>C.  PVC melts at 180</a:t>
            </a:r>
            <a:r>
              <a:rPr lang="en-GB">
                <a:sym typeface="Symbol" pitchFamily="18" charset="2"/>
              </a:rPr>
              <a:t></a:t>
            </a:r>
            <a:r>
              <a:rPr lang="en-GB"/>
              <a:t>C.  Nylon washers melts at 220</a:t>
            </a:r>
            <a:r>
              <a:rPr lang="en-GB">
                <a:sym typeface="Symbol" pitchFamily="18" charset="2"/>
              </a:rPr>
              <a:t></a:t>
            </a:r>
            <a:r>
              <a:rPr lang="en-GB"/>
              <a:t>C.  PTFE melts at 327</a:t>
            </a:r>
            <a:r>
              <a:rPr lang="en-GB">
                <a:sym typeface="Symbol" pitchFamily="18" charset="2"/>
              </a:rPr>
              <a:t></a:t>
            </a:r>
            <a:r>
              <a:rPr lang="en-GB"/>
              <a:t>C.  Combustion of paper starts at “Fahrenheit 451”or 233</a:t>
            </a:r>
            <a:r>
              <a:rPr lang="en-GB">
                <a:sym typeface="Symbol" pitchFamily="18" charset="2"/>
              </a:rPr>
              <a:t></a:t>
            </a:r>
            <a:r>
              <a:rPr lang="en-GB"/>
              <a:t>C. Copper melts at 1085</a:t>
            </a:r>
            <a:r>
              <a:rPr lang="en-GB">
                <a:sym typeface="Symbol" pitchFamily="18" charset="2"/>
              </a:rPr>
              <a:t></a:t>
            </a:r>
            <a:r>
              <a:rPr lang="en-GB"/>
              <a:t>C.  </a:t>
            </a:r>
          </a:p>
          <a:p>
            <a:r>
              <a:rPr lang="en-GB" b="1"/>
              <a:t>Thus a 1% efficient 1m loop would self-destruct from self-heating with 400 watts input!</a:t>
            </a:r>
            <a:r>
              <a:rPr lang="en-GB"/>
              <a:t> </a:t>
            </a:r>
          </a:p>
          <a:p>
            <a:r>
              <a:rPr lang="en-GB"/>
              <a:t>An ‘HF’ (10 to 30MHz) loop has typically has the same surface area of copper as above.  </a:t>
            </a:r>
          </a:p>
          <a:p>
            <a:r>
              <a:rPr lang="en-GB"/>
              <a:t>A minimum practical MF loop(1.8 to 10MHz) has about 2.5 times this copper surface area, so about a kilowatt dissipated would be needed to achieve these temperatures.  </a:t>
            </a:r>
          </a:p>
          <a:p>
            <a:r>
              <a:rPr lang="en-GB"/>
              <a:t>150 watts input dissipated in  my ‘twisted gamma’ wire its temperature would rise to 1095</a:t>
            </a:r>
            <a:r>
              <a:rPr lang="en-GB">
                <a:sym typeface="Symbol" pitchFamily="18" charset="2"/>
              </a:rPr>
              <a:t></a:t>
            </a:r>
            <a:r>
              <a:rPr lang="en-GB"/>
              <a:t>C.  The PVC insulation would melt and catch fire and then the copper wire would melt.  </a:t>
            </a:r>
          </a:p>
          <a:p>
            <a:r>
              <a:rPr lang="en-GB"/>
              <a:t>I think the importance of loop efficiency for high power operation should now be obvious!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GB" smtClean="0"/>
              <a:t>Itchen Valley ARC 11th June 2010</a:t>
            </a:r>
            <a:endParaRPr lang="en-US"/>
          </a:p>
        </p:txBody>
      </p:sp>
      <p:sp>
        <p:nvSpPr>
          <p:cNvPr id="7" name="Slide Number Placeholder 4"/>
          <p:cNvSpPr>
            <a:spLocks noGrp="1"/>
          </p:cNvSpPr>
          <p:nvPr>
            <p:ph type="sldNum" sz="quarter" idx="11"/>
          </p:nvPr>
        </p:nvSpPr>
        <p:spPr/>
        <p:txBody>
          <a:bodyPr/>
          <a:lstStyle/>
          <a:p>
            <a:fld id="{D63807FC-0F90-4B71-BF97-FF86D633C173}" type="slidenum">
              <a:rPr lang="en-US"/>
              <a:pPr/>
              <a:t>48</a:t>
            </a:fld>
            <a:endParaRPr lang="en-US"/>
          </a:p>
        </p:txBody>
      </p:sp>
      <p:sp>
        <p:nvSpPr>
          <p:cNvPr id="415746" name="Rectangle 2"/>
          <p:cNvSpPr>
            <a:spLocks noGrp="1" noChangeArrowheads="1"/>
          </p:cNvSpPr>
          <p:nvPr>
            <p:ph type="title"/>
          </p:nvPr>
        </p:nvSpPr>
        <p:spPr/>
        <p:txBody>
          <a:bodyPr/>
          <a:lstStyle/>
          <a:p>
            <a:r>
              <a:rPr lang="en-GB" sz="3200"/>
              <a:t>How to measure Antenna Q</a:t>
            </a:r>
          </a:p>
        </p:txBody>
      </p:sp>
      <p:sp>
        <p:nvSpPr>
          <p:cNvPr id="415747" name="Rectangle 3"/>
          <p:cNvSpPr>
            <a:spLocks noGrp="1" noChangeArrowheads="1"/>
          </p:cNvSpPr>
          <p:nvPr>
            <p:ph type="body" idx="1"/>
          </p:nvPr>
        </p:nvSpPr>
        <p:spPr>
          <a:xfrm>
            <a:off x="160338" y="901700"/>
            <a:ext cx="8818562" cy="2717800"/>
          </a:xfrm>
        </p:spPr>
        <p:txBody>
          <a:bodyPr/>
          <a:lstStyle/>
          <a:p>
            <a:pPr marL="381000" indent="-381000">
              <a:buFontTx/>
              <a:buAutoNum type="arabicPeriod"/>
            </a:pPr>
            <a:r>
              <a:rPr lang="en-GB" sz="2400" dirty="0"/>
              <a:t>At the frequency of interest </a:t>
            </a:r>
            <a:r>
              <a:rPr lang="en-GB" sz="2400" i="1" dirty="0"/>
              <a:t>f</a:t>
            </a:r>
            <a:r>
              <a:rPr lang="en-GB" sz="2400" i="1" baseline="-25000" dirty="0"/>
              <a:t>0</a:t>
            </a:r>
            <a:r>
              <a:rPr lang="en-GB" sz="2400" dirty="0"/>
              <a:t> match the antenna to 50 ohms to give 1:1 SWR  (on Antenna Analyser)</a:t>
            </a:r>
          </a:p>
          <a:p>
            <a:pPr marL="381000" indent="-381000">
              <a:buFontTx/>
              <a:buAutoNum type="arabicPeriod"/>
            </a:pPr>
            <a:r>
              <a:rPr lang="en-GB" sz="2400" dirty="0"/>
              <a:t>Detune (the analyser) to lower frequency </a:t>
            </a:r>
            <a:r>
              <a:rPr lang="en-GB" sz="2400" i="1" dirty="0"/>
              <a:t>f</a:t>
            </a:r>
            <a:r>
              <a:rPr lang="en-GB" sz="2400" i="1" baseline="-25000" dirty="0"/>
              <a:t>1</a:t>
            </a:r>
            <a:r>
              <a:rPr lang="en-GB" sz="2400" dirty="0"/>
              <a:t> where the SWR is 2.62.</a:t>
            </a:r>
          </a:p>
          <a:p>
            <a:pPr marL="381000" indent="-381000">
              <a:buFontTx/>
              <a:buAutoNum type="arabicPeriod"/>
            </a:pPr>
            <a:r>
              <a:rPr lang="en-GB" sz="2400" dirty="0"/>
              <a:t>Detune to higher frequency </a:t>
            </a:r>
            <a:r>
              <a:rPr lang="en-GB" sz="2400" i="1" dirty="0"/>
              <a:t>f</a:t>
            </a:r>
            <a:r>
              <a:rPr lang="en-GB" sz="2400" i="1" baseline="-25000" dirty="0"/>
              <a:t>2</a:t>
            </a:r>
            <a:r>
              <a:rPr lang="en-GB" sz="2400" dirty="0"/>
              <a:t> where the SWR is 2.62.</a:t>
            </a:r>
          </a:p>
          <a:p>
            <a:pPr marL="381000" indent="-381000">
              <a:buFontTx/>
              <a:buAutoNum type="arabicPeriod"/>
            </a:pPr>
            <a:r>
              <a:rPr lang="en-GB" sz="2400" dirty="0"/>
              <a:t>The antenna Q is then:  </a:t>
            </a:r>
            <a:r>
              <a:rPr lang="en-GB" sz="2400" i="1" dirty="0"/>
              <a:t>Q = f</a:t>
            </a:r>
            <a:r>
              <a:rPr lang="en-GB" sz="2400" i="1" baseline="-25000" dirty="0"/>
              <a:t>0 </a:t>
            </a:r>
            <a:r>
              <a:rPr lang="en-GB" sz="2400" i="1" dirty="0"/>
              <a:t>/(f</a:t>
            </a:r>
            <a:r>
              <a:rPr lang="en-GB" sz="2400" i="1" baseline="-25000" dirty="0"/>
              <a:t>2</a:t>
            </a:r>
            <a:r>
              <a:rPr lang="en-GB" sz="2400" i="1" dirty="0"/>
              <a:t> - f</a:t>
            </a:r>
            <a:r>
              <a:rPr lang="en-GB" sz="2400" i="1" baseline="-25000" dirty="0"/>
              <a:t>1</a:t>
            </a:r>
            <a:r>
              <a:rPr lang="en-GB" sz="2400" i="1" dirty="0"/>
              <a:t>)</a:t>
            </a:r>
            <a:r>
              <a:rPr lang="en-GB" sz="2400" dirty="0"/>
              <a:t>	</a:t>
            </a:r>
          </a:p>
        </p:txBody>
      </p:sp>
      <p:sp>
        <p:nvSpPr>
          <p:cNvPr id="415748" name="Text Box 4"/>
          <p:cNvSpPr txBox="1">
            <a:spLocks noChangeArrowheads="1"/>
          </p:cNvSpPr>
          <p:nvPr/>
        </p:nvSpPr>
        <p:spPr bwMode="auto">
          <a:xfrm>
            <a:off x="622300" y="3683000"/>
            <a:ext cx="7454900" cy="519113"/>
          </a:xfrm>
          <a:prstGeom prst="rect">
            <a:avLst/>
          </a:prstGeom>
          <a:noFill/>
          <a:ln w="9525">
            <a:noFill/>
            <a:miter lim="800000"/>
            <a:headEnd/>
            <a:tailEnd/>
          </a:ln>
          <a:effectLst/>
        </p:spPr>
        <p:txBody>
          <a:bodyPr>
            <a:spAutoFit/>
          </a:bodyPr>
          <a:lstStyle/>
          <a:p>
            <a:pPr algn="ctr">
              <a:spcBef>
                <a:spcPct val="50000"/>
              </a:spcBef>
            </a:pPr>
            <a:r>
              <a:rPr lang="en-GB" sz="2800" b="1">
                <a:effectLst/>
              </a:rPr>
              <a:t>Why SWR= 2.62?</a:t>
            </a:r>
          </a:p>
        </p:txBody>
      </p:sp>
      <p:sp>
        <p:nvSpPr>
          <p:cNvPr id="415749" name="Text Box 5"/>
          <p:cNvSpPr txBox="1">
            <a:spLocks noChangeArrowheads="1"/>
          </p:cNvSpPr>
          <p:nvPr/>
        </p:nvSpPr>
        <p:spPr bwMode="auto">
          <a:xfrm>
            <a:off x="330200" y="4241800"/>
            <a:ext cx="8432800" cy="2073275"/>
          </a:xfrm>
          <a:prstGeom prst="rect">
            <a:avLst/>
          </a:prstGeom>
          <a:noFill/>
          <a:ln w="9525">
            <a:noFill/>
            <a:miter lim="800000"/>
            <a:headEnd/>
            <a:tailEnd/>
          </a:ln>
          <a:effectLst/>
        </p:spPr>
        <p:txBody>
          <a:bodyPr>
            <a:spAutoFit/>
          </a:bodyPr>
          <a:lstStyle/>
          <a:p>
            <a:pPr>
              <a:spcBef>
                <a:spcPct val="50000"/>
              </a:spcBef>
              <a:buFontTx/>
              <a:buChar char="•"/>
            </a:pPr>
            <a:r>
              <a:rPr lang="en-GB">
                <a:effectLst/>
              </a:rPr>
              <a:t>Half-power or -3dB points occur when the  reactance of tuned circuit becomes equal to </a:t>
            </a:r>
            <a:r>
              <a:rPr lang="en-GB">
                <a:effectLst/>
                <a:sym typeface="Symbol" pitchFamily="18" charset="2"/>
              </a:rPr>
              <a:t></a:t>
            </a:r>
            <a:r>
              <a:rPr lang="en-GB">
                <a:effectLst/>
              </a:rPr>
              <a:t> j50 ohms, where j =</a:t>
            </a:r>
            <a:r>
              <a:rPr lang="en-GB">
                <a:effectLst/>
                <a:sym typeface="Symbol" pitchFamily="18" charset="2"/>
              </a:rPr>
              <a:t>(-1).   </a:t>
            </a:r>
          </a:p>
          <a:p>
            <a:pPr>
              <a:spcBef>
                <a:spcPct val="50000"/>
              </a:spcBef>
              <a:buFontTx/>
              <a:buChar char="•"/>
            </a:pPr>
            <a:r>
              <a:rPr lang="en-GB">
                <a:effectLst/>
              </a:rPr>
              <a:t>Reflection coefficient </a:t>
            </a:r>
            <a:r>
              <a:rPr lang="el-GR">
                <a:effectLst/>
                <a:latin typeface="Arial" charset="0"/>
                <a:cs typeface="Arial" charset="0"/>
              </a:rPr>
              <a:t>ρ</a:t>
            </a:r>
            <a:r>
              <a:rPr lang="en-GB">
                <a:effectLst/>
                <a:latin typeface="Arial" charset="0"/>
                <a:cs typeface="Arial" charset="0"/>
              </a:rPr>
              <a:t> </a:t>
            </a:r>
            <a:r>
              <a:rPr lang="en-GB">
                <a:effectLst/>
              </a:rPr>
              <a:t>=  {1-(1 </a:t>
            </a:r>
            <a:r>
              <a:rPr lang="en-GB">
                <a:effectLst/>
                <a:sym typeface="Symbol" pitchFamily="18" charset="2"/>
              </a:rPr>
              <a:t> j)}/{(1+(1  j)}.</a:t>
            </a:r>
          </a:p>
          <a:p>
            <a:pPr>
              <a:spcBef>
                <a:spcPct val="50000"/>
              </a:spcBef>
              <a:buFontTx/>
              <a:buChar char="•"/>
            </a:pPr>
            <a:r>
              <a:rPr lang="en-GB">
                <a:effectLst/>
                <a:sym typeface="Symbol" pitchFamily="18" charset="2"/>
              </a:rPr>
              <a:t>Modulus of the reflection coefficient = | </a:t>
            </a:r>
            <a:r>
              <a:rPr lang="el-GR">
                <a:effectLst/>
                <a:cs typeface="Arial" charset="0"/>
                <a:sym typeface="Symbol" pitchFamily="18" charset="2"/>
              </a:rPr>
              <a:t>ρ</a:t>
            </a:r>
            <a:r>
              <a:rPr lang="en-GB">
                <a:effectLst/>
                <a:cs typeface="Arial" charset="0"/>
                <a:sym typeface="Symbol" pitchFamily="18" charset="2"/>
              </a:rPr>
              <a:t> </a:t>
            </a:r>
            <a:r>
              <a:rPr lang="en-GB">
                <a:effectLst/>
                <a:sym typeface="Symbol" pitchFamily="18" charset="2"/>
              </a:rPr>
              <a:t>|= 1/ (2</a:t>
            </a:r>
            <a:r>
              <a:rPr lang="en-GB" baseline="30000">
                <a:effectLst/>
                <a:sym typeface="Symbol" pitchFamily="18" charset="2"/>
              </a:rPr>
              <a:t>2</a:t>
            </a:r>
            <a:r>
              <a:rPr lang="en-GB">
                <a:effectLst/>
                <a:sym typeface="Symbol" pitchFamily="18" charset="2"/>
              </a:rPr>
              <a:t> +1) = 1/5</a:t>
            </a:r>
          </a:p>
          <a:p>
            <a:pPr>
              <a:spcBef>
                <a:spcPct val="50000"/>
              </a:spcBef>
              <a:buFontTx/>
              <a:buChar char="•"/>
            </a:pPr>
            <a:r>
              <a:rPr lang="en-GB">
                <a:effectLst/>
                <a:sym typeface="Symbol" pitchFamily="18" charset="2"/>
              </a:rPr>
              <a:t>SWR = (1+|</a:t>
            </a:r>
            <a:r>
              <a:rPr lang="el-GR">
                <a:effectLst/>
                <a:cs typeface="Arial" charset="0"/>
                <a:sym typeface="Symbol" pitchFamily="18" charset="2"/>
              </a:rPr>
              <a:t>ρ</a:t>
            </a:r>
            <a:r>
              <a:rPr lang="en-GB">
                <a:effectLst/>
                <a:cs typeface="Arial" charset="0"/>
                <a:sym typeface="Symbol" pitchFamily="18" charset="2"/>
              </a:rPr>
              <a:t>|) / </a:t>
            </a:r>
            <a:r>
              <a:rPr lang="en-GB">
                <a:effectLst/>
                <a:sym typeface="Symbol" pitchFamily="18" charset="2"/>
              </a:rPr>
              <a:t>(1+|</a:t>
            </a:r>
            <a:r>
              <a:rPr lang="el-GR">
                <a:effectLst/>
                <a:cs typeface="Arial" charset="0"/>
                <a:sym typeface="Symbol" pitchFamily="18" charset="2"/>
              </a:rPr>
              <a:t>ρ</a:t>
            </a:r>
            <a:r>
              <a:rPr lang="en-GB">
                <a:effectLst/>
                <a:cs typeface="Arial" charset="0"/>
                <a:sym typeface="Symbol" pitchFamily="18" charset="2"/>
              </a:rPr>
              <a:t>|) = (1+ </a:t>
            </a:r>
            <a:r>
              <a:rPr lang="en-GB">
                <a:effectLst/>
                <a:sym typeface="Symbol" pitchFamily="18" charset="2"/>
              </a:rPr>
              <a:t>1/5)/(1 - 1/5) = 2.6180</a:t>
            </a:r>
            <a:endParaRPr lang="el-GR">
              <a:effectLst/>
              <a:sym typeface="Symbol" pitchFamily="18" charset="2"/>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E309FAB5-2745-472D-A9BC-7665F6D872BF}" type="slidenum">
              <a:rPr lang="en-US"/>
              <a:pPr/>
              <a:t>49</a:t>
            </a:fld>
            <a:endParaRPr lang="en-US"/>
          </a:p>
        </p:txBody>
      </p:sp>
      <p:sp>
        <p:nvSpPr>
          <p:cNvPr id="487426" name="Rectangle 2"/>
          <p:cNvSpPr>
            <a:spLocks noGrp="1" noChangeArrowheads="1"/>
          </p:cNvSpPr>
          <p:nvPr>
            <p:ph type="title"/>
          </p:nvPr>
        </p:nvSpPr>
        <p:spPr>
          <a:xfrm>
            <a:off x="360219" y="124694"/>
            <a:ext cx="8340436" cy="983670"/>
          </a:xfrm>
        </p:spPr>
        <p:txBody>
          <a:bodyPr/>
          <a:lstStyle/>
          <a:p>
            <a:r>
              <a:rPr lang="en-GB" sz="2400" dirty="0" smtClean="0"/>
              <a:t>Loop capacitor voltage </a:t>
            </a:r>
            <a:r>
              <a:rPr lang="en-GB" sz="2400" dirty="0" smtClean="0"/>
              <a:t>relative to 50 ohm matched input voltage on Tektronix TDS 210 scope using MFJ269 antenna analyser as a matched source </a:t>
            </a:r>
            <a:endParaRPr lang="en-GB" sz="2400" dirty="0"/>
          </a:p>
        </p:txBody>
      </p:sp>
      <p:sp>
        <p:nvSpPr>
          <p:cNvPr id="487429" name="Rectangle 5"/>
          <p:cNvSpPr>
            <a:spLocks noChangeArrowheads="1"/>
          </p:cNvSpPr>
          <p:nvPr/>
        </p:nvSpPr>
        <p:spPr bwMode="auto">
          <a:xfrm>
            <a:off x="0" y="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719874" name="Picture 2" descr="C:\Users\MJU\Pictures\Radio\Loop pics\DSC00044.JPG"/>
          <p:cNvPicPr>
            <a:picLocks noChangeAspect="1" noChangeArrowheads="1"/>
          </p:cNvPicPr>
          <p:nvPr/>
        </p:nvPicPr>
        <p:blipFill>
          <a:blip r:embed="rId2" cstate="print"/>
          <a:srcRect/>
          <a:stretch>
            <a:fillRect/>
          </a:stretch>
        </p:blipFill>
        <p:spPr bwMode="auto">
          <a:xfrm>
            <a:off x="1020621" y="1222662"/>
            <a:ext cx="7042726" cy="5282044"/>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FD4CB5E1-AD77-4216-8E71-76DB6B2A0C84}" type="slidenum">
              <a:rPr lang="en-US"/>
              <a:pPr/>
              <a:t>5</a:t>
            </a:fld>
            <a:endParaRPr lang="en-US"/>
          </a:p>
        </p:txBody>
      </p:sp>
      <p:sp>
        <p:nvSpPr>
          <p:cNvPr id="568322" name="Rectangle 2"/>
          <p:cNvSpPr>
            <a:spLocks noGrp="1" noChangeArrowheads="1"/>
          </p:cNvSpPr>
          <p:nvPr>
            <p:ph type="title"/>
          </p:nvPr>
        </p:nvSpPr>
        <p:spPr>
          <a:xfrm>
            <a:off x="685800" y="38100"/>
            <a:ext cx="7772400" cy="609600"/>
          </a:xfrm>
        </p:spPr>
        <p:txBody>
          <a:bodyPr/>
          <a:lstStyle/>
          <a:p>
            <a:r>
              <a:rPr lang="en-GB" sz="3600"/>
              <a:t>Summary 4</a:t>
            </a:r>
          </a:p>
        </p:txBody>
      </p:sp>
      <p:sp>
        <p:nvSpPr>
          <p:cNvPr id="568323" name="Rectangle 3"/>
          <p:cNvSpPr>
            <a:spLocks noGrp="1" noChangeArrowheads="1"/>
          </p:cNvSpPr>
          <p:nvPr>
            <p:ph type="body" idx="1"/>
          </p:nvPr>
        </p:nvSpPr>
        <p:spPr>
          <a:xfrm>
            <a:off x="128588" y="711200"/>
            <a:ext cx="8890000" cy="5424488"/>
          </a:xfrm>
        </p:spPr>
        <p:txBody>
          <a:bodyPr/>
          <a:lstStyle/>
          <a:p>
            <a:r>
              <a:rPr lang="en-GB" sz="2400">
                <a:sym typeface="Symbol" pitchFamily="18" charset="2"/>
              </a:rPr>
              <a:t>The Loop Controversy is resolved: </a:t>
            </a:r>
          </a:p>
          <a:p>
            <a:pPr lvl="1"/>
            <a:r>
              <a:rPr lang="en-GB" sz="2400">
                <a:sym typeface="Symbol" pitchFamily="18" charset="2"/>
              </a:rPr>
              <a:t>The loss under the antenna has been wrongly assigned to be antenna inefficiency</a:t>
            </a:r>
          </a:p>
          <a:p>
            <a:pPr lvl="1"/>
            <a:r>
              <a:rPr lang="en-GB" sz="2400">
                <a:sym typeface="Symbol" pitchFamily="18" charset="2"/>
              </a:rPr>
              <a:t>The Chu- Wheeler small antenna Q criterion is shown to be flawed – by wrong initial assumptions</a:t>
            </a:r>
          </a:p>
          <a:p>
            <a:pPr lvl="1"/>
            <a:r>
              <a:rPr lang="en-GB" sz="2400">
                <a:sym typeface="Symbol" pitchFamily="18" charset="2"/>
              </a:rPr>
              <a:t>We must repair the damage done to the reputation of small antennas for the good of the scientific and amateur communities</a:t>
            </a:r>
          </a:p>
          <a:p>
            <a:r>
              <a:rPr lang="en-GB" sz="2400">
                <a:sym typeface="Symbol" pitchFamily="18" charset="2"/>
              </a:rPr>
              <a:t>Can we use new better understanding of antennas to invent new small antennas?</a:t>
            </a:r>
          </a:p>
          <a:p>
            <a:pPr lvl="1"/>
            <a:r>
              <a:rPr lang="en-GB" sz="2400">
                <a:sym typeface="Symbol" pitchFamily="18" charset="2"/>
              </a:rPr>
              <a:t>Or is it the new antennas that give the better understanding?</a:t>
            </a:r>
          </a:p>
          <a:p>
            <a:pPr lvl="1"/>
            <a:r>
              <a:rPr lang="en-GB" sz="2400">
                <a:sym typeface="Symbol" pitchFamily="18" charset="2"/>
              </a:rPr>
              <a:t>Examples are tuned folded dipoles, hairpins, and twisted and coiled version of these</a:t>
            </a:r>
          </a:p>
          <a:p>
            <a:pPr lvl="1"/>
            <a:r>
              <a:rPr lang="en-GB" sz="2400">
                <a:sym typeface="Symbol" pitchFamily="18" charset="2"/>
              </a:rPr>
              <a:t>Classically none of these can possibly work but they do!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E309FAB5-2745-472D-A9BC-7665F6D872BF}" type="slidenum">
              <a:rPr lang="en-US"/>
              <a:pPr/>
              <a:t>50</a:t>
            </a:fld>
            <a:endParaRPr lang="en-US"/>
          </a:p>
        </p:txBody>
      </p:sp>
      <p:sp>
        <p:nvSpPr>
          <p:cNvPr id="487426" name="Rectangle 2"/>
          <p:cNvSpPr>
            <a:spLocks noGrp="1" noChangeArrowheads="1"/>
          </p:cNvSpPr>
          <p:nvPr>
            <p:ph type="title"/>
          </p:nvPr>
        </p:nvSpPr>
        <p:spPr/>
        <p:txBody>
          <a:bodyPr/>
          <a:lstStyle/>
          <a:p>
            <a:r>
              <a:rPr lang="en-GB"/>
              <a:t>miniVNA Vector Network Analyser</a:t>
            </a:r>
          </a:p>
        </p:txBody>
      </p:sp>
      <p:sp>
        <p:nvSpPr>
          <p:cNvPr id="487429" name="Rectangle 5"/>
          <p:cNvSpPr>
            <a:spLocks noChangeArrowheads="1"/>
          </p:cNvSpPr>
          <p:nvPr/>
        </p:nvSpPr>
        <p:spPr bwMode="auto">
          <a:xfrm>
            <a:off x="0" y="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487428" name="Picture 4"/>
          <p:cNvPicPr>
            <a:picLocks noChangeAspect="1" noChangeArrowheads="1"/>
          </p:cNvPicPr>
          <p:nvPr/>
        </p:nvPicPr>
        <p:blipFill>
          <a:blip r:embed="rId2" cstate="print"/>
          <a:srcRect/>
          <a:stretch>
            <a:fillRect/>
          </a:stretch>
        </p:blipFill>
        <p:spPr bwMode="auto">
          <a:xfrm>
            <a:off x="469900" y="1030288"/>
            <a:ext cx="8281988" cy="5399087"/>
          </a:xfrm>
          <a:prstGeom prst="rect">
            <a:avLst/>
          </a:prstGeo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269968F4-43F8-42C2-844C-9818E350ABFE}" type="slidenum">
              <a:rPr lang="en-US"/>
              <a:pPr/>
              <a:t>51</a:t>
            </a:fld>
            <a:endParaRPr lang="en-US"/>
          </a:p>
        </p:txBody>
      </p:sp>
      <p:sp>
        <p:nvSpPr>
          <p:cNvPr id="489474" name="Rectangle 2"/>
          <p:cNvSpPr>
            <a:spLocks noGrp="1" noChangeArrowheads="1"/>
          </p:cNvSpPr>
          <p:nvPr>
            <p:ph type="title"/>
          </p:nvPr>
        </p:nvSpPr>
        <p:spPr/>
        <p:txBody>
          <a:bodyPr/>
          <a:lstStyle/>
          <a:p>
            <a:r>
              <a:rPr lang="en-GB" sz="2400" dirty="0" err="1"/>
              <a:t>miniVNA</a:t>
            </a:r>
            <a:r>
              <a:rPr lang="en-GB" sz="2400" dirty="0"/>
              <a:t> – ‘DET’ connection makes it a </a:t>
            </a:r>
            <a:r>
              <a:rPr lang="en-GB" sz="2400" dirty="0" smtClean="0"/>
              <a:t>two-port VNA  </a:t>
            </a:r>
            <a:r>
              <a:rPr lang="en-GB" sz="2400" dirty="0"/>
              <a:t>for ‘transmission’ measurements</a:t>
            </a:r>
          </a:p>
        </p:txBody>
      </p:sp>
      <p:sp>
        <p:nvSpPr>
          <p:cNvPr id="489475" name="Rectangle 3"/>
          <p:cNvSpPr>
            <a:spLocks noChangeArrowheads="1"/>
          </p:cNvSpPr>
          <p:nvPr/>
        </p:nvSpPr>
        <p:spPr bwMode="auto">
          <a:xfrm>
            <a:off x="0" y="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489477" name="Picture 5"/>
          <p:cNvPicPr>
            <a:picLocks noGrp="1" noChangeAspect="1" noChangeArrowheads="1"/>
          </p:cNvPicPr>
          <p:nvPr>
            <p:ph idx="1"/>
          </p:nvPr>
        </p:nvPicPr>
        <p:blipFill>
          <a:blip r:embed="rId2" cstate="print"/>
          <a:srcRect/>
          <a:stretch>
            <a:fillRect/>
          </a:stretch>
        </p:blipFill>
        <p:spPr>
          <a:xfrm>
            <a:off x="739775" y="920750"/>
            <a:ext cx="7656513" cy="5667375"/>
          </a:xfrm>
          <a:noFill/>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2DC37837-7D6C-41EC-AEC4-066D1AF8AF23}" type="slidenum">
              <a:rPr lang="en-US"/>
              <a:pPr/>
              <a:t>52</a:t>
            </a:fld>
            <a:endParaRPr lang="en-US"/>
          </a:p>
        </p:txBody>
      </p:sp>
      <p:sp>
        <p:nvSpPr>
          <p:cNvPr id="488453" name="Rectangle 5"/>
          <p:cNvSpPr>
            <a:spLocks noGrp="1" noChangeArrowheads="1"/>
          </p:cNvSpPr>
          <p:nvPr>
            <p:ph type="title"/>
          </p:nvPr>
        </p:nvSpPr>
        <p:spPr>
          <a:xfrm>
            <a:off x="0" y="0"/>
            <a:ext cx="9144000" cy="990600"/>
          </a:xfrm>
        </p:spPr>
        <p:txBody>
          <a:bodyPr/>
          <a:lstStyle/>
          <a:p>
            <a:r>
              <a:rPr lang="en-GB" sz="2400"/>
              <a:t> </a:t>
            </a:r>
            <a:r>
              <a:rPr lang="en-GB"/>
              <a:t>LPA-1C Ramsey Linear Power Amplifier Kit:</a:t>
            </a:r>
            <a:r>
              <a:rPr lang="en-GB" sz="2400"/>
              <a:t>  * </a:t>
            </a:r>
            <a:r>
              <a:rPr lang="en-GB" sz="2400" b="0"/>
              <a:t>Frequency: 100kHz - 1GHz , * Output: 1W, * Supply: 12 - 15V DC @ 250mA</a:t>
            </a:r>
            <a:r>
              <a:rPr lang="en-GB" sz="2400"/>
              <a:t> </a:t>
            </a:r>
          </a:p>
        </p:txBody>
      </p:sp>
      <p:pic>
        <p:nvPicPr>
          <p:cNvPr id="488456" name="Picture 8" descr="lpa1-W">
            <a:hlinkClick r:id="rId2"/>
          </p:cNvPr>
          <p:cNvPicPr>
            <a:picLocks noGrp="1" noChangeAspect="1" noChangeArrowheads="1"/>
          </p:cNvPicPr>
          <p:nvPr>
            <p:ph sz="half" idx="2"/>
          </p:nvPr>
        </p:nvPicPr>
        <p:blipFill>
          <a:blip r:embed="rId3" cstate="print"/>
          <a:srcRect/>
          <a:stretch>
            <a:fillRect/>
          </a:stretch>
        </p:blipFill>
        <p:spPr>
          <a:xfrm>
            <a:off x="831850" y="901700"/>
            <a:ext cx="7512050" cy="5008563"/>
          </a:xfrm>
          <a:noFill/>
          <a:ln/>
        </p:spPr>
      </p:pic>
      <p:sp>
        <p:nvSpPr>
          <p:cNvPr id="488459" name="Text Box 11"/>
          <p:cNvSpPr txBox="1">
            <a:spLocks noChangeArrowheads="1"/>
          </p:cNvSpPr>
          <p:nvPr/>
        </p:nvSpPr>
        <p:spPr bwMode="auto">
          <a:xfrm>
            <a:off x="708025" y="5921375"/>
            <a:ext cx="7648575" cy="457200"/>
          </a:xfrm>
          <a:prstGeom prst="rect">
            <a:avLst/>
          </a:prstGeom>
          <a:noFill/>
          <a:ln w="28575" algn="ctr">
            <a:noFill/>
            <a:miter lim="800000"/>
            <a:headEnd/>
            <a:tailEnd/>
          </a:ln>
          <a:effectLst/>
        </p:spPr>
        <p:txBody>
          <a:bodyPr wrap="none">
            <a:spAutoFit/>
          </a:bodyPr>
          <a:lstStyle/>
          <a:p>
            <a:r>
              <a:rPr lang="en-GB" sz="2400">
                <a:solidFill>
                  <a:schemeClr val="tx2"/>
                </a:solidFill>
                <a:effectLst/>
              </a:rPr>
              <a:t>Gain of 25 – 30dB extends transmission range by &gt; 10 times</a:t>
            </a:r>
            <a:r>
              <a:rPr lang="en-GB" sz="2400">
                <a:effectLst>
                  <a:outerShdw blurRad="38100" dist="38100" dir="2700000" algn="tl">
                    <a:srgbClr val="C0C0C0"/>
                  </a:outerShdw>
                </a:effectLst>
              </a:rPr>
              <a:t>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E309FAB5-2745-472D-A9BC-7665F6D872BF}" type="slidenum">
              <a:rPr lang="en-US"/>
              <a:pPr/>
              <a:t>53</a:t>
            </a:fld>
            <a:endParaRPr lang="en-US"/>
          </a:p>
        </p:txBody>
      </p:sp>
      <p:sp>
        <p:nvSpPr>
          <p:cNvPr id="487426" name="Rectangle 2"/>
          <p:cNvSpPr>
            <a:spLocks noGrp="1" noChangeArrowheads="1"/>
          </p:cNvSpPr>
          <p:nvPr>
            <p:ph type="title"/>
          </p:nvPr>
        </p:nvSpPr>
        <p:spPr>
          <a:xfrm>
            <a:off x="3642" y="83460"/>
            <a:ext cx="3737085" cy="900213"/>
          </a:xfrm>
        </p:spPr>
        <p:txBody>
          <a:bodyPr/>
          <a:lstStyle/>
          <a:p>
            <a:r>
              <a:rPr lang="en-GB" dirty="0" err="1" smtClean="0"/>
              <a:t>miniVNA</a:t>
            </a:r>
            <a:r>
              <a:rPr lang="en-GB" dirty="0" smtClean="0"/>
              <a:t> pro </a:t>
            </a:r>
            <a:r>
              <a:rPr lang="en-GB" dirty="0"/>
              <a:t>Vector Network Analyser</a:t>
            </a:r>
          </a:p>
        </p:txBody>
      </p:sp>
      <p:sp>
        <p:nvSpPr>
          <p:cNvPr id="487429" name="Rectangle 5"/>
          <p:cNvSpPr>
            <a:spLocks noChangeArrowheads="1"/>
          </p:cNvSpPr>
          <p:nvPr/>
        </p:nvSpPr>
        <p:spPr bwMode="auto">
          <a:xfrm>
            <a:off x="0" y="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673794" name="Picture 2" descr="minivna-400p.gif"/>
          <p:cNvPicPr>
            <a:picLocks noChangeAspect="1" noChangeArrowheads="1"/>
          </p:cNvPicPr>
          <p:nvPr/>
        </p:nvPicPr>
        <p:blipFill>
          <a:blip r:embed="rId2" cstate="print"/>
          <a:srcRect/>
          <a:stretch>
            <a:fillRect/>
          </a:stretch>
        </p:blipFill>
        <p:spPr bwMode="auto">
          <a:xfrm>
            <a:off x="4087753" y="264837"/>
            <a:ext cx="4308102" cy="3245064"/>
          </a:xfrm>
          <a:prstGeom prst="rect">
            <a:avLst/>
          </a:prstGeom>
          <a:noFill/>
        </p:spPr>
      </p:pic>
      <p:pic>
        <p:nvPicPr>
          <p:cNvPr id="673796" name="Picture 4" descr="http://www.miniradiosolutions.com/images/WEB.gif"/>
          <p:cNvPicPr>
            <a:picLocks noChangeAspect="1" noChangeArrowheads="1"/>
          </p:cNvPicPr>
          <p:nvPr/>
        </p:nvPicPr>
        <p:blipFill>
          <a:blip r:embed="rId3" cstate="print"/>
          <a:srcRect r="71981"/>
          <a:stretch>
            <a:fillRect/>
          </a:stretch>
        </p:blipFill>
        <p:spPr bwMode="auto">
          <a:xfrm>
            <a:off x="789019" y="1034425"/>
            <a:ext cx="2231270" cy="2532135"/>
          </a:xfrm>
          <a:prstGeom prst="rect">
            <a:avLst/>
          </a:prstGeom>
          <a:noFill/>
        </p:spPr>
      </p:pic>
      <p:sp>
        <p:nvSpPr>
          <p:cNvPr id="10" name="TextBox 9"/>
          <p:cNvSpPr txBox="1"/>
          <p:nvPr/>
        </p:nvSpPr>
        <p:spPr>
          <a:xfrm>
            <a:off x="310734" y="3657599"/>
            <a:ext cx="8461828" cy="2585323"/>
          </a:xfrm>
          <a:prstGeom prst="rect">
            <a:avLst/>
          </a:prstGeom>
          <a:noFill/>
        </p:spPr>
        <p:txBody>
          <a:bodyPr wrap="square" rtlCol="0">
            <a:spAutoFit/>
          </a:bodyPr>
          <a:lstStyle/>
          <a:p>
            <a:r>
              <a:rPr lang="en-GB" sz="1800" dirty="0" smtClean="0"/>
              <a:t>The new </a:t>
            </a:r>
            <a:r>
              <a:rPr lang="en-GB" sz="1800" b="1" i="1" dirty="0" err="1" smtClean="0"/>
              <a:t>miniVNA</a:t>
            </a:r>
            <a:r>
              <a:rPr lang="en-GB" sz="1800" b="1" i="1" dirty="0" smtClean="0"/>
              <a:t> PRO</a:t>
            </a:r>
            <a:r>
              <a:rPr lang="en-GB" sz="1800" dirty="0" smtClean="0"/>
              <a:t>, the big brother of the well-known </a:t>
            </a:r>
            <a:r>
              <a:rPr lang="en-GB" sz="1800" i="1" dirty="0" err="1" smtClean="0"/>
              <a:t>miniVNA</a:t>
            </a:r>
            <a:r>
              <a:rPr lang="en-GB" sz="1800" dirty="0" smtClean="0"/>
              <a:t>, is an extraordinary and unique handheld vector network analyzer that makes available a multitude of new features and capabilities which are perfect for checking antennas and RF circuits for hams and commercial users.  Together with your PC/Laptop, you can add to your laboratory the further advantages of having this first-class VNA instrument.   </a:t>
            </a:r>
          </a:p>
          <a:p>
            <a:r>
              <a:rPr lang="en-GB" sz="1800" dirty="0" smtClean="0"/>
              <a:t>  </a:t>
            </a:r>
          </a:p>
          <a:p>
            <a:r>
              <a:rPr lang="en-GB" sz="1800" dirty="0" smtClean="0"/>
              <a:t>This is the world’s first wireless analyzer capable of scanning and sending the data using an integrated Bluetooth module to a remote PC/Notebook up to 100 meters from the </a:t>
            </a:r>
            <a:r>
              <a:rPr lang="en-GB" sz="1800" b="1" i="1" dirty="0" err="1" smtClean="0"/>
              <a:t>miniVNA</a:t>
            </a:r>
            <a:r>
              <a:rPr lang="en-GB" sz="1800" b="1" i="1" dirty="0" smtClean="0"/>
              <a:t> PRO</a:t>
            </a:r>
            <a:r>
              <a:rPr lang="en-GB" sz="1800" dirty="0" smtClean="0"/>
              <a:t>’s location.  This makes real-time antenna setup easy! </a:t>
            </a:r>
            <a:endParaRPr lang="en-GB" sz="18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E309FAB5-2745-472D-A9BC-7665F6D872BF}" type="slidenum">
              <a:rPr lang="en-US"/>
              <a:pPr/>
              <a:t>54</a:t>
            </a:fld>
            <a:endParaRPr lang="en-US"/>
          </a:p>
        </p:txBody>
      </p:sp>
      <p:sp>
        <p:nvSpPr>
          <p:cNvPr id="487426" name="Rectangle 2"/>
          <p:cNvSpPr>
            <a:spLocks noGrp="1" noChangeArrowheads="1"/>
          </p:cNvSpPr>
          <p:nvPr>
            <p:ph type="title"/>
          </p:nvPr>
        </p:nvSpPr>
        <p:spPr>
          <a:xfrm>
            <a:off x="193961" y="0"/>
            <a:ext cx="4156364" cy="1690255"/>
          </a:xfrm>
        </p:spPr>
        <p:txBody>
          <a:bodyPr/>
          <a:lstStyle/>
          <a:p>
            <a:r>
              <a:rPr lang="en-GB" dirty="0" smtClean="0"/>
              <a:t>Array </a:t>
            </a:r>
            <a:r>
              <a:rPr lang="en-GB" dirty="0" smtClean="0"/>
              <a:t>Solutions </a:t>
            </a:r>
            <a:r>
              <a:rPr lang="en-GB" dirty="0" smtClean="0"/>
              <a:t/>
            </a:r>
            <a:br>
              <a:rPr lang="en-GB" dirty="0" smtClean="0"/>
            </a:br>
            <a:r>
              <a:rPr lang="en-GB" dirty="0" smtClean="0"/>
              <a:t>Vector </a:t>
            </a:r>
            <a:r>
              <a:rPr lang="en-GB" dirty="0" smtClean="0"/>
              <a:t>Network </a:t>
            </a:r>
            <a:r>
              <a:rPr lang="en-GB" dirty="0" smtClean="0"/>
              <a:t>Analyser VNA </a:t>
            </a:r>
            <a:r>
              <a:rPr lang="en-GB" dirty="0" smtClean="0"/>
              <a:t>2180</a:t>
            </a:r>
            <a:endParaRPr lang="en-GB" dirty="0"/>
          </a:p>
        </p:txBody>
      </p:sp>
      <p:sp>
        <p:nvSpPr>
          <p:cNvPr id="487429" name="Rectangle 5"/>
          <p:cNvSpPr>
            <a:spLocks noChangeArrowheads="1"/>
          </p:cNvSpPr>
          <p:nvPr/>
        </p:nvSpPr>
        <p:spPr bwMode="auto">
          <a:xfrm>
            <a:off x="0" y="0"/>
            <a:ext cx="9144000" cy="0"/>
          </a:xfrm>
          <a:prstGeom prst="rect">
            <a:avLst/>
          </a:prstGeom>
          <a:noFill/>
          <a:ln w="28575" algn="ctr">
            <a:noFill/>
            <a:miter lim="800000"/>
            <a:headEnd/>
            <a:tailEnd/>
          </a:ln>
          <a:effectLst/>
        </p:spPr>
        <p:txBody>
          <a:bodyPr wrap="none" anchor="ctr">
            <a:spAutoFit/>
          </a:bodyPr>
          <a:lstStyle/>
          <a:p>
            <a:endParaRPr lang="en-GB"/>
          </a:p>
        </p:txBody>
      </p:sp>
      <p:pic>
        <p:nvPicPr>
          <p:cNvPr id="718849" name="Picture 1" descr="http://www.arraysolutions.com/images/VNA2180_1.jpg"/>
          <p:cNvPicPr>
            <a:picLocks noChangeAspect="1" noChangeArrowheads="1"/>
          </p:cNvPicPr>
          <p:nvPr/>
        </p:nvPicPr>
        <p:blipFill>
          <a:blip r:embed="rId2" cstate="print"/>
          <a:srcRect t="15845" b="15012"/>
          <a:stretch>
            <a:fillRect/>
          </a:stretch>
        </p:blipFill>
        <p:spPr bwMode="auto">
          <a:xfrm>
            <a:off x="4351669" y="27700"/>
            <a:ext cx="4792331" cy="2045167"/>
          </a:xfrm>
          <a:prstGeom prst="rect">
            <a:avLst/>
          </a:prstGeom>
          <a:noFill/>
        </p:spPr>
      </p:pic>
      <p:sp>
        <p:nvSpPr>
          <p:cNvPr id="9" name="TextBox 8"/>
          <p:cNvSpPr txBox="1"/>
          <p:nvPr/>
        </p:nvSpPr>
        <p:spPr>
          <a:xfrm>
            <a:off x="235527" y="1690229"/>
            <a:ext cx="8714509" cy="4708981"/>
          </a:xfrm>
          <a:prstGeom prst="rect">
            <a:avLst/>
          </a:prstGeom>
          <a:noFill/>
        </p:spPr>
        <p:txBody>
          <a:bodyPr wrap="square" rtlCol="0">
            <a:spAutoFit/>
          </a:bodyPr>
          <a:lstStyle/>
          <a:p>
            <a:r>
              <a:rPr lang="en-GB" b="1" dirty="0" smtClean="0"/>
              <a:t>Main Features</a:t>
            </a:r>
            <a:endParaRPr lang="en-GB" dirty="0" smtClean="0"/>
          </a:p>
          <a:p>
            <a:r>
              <a:rPr lang="en-GB" dirty="0" smtClean="0"/>
              <a:t>Port A is equivalent to an antenna </a:t>
            </a:r>
            <a:r>
              <a:rPr lang="en-GB" dirty="0" smtClean="0"/>
              <a:t>analyzer</a:t>
            </a:r>
            <a:r>
              <a:rPr lang="en-GB" dirty="0" smtClean="0"/>
              <a:t> </a:t>
            </a:r>
            <a:r>
              <a:rPr lang="en-GB" dirty="0" smtClean="0"/>
              <a:t>(Similar </a:t>
            </a:r>
            <a:r>
              <a:rPr lang="en-GB" dirty="0" smtClean="0"/>
              <a:t>to the </a:t>
            </a:r>
            <a:r>
              <a:rPr lang="en-GB" dirty="0" smtClean="0"/>
              <a:t>AIM4170C). Port </a:t>
            </a:r>
            <a:r>
              <a:rPr lang="en-GB" dirty="0" smtClean="0"/>
              <a:t>B has a 50 ohm input impedance with return loss greater than </a:t>
            </a:r>
            <a:r>
              <a:rPr lang="en-GB" dirty="0" smtClean="0"/>
              <a:t>30dB.  </a:t>
            </a:r>
            <a:r>
              <a:rPr lang="en-GB" dirty="0" smtClean="0"/>
              <a:t>Port B Nominal Dynamic Range: 100dB up to 50MHz, 85dB up to </a:t>
            </a:r>
            <a:r>
              <a:rPr lang="en-GB" dirty="0" smtClean="0"/>
              <a:t>180MHz.  </a:t>
            </a:r>
            <a:r>
              <a:rPr lang="en-GB" dirty="0" smtClean="0"/>
              <a:t>Programmable RF amplitude for Port A  (+7 to –19 </a:t>
            </a:r>
            <a:r>
              <a:rPr lang="en-GB" dirty="0" err="1" smtClean="0"/>
              <a:t>dBm</a:t>
            </a:r>
            <a:r>
              <a:rPr lang="en-GB" dirty="0" smtClean="0"/>
              <a:t>). </a:t>
            </a:r>
            <a:r>
              <a:rPr lang="en-GB" dirty="0" smtClean="0"/>
              <a:t> Resistance </a:t>
            </a:r>
            <a:r>
              <a:rPr lang="en-GB" dirty="0" smtClean="0"/>
              <a:t>and reactance measurements of antennas and discrete </a:t>
            </a:r>
            <a:r>
              <a:rPr lang="en-GB" dirty="0" smtClean="0"/>
              <a:t>components.  </a:t>
            </a:r>
            <a:r>
              <a:rPr lang="en-GB" dirty="0" smtClean="0"/>
              <a:t>Impedance measurements through filters or </a:t>
            </a:r>
            <a:r>
              <a:rPr lang="en-GB" dirty="0" smtClean="0"/>
              <a:t>networks.  </a:t>
            </a:r>
            <a:r>
              <a:rPr lang="en-GB" dirty="0" smtClean="0"/>
              <a:t>Markers for impedance scans and Smith </a:t>
            </a:r>
            <a:r>
              <a:rPr lang="en-GB" dirty="0" smtClean="0"/>
              <a:t>charts.  </a:t>
            </a:r>
            <a:r>
              <a:rPr lang="en-GB" dirty="0" smtClean="0"/>
              <a:t>Parameters that can be plotted include: Resistance and reactance for series or parallel equivalent </a:t>
            </a:r>
            <a:r>
              <a:rPr lang="en-GB" dirty="0" smtClean="0"/>
              <a:t>circuits, </a:t>
            </a:r>
            <a:r>
              <a:rPr lang="en-GB" dirty="0" smtClean="0"/>
              <a:t>SWR  or reflection coefficient (S11</a:t>
            </a:r>
            <a:r>
              <a:rPr lang="en-GB" dirty="0" smtClean="0"/>
              <a:t>), </a:t>
            </a:r>
            <a:r>
              <a:rPr lang="en-GB" dirty="0" smtClean="0"/>
              <a:t>Return </a:t>
            </a:r>
            <a:r>
              <a:rPr lang="en-GB" dirty="0" smtClean="0"/>
              <a:t>loss, </a:t>
            </a:r>
            <a:r>
              <a:rPr lang="en-GB" dirty="0" smtClean="0"/>
              <a:t>Phase angle with </a:t>
            </a:r>
            <a:r>
              <a:rPr lang="en-GB" dirty="0" smtClean="0"/>
              <a:t>sign, </a:t>
            </a:r>
            <a:r>
              <a:rPr lang="en-GB" dirty="0" smtClean="0"/>
              <a:t>Two port network transmission (S21</a:t>
            </a:r>
            <a:r>
              <a:rPr lang="en-GB" dirty="0" smtClean="0"/>
              <a:t>), </a:t>
            </a:r>
            <a:r>
              <a:rPr lang="en-GB" dirty="0" smtClean="0"/>
              <a:t>Cable length, impedance, loss, and velocity </a:t>
            </a:r>
            <a:r>
              <a:rPr lang="en-GB" dirty="0" smtClean="0"/>
              <a:t>factor, Distance </a:t>
            </a:r>
            <a:r>
              <a:rPr lang="en-GB" dirty="0" smtClean="0"/>
              <a:t>to fault (open or </a:t>
            </a:r>
            <a:r>
              <a:rPr lang="en-GB" dirty="0" smtClean="0"/>
              <a:t>short). Smith </a:t>
            </a:r>
            <a:r>
              <a:rPr lang="en-GB" dirty="0" smtClean="0"/>
              <a:t>chart displays (featuring phase rotation and zoom</a:t>
            </a:r>
            <a:r>
              <a:rPr lang="en-GB" dirty="0" smtClean="0"/>
              <a:t>).  </a:t>
            </a:r>
            <a:r>
              <a:rPr lang="en-GB" dirty="0" smtClean="0"/>
              <a:t>Band scan to check for interfering </a:t>
            </a:r>
            <a:r>
              <a:rPr lang="en-GB" dirty="0" smtClean="0"/>
              <a:t>signals. </a:t>
            </a:r>
            <a:r>
              <a:rPr lang="en-GB" dirty="0" smtClean="0"/>
              <a:t>Quartz crystal parameter </a:t>
            </a:r>
            <a:r>
              <a:rPr lang="en-GB" dirty="0" smtClean="0"/>
              <a:t>measurements.  Pre-programmed </a:t>
            </a:r>
            <a:r>
              <a:rPr lang="en-GB" dirty="0" smtClean="0"/>
              <a:t>functions, such as tuning a ¼ WL stub, and many </a:t>
            </a:r>
            <a:r>
              <a:rPr lang="en-GB" dirty="0" smtClean="0"/>
              <a:t>more.  Calibration </a:t>
            </a:r>
            <a:r>
              <a:rPr lang="en-GB" dirty="0" smtClean="0"/>
              <a:t>loads are </a:t>
            </a:r>
            <a:r>
              <a:rPr lang="en-GB" dirty="0" smtClean="0"/>
              <a:t>included.  </a:t>
            </a:r>
            <a:r>
              <a:rPr lang="en-GB" dirty="0" smtClean="0"/>
              <a:t>No internal </a:t>
            </a:r>
            <a:r>
              <a:rPr lang="en-GB" dirty="0" smtClean="0"/>
              <a:t>adjustments.  </a:t>
            </a:r>
            <a:r>
              <a:rPr lang="en-GB" dirty="0" smtClean="0"/>
              <a:t>Optically isolated USB interface to </a:t>
            </a:r>
            <a:r>
              <a:rPr lang="en-GB" dirty="0" smtClean="0"/>
              <a:t>PC.  </a:t>
            </a:r>
            <a:endParaRPr lang="en-GB"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GB" smtClean="0"/>
              <a:t>Itchen Valley ARC 11th June 2010</a:t>
            </a:r>
            <a:endParaRPr lang="en-US"/>
          </a:p>
        </p:txBody>
      </p:sp>
      <p:sp>
        <p:nvSpPr>
          <p:cNvPr id="5" name="Slide Number Placeholder 5"/>
          <p:cNvSpPr>
            <a:spLocks noGrp="1"/>
          </p:cNvSpPr>
          <p:nvPr>
            <p:ph type="sldNum" sz="quarter" idx="11"/>
          </p:nvPr>
        </p:nvSpPr>
        <p:spPr/>
        <p:txBody>
          <a:bodyPr/>
          <a:lstStyle/>
          <a:p>
            <a:fld id="{09D19667-BD2E-4665-8BC5-3E4DF2689166}" type="slidenum">
              <a:rPr lang="en-US"/>
              <a:pPr/>
              <a:t>55</a:t>
            </a:fld>
            <a:endParaRPr lang="en-US"/>
          </a:p>
        </p:txBody>
      </p:sp>
      <p:sp>
        <p:nvSpPr>
          <p:cNvPr id="431106" name="Rectangle 2"/>
          <p:cNvSpPr>
            <a:spLocks noGrp="1" noChangeArrowheads="1"/>
          </p:cNvSpPr>
          <p:nvPr>
            <p:ph type="title"/>
          </p:nvPr>
        </p:nvSpPr>
        <p:spPr>
          <a:xfrm>
            <a:off x="0" y="0"/>
            <a:ext cx="9144000" cy="862885"/>
          </a:xfrm>
        </p:spPr>
        <p:txBody>
          <a:bodyPr/>
          <a:lstStyle/>
          <a:p>
            <a:r>
              <a:rPr lang="en-GB" sz="2400" dirty="0" err="1"/>
              <a:t>MiniVNA</a:t>
            </a:r>
            <a:r>
              <a:rPr lang="en-GB" sz="2400" dirty="0"/>
              <a:t> </a:t>
            </a:r>
            <a:r>
              <a:rPr lang="en-GB" sz="2400" dirty="0" smtClean="0"/>
              <a:t>pro plot </a:t>
            </a:r>
            <a:r>
              <a:rPr lang="en-GB" sz="2400" dirty="0"/>
              <a:t>of AMA3 – as used for the ‘fluorescent’ tube </a:t>
            </a:r>
            <a:r>
              <a:rPr lang="en-GB" sz="2400" dirty="0" smtClean="0"/>
              <a:t>demo.  Q = 281</a:t>
            </a:r>
            <a:endParaRPr lang="en-GB" sz="2400" dirty="0"/>
          </a:p>
        </p:txBody>
      </p:sp>
      <p:pic>
        <p:nvPicPr>
          <p:cNvPr id="406531" name="Picture 3"/>
          <p:cNvPicPr>
            <a:picLocks noGrp="1" noChangeAspect="1" noChangeArrowheads="1"/>
          </p:cNvPicPr>
          <p:nvPr>
            <p:ph sz="half" idx="2"/>
          </p:nvPr>
        </p:nvPicPr>
        <p:blipFill>
          <a:blip r:embed="rId2" cstate="print"/>
          <a:srcRect l="6694" r="2442"/>
          <a:stretch>
            <a:fillRect/>
          </a:stretch>
        </p:blipFill>
        <p:spPr bwMode="auto">
          <a:xfrm>
            <a:off x="79912" y="901523"/>
            <a:ext cx="9012571" cy="55765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D28F02D4-5F3B-4D20-B5ED-23E2B56F3A5C}" type="slidenum">
              <a:rPr lang="en-US"/>
              <a:pPr/>
              <a:t>56</a:t>
            </a:fld>
            <a:endParaRPr lang="en-US"/>
          </a:p>
        </p:txBody>
      </p:sp>
      <p:sp>
        <p:nvSpPr>
          <p:cNvPr id="428040" name="Rectangle 8"/>
          <p:cNvSpPr>
            <a:spLocks noGrp="1" noChangeArrowheads="1"/>
          </p:cNvSpPr>
          <p:nvPr>
            <p:ph type="title"/>
          </p:nvPr>
        </p:nvSpPr>
        <p:spPr>
          <a:xfrm>
            <a:off x="128788" y="1800896"/>
            <a:ext cx="1828800" cy="2114282"/>
          </a:xfrm>
        </p:spPr>
        <p:txBody>
          <a:bodyPr/>
          <a:lstStyle/>
          <a:p>
            <a:r>
              <a:rPr lang="en-GB" sz="2400" dirty="0" err="1"/>
              <a:t>MiniVNA</a:t>
            </a:r>
            <a:r>
              <a:rPr lang="en-GB" sz="2400" dirty="0"/>
              <a:t> </a:t>
            </a:r>
            <a:r>
              <a:rPr lang="en-GB" sz="2400" dirty="0" smtClean="0"/>
              <a:t>Pro:- Smith Chart plot </a:t>
            </a:r>
            <a:r>
              <a:rPr lang="en-GB" sz="2400" dirty="0"/>
              <a:t>of AMA3</a:t>
            </a:r>
          </a:p>
        </p:txBody>
      </p:sp>
      <p:pic>
        <p:nvPicPr>
          <p:cNvPr id="405505" name="Picture 1"/>
          <p:cNvPicPr>
            <a:picLocks noGrp="1" noChangeAspect="1" noChangeArrowheads="1"/>
          </p:cNvPicPr>
          <p:nvPr>
            <p:ph sz="half" idx="1"/>
          </p:nvPr>
        </p:nvPicPr>
        <p:blipFill>
          <a:blip r:embed="rId2" cstate="print"/>
          <a:srcRect/>
          <a:stretch>
            <a:fillRect/>
          </a:stretch>
        </p:blipFill>
        <p:spPr bwMode="auto">
          <a:xfrm>
            <a:off x="2102223" y="209604"/>
            <a:ext cx="6861472" cy="62813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BCC59AB5-29A2-485A-9044-F285ABC859DA}" type="slidenum">
              <a:rPr lang="en-US"/>
              <a:pPr/>
              <a:t>57</a:t>
            </a:fld>
            <a:endParaRPr lang="en-US"/>
          </a:p>
        </p:txBody>
      </p:sp>
      <p:sp>
        <p:nvSpPr>
          <p:cNvPr id="414722" name="Rectangle 2"/>
          <p:cNvSpPr>
            <a:spLocks noGrp="1" noChangeArrowheads="1"/>
          </p:cNvSpPr>
          <p:nvPr>
            <p:ph type="title"/>
          </p:nvPr>
        </p:nvSpPr>
        <p:spPr>
          <a:xfrm>
            <a:off x="203200" y="101600"/>
            <a:ext cx="8763000" cy="609600"/>
          </a:xfrm>
        </p:spPr>
        <p:txBody>
          <a:bodyPr/>
          <a:lstStyle/>
          <a:p>
            <a:r>
              <a:rPr lang="en-GB" sz="3200"/>
              <a:t>Simple Rho-Q Method for Antenna Efficiency -1</a:t>
            </a:r>
          </a:p>
        </p:txBody>
      </p:sp>
      <p:sp>
        <p:nvSpPr>
          <p:cNvPr id="414723" name="Rectangle 3"/>
          <p:cNvSpPr>
            <a:spLocks noGrp="1" noChangeArrowheads="1"/>
          </p:cNvSpPr>
          <p:nvPr>
            <p:ph type="body" idx="1"/>
          </p:nvPr>
        </p:nvSpPr>
        <p:spPr>
          <a:xfrm>
            <a:off x="165100" y="735013"/>
            <a:ext cx="8826500" cy="5602287"/>
          </a:xfrm>
        </p:spPr>
        <p:txBody>
          <a:bodyPr/>
          <a:lstStyle/>
          <a:p>
            <a:r>
              <a:rPr lang="en-GB" sz="2400" b="1" dirty="0"/>
              <a:t>It is a simplified form of the heuristic Wideband-Q method (shown later)</a:t>
            </a:r>
          </a:p>
          <a:p>
            <a:r>
              <a:rPr lang="en-GB" sz="2400" b="1" dirty="0"/>
              <a:t>Given the measured </a:t>
            </a:r>
            <a:r>
              <a:rPr lang="en-GB" sz="2400" b="1" i="1" dirty="0"/>
              <a:t>Q</a:t>
            </a:r>
            <a:r>
              <a:rPr lang="en-GB" sz="2400" b="1" dirty="0"/>
              <a:t> of a loop, its efficiency is easily found from </a:t>
            </a:r>
            <a:r>
              <a:rPr lang="en-GB" sz="2400" b="1" i="1" dirty="0"/>
              <a:t>its dimensions</a:t>
            </a:r>
            <a:r>
              <a:rPr lang="en-GB" sz="2400" b="1" dirty="0"/>
              <a:t> and the </a:t>
            </a:r>
            <a:r>
              <a:rPr lang="en-GB" sz="2400" b="1" i="1" dirty="0"/>
              <a:t>loop conductor resistivity ρ (rho).</a:t>
            </a:r>
            <a:r>
              <a:rPr lang="en-GB" sz="2400" b="1" dirty="0"/>
              <a:t>  </a:t>
            </a:r>
          </a:p>
          <a:p>
            <a:r>
              <a:rPr lang="en-GB" sz="2400" b="1" dirty="0"/>
              <a:t>The efficiency is </a:t>
            </a:r>
            <a:br>
              <a:rPr lang="en-GB" sz="2400" b="1" dirty="0"/>
            </a:br>
            <a:r>
              <a:rPr lang="en-GB" sz="2400" b="1" dirty="0"/>
              <a:t>	</a:t>
            </a:r>
            <a:r>
              <a:rPr lang="en-GB" sz="2400" b="1" i="1" dirty="0">
                <a:sym typeface="Symbol" pitchFamily="18" charset="2"/>
              </a:rPr>
              <a:t></a:t>
            </a:r>
            <a:r>
              <a:rPr lang="en-GB" sz="2400" b="1" i="1" dirty="0"/>
              <a:t> =</a:t>
            </a:r>
            <a:r>
              <a:rPr lang="en-GB" sz="2400" b="1" i="1" dirty="0" err="1"/>
              <a:t>Rrad</a:t>
            </a:r>
            <a:r>
              <a:rPr lang="en-GB" sz="2400" b="1" i="1" dirty="0"/>
              <a:t>/</a:t>
            </a:r>
            <a:r>
              <a:rPr lang="en-GB" sz="2400" b="1" i="1" dirty="0" err="1"/>
              <a:t>Rtot</a:t>
            </a:r>
            <a:r>
              <a:rPr lang="en-GB" sz="2400" b="1" i="1" dirty="0"/>
              <a:t>  = 1 - </a:t>
            </a:r>
            <a:r>
              <a:rPr lang="en-GB" sz="2400" b="1" i="1" dirty="0" err="1"/>
              <a:t>Rloss</a:t>
            </a:r>
            <a:r>
              <a:rPr lang="en-GB" sz="2400" b="1" i="1" dirty="0"/>
              <a:t>/</a:t>
            </a:r>
            <a:r>
              <a:rPr lang="en-GB" sz="2400" b="1" i="1" dirty="0" err="1"/>
              <a:t>Rtot</a:t>
            </a:r>
            <a:r>
              <a:rPr lang="en-GB" sz="2400" b="1" i="1" dirty="0"/>
              <a:t>  = (1 - Q </a:t>
            </a:r>
            <a:r>
              <a:rPr lang="en-GB" sz="2400" b="1" i="1" dirty="0" err="1"/>
              <a:t>Rloss</a:t>
            </a:r>
            <a:r>
              <a:rPr lang="en-GB" sz="2400" b="1" i="1" dirty="0"/>
              <a:t>/Xl)     (1)</a:t>
            </a:r>
            <a:r>
              <a:rPr lang="en-GB" sz="2400" b="1" dirty="0"/>
              <a:t>	</a:t>
            </a:r>
            <a:endParaRPr lang="en-GB" dirty="0"/>
          </a:p>
          <a:p>
            <a:r>
              <a:rPr lang="en-GB" dirty="0"/>
              <a:t>In the above we have used reactance Xl = 2</a:t>
            </a:r>
            <a:r>
              <a:rPr lang="en-GB" dirty="0">
                <a:sym typeface="Symbol" pitchFamily="18" charset="2"/>
              </a:rPr>
              <a:t></a:t>
            </a:r>
            <a:r>
              <a:rPr lang="en-GB" dirty="0"/>
              <a:t>fL and </a:t>
            </a:r>
            <a:r>
              <a:rPr lang="en-GB" i="1" dirty="0" err="1"/>
              <a:t>Rtot</a:t>
            </a:r>
            <a:r>
              <a:rPr lang="en-GB" i="1" dirty="0"/>
              <a:t>=Xl/Q=2</a:t>
            </a:r>
            <a:r>
              <a:rPr lang="en-GB" i="1" dirty="0">
                <a:sym typeface="Symbol" pitchFamily="18" charset="2"/>
              </a:rPr>
              <a:t></a:t>
            </a:r>
            <a:r>
              <a:rPr lang="en-GB" i="1" dirty="0"/>
              <a:t>fL/Q </a:t>
            </a:r>
            <a:r>
              <a:rPr lang="en-GB" dirty="0"/>
              <a:t>  </a:t>
            </a:r>
          </a:p>
          <a:p>
            <a:r>
              <a:rPr lang="en-GB" dirty="0"/>
              <a:t>The conductor loss </a:t>
            </a:r>
            <a:r>
              <a:rPr lang="en-GB" i="1" dirty="0" err="1"/>
              <a:t>Rloss</a:t>
            </a:r>
            <a:r>
              <a:rPr lang="en-GB" dirty="0"/>
              <a:t> is the “skin effect” loss of the loop conductor.  </a:t>
            </a:r>
          </a:p>
          <a:p>
            <a:r>
              <a:rPr lang="en-GB" dirty="0"/>
              <a:t>This can be found from the DC resistivity </a:t>
            </a:r>
            <a:r>
              <a:rPr lang="en-GB" i="1" dirty="0"/>
              <a:t>ρ</a:t>
            </a:r>
            <a:r>
              <a:rPr lang="en-GB" dirty="0"/>
              <a:t> of the loop conductor material, the conductor length, the loop circumference </a:t>
            </a:r>
            <a:r>
              <a:rPr lang="en-GB" i="1" dirty="0"/>
              <a:t>Cir</a:t>
            </a:r>
            <a:r>
              <a:rPr lang="en-GB" dirty="0"/>
              <a:t>, and the conductor tube or wire effective diameter </a:t>
            </a:r>
            <a:r>
              <a:rPr lang="en-GB" i="1" dirty="0"/>
              <a:t>d</a:t>
            </a:r>
            <a:r>
              <a:rPr lang="en-GB" dirty="0"/>
              <a:t>.  </a:t>
            </a:r>
          </a:p>
          <a:p>
            <a:r>
              <a:rPr lang="en-GB" dirty="0"/>
              <a:t>The skin effect loss resistance </a:t>
            </a:r>
            <a:r>
              <a:rPr lang="en-GB" i="1" dirty="0" err="1"/>
              <a:t>Rloss</a:t>
            </a:r>
            <a:r>
              <a:rPr lang="en-GB" dirty="0"/>
              <a:t> is proportional to the square root of the frequency and the square root of the DC resistivity </a:t>
            </a:r>
            <a:r>
              <a:rPr lang="en-GB" i="1" dirty="0"/>
              <a:t>ρ</a:t>
            </a:r>
            <a:r>
              <a:rPr lang="en-GB" dirty="0"/>
              <a:t> of the loop conductor </a:t>
            </a:r>
          </a:p>
          <a:p>
            <a:r>
              <a:rPr lang="en-GB" dirty="0"/>
              <a:t>The skin effect loss resistance for the loop is found to be</a:t>
            </a:r>
            <a:br>
              <a:rPr lang="en-GB" dirty="0"/>
            </a:br>
            <a:r>
              <a:rPr lang="en-GB" dirty="0"/>
              <a:t> 		</a:t>
            </a:r>
            <a:r>
              <a:rPr lang="en-GB" i="1" dirty="0" err="1"/>
              <a:t>Rloss</a:t>
            </a:r>
            <a:r>
              <a:rPr lang="en-GB" i="1" dirty="0"/>
              <a:t> = </a:t>
            </a:r>
            <a:r>
              <a:rPr lang="en-GB" i="1" dirty="0">
                <a:sym typeface="Symbol" pitchFamily="18" charset="2"/>
              </a:rPr>
              <a:t></a:t>
            </a:r>
            <a:r>
              <a:rPr lang="en-GB" i="1" dirty="0"/>
              <a:t>(0.4</a:t>
            </a:r>
            <a:r>
              <a:rPr lang="en-GB" i="1" dirty="0">
                <a:sym typeface="Symbol" pitchFamily="18" charset="2"/>
              </a:rPr>
              <a:t></a:t>
            </a:r>
            <a:r>
              <a:rPr lang="en-GB" i="1" dirty="0"/>
              <a:t> </a:t>
            </a:r>
            <a:r>
              <a:rPr lang="en-GB" i="1" dirty="0" err="1"/>
              <a:t>fMHz</a:t>
            </a:r>
            <a:r>
              <a:rPr lang="en-GB" i="1" dirty="0">
                <a:sym typeface="Symbol" pitchFamily="18" charset="2"/>
              </a:rPr>
              <a:t></a:t>
            </a:r>
            <a:r>
              <a:rPr lang="en-GB" i="1" dirty="0"/>
              <a:t> ρ)</a:t>
            </a:r>
            <a:r>
              <a:rPr lang="en-GB" i="1" dirty="0">
                <a:sym typeface="Symbol" pitchFamily="18" charset="2"/>
              </a:rPr>
              <a:t></a:t>
            </a:r>
            <a:r>
              <a:rPr lang="en-GB" i="1" dirty="0"/>
              <a:t>Cir/d</a:t>
            </a:r>
            <a:r>
              <a:rPr lang="en-GB" dirty="0"/>
              <a:t>			(2)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FDD769F1-8345-4ECD-983E-74F129CC4426}" type="slidenum">
              <a:rPr lang="en-US"/>
              <a:pPr/>
              <a:t>58</a:t>
            </a:fld>
            <a:endParaRPr lang="en-US"/>
          </a:p>
        </p:txBody>
      </p:sp>
      <p:sp>
        <p:nvSpPr>
          <p:cNvPr id="416770" name="Rectangle 2"/>
          <p:cNvSpPr>
            <a:spLocks noGrp="1" noChangeArrowheads="1"/>
          </p:cNvSpPr>
          <p:nvPr>
            <p:ph type="title"/>
          </p:nvPr>
        </p:nvSpPr>
        <p:spPr>
          <a:xfrm>
            <a:off x="685800" y="139700"/>
            <a:ext cx="7772400" cy="609600"/>
          </a:xfrm>
        </p:spPr>
        <p:txBody>
          <a:bodyPr/>
          <a:lstStyle/>
          <a:p>
            <a:r>
              <a:rPr lang="en-GB"/>
              <a:t>Simple Rho-Q Method for Antenna Efficiency-2</a:t>
            </a:r>
          </a:p>
        </p:txBody>
      </p:sp>
      <p:sp>
        <p:nvSpPr>
          <p:cNvPr id="416771" name="Rectangle 3"/>
          <p:cNvSpPr>
            <a:spLocks noGrp="1" noChangeArrowheads="1"/>
          </p:cNvSpPr>
          <p:nvPr>
            <p:ph type="body" idx="1"/>
          </p:nvPr>
        </p:nvSpPr>
        <p:spPr>
          <a:xfrm>
            <a:off x="374650" y="971550"/>
            <a:ext cx="8394700" cy="5462588"/>
          </a:xfrm>
        </p:spPr>
        <p:txBody>
          <a:bodyPr/>
          <a:lstStyle/>
          <a:p>
            <a:r>
              <a:rPr lang="en-GB" sz="2400"/>
              <a:t>For (phosphorous de-oxygenated) plumbing copper the DC conductivity is on average 85% that of pure copper.  Its DC resistivity is therefore</a:t>
            </a:r>
            <a:br>
              <a:rPr lang="en-GB" sz="2400"/>
            </a:br>
            <a:r>
              <a:rPr lang="en-GB" sz="2400"/>
              <a:t>	</a:t>
            </a:r>
            <a:r>
              <a:rPr lang="en-GB" sz="2400" i="1"/>
              <a:t>ρ</a:t>
            </a:r>
            <a:r>
              <a:rPr lang="en-GB" sz="2400"/>
              <a:t> = 1.72</a:t>
            </a:r>
            <a:r>
              <a:rPr lang="en-GB" sz="2400">
                <a:sym typeface="Symbol" pitchFamily="18" charset="2"/>
              </a:rPr>
              <a:t></a:t>
            </a:r>
            <a:r>
              <a:rPr lang="en-GB" sz="2400"/>
              <a:t>10</a:t>
            </a:r>
            <a:r>
              <a:rPr lang="en-GB" sz="2400" baseline="30000"/>
              <a:t>-8</a:t>
            </a:r>
            <a:r>
              <a:rPr lang="en-GB" sz="2400"/>
              <a:t>/(0.85) = 2.0</a:t>
            </a:r>
            <a:r>
              <a:rPr lang="en-GB" sz="2400">
                <a:sym typeface="Symbol" pitchFamily="18" charset="2"/>
              </a:rPr>
              <a:t></a:t>
            </a:r>
            <a:r>
              <a:rPr lang="en-GB" sz="2400"/>
              <a:t>10</a:t>
            </a:r>
            <a:r>
              <a:rPr lang="en-GB" sz="2400" baseline="30000"/>
              <a:t>-8</a:t>
            </a:r>
            <a:r>
              <a:rPr lang="en-GB" sz="2400"/>
              <a:t> ohm metres.  	(3)</a:t>
            </a:r>
          </a:p>
          <a:p>
            <a:r>
              <a:rPr lang="en-GB" sz="2400"/>
              <a:t>The Rloss for plumbing copper in ohms for frequency in MHz is then</a:t>
            </a:r>
            <a:br>
              <a:rPr lang="en-GB" sz="2400"/>
            </a:br>
            <a:r>
              <a:rPr lang="en-GB" sz="2400"/>
              <a:t>	</a:t>
            </a:r>
            <a:r>
              <a:rPr lang="en-GB" sz="2400" i="1"/>
              <a:t>Rloss(Cu) = 8.94</a:t>
            </a:r>
            <a:r>
              <a:rPr lang="en-GB" sz="2400" i="1">
                <a:sym typeface="Symbol" pitchFamily="18" charset="2"/>
              </a:rPr>
              <a:t></a:t>
            </a:r>
            <a:r>
              <a:rPr lang="en-GB" sz="2400" i="1"/>
              <a:t>10</a:t>
            </a:r>
            <a:r>
              <a:rPr lang="en-GB" sz="2400" i="1" baseline="30000"/>
              <a:t>-5</a:t>
            </a:r>
            <a:r>
              <a:rPr lang="en-GB" sz="2400" i="1">
                <a:sym typeface="Symbol" pitchFamily="18" charset="2"/>
              </a:rPr>
              <a:t></a:t>
            </a:r>
            <a:r>
              <a:rPr lang="en-GB" sz="2400" i="1"/>
              <a:t>(fMHz)</a:t>
            </a:r>
            <a:r>
              <a:rPr lang="en-GB" sz="2400" i="1">
                <a:sym typeface="Symbol" pitchFamily="18" charset="2"/>
              </a:rPr>
              <a:t></a:t>
            </a:r>
            <a:r>
              <a:rPr lang="en-GB" sz="2400" i="1"/>
              <a:t>Cir/d  </a:t>
            </a:r>
            <a:r>
              <a:rPr lang="en-GB" sz="2400"/>
              <a:t>		(4)</a:t>
            </a:r>
          </a:p>
          <a:p>
            <a:r>
              <a:rPr lang="en-GB" sz="2400"/>
              <a:t>For typical aluminium the DC loss resistivity is 2.5 times higher than plumbing copper and its skin effect resistance is </a:t>
            </a:r>
            <a:r>
              <a:rPr lang="en-GB" sz="2400">
                <a:sym typeface="Symbol" pitchFamily="18" charset="2"/>
              </a:rPr>
              <a:t></a:t>
            </a:r>
            <a:r>
              <a:rPr lang="en-GB" sz="2400"/>
              <a:t>2.5 = 1.58 times higher. For Q = 300 the loss for aluminium tube can be given as </a:t>
            </a:r>
            <a:br>
              <a:rPr lang="en-GB" sz="2400"/>
            </a:br>
            <a:r>
              <a:rPr lang="en-GB" sz="2400"/>
              <a:t>	</a:t>
            </a:r>
            <a:r>
              <a:rPr lang="en-GB" sz="2400" i="1"/>
              <a:t>Rloss(Al) = 1.41</a:t>
            </a:r>
            <a:r>
              <a:rPr lang="en-GB" sz="2400" i="1">
                <a:sym typeface="Symbol" pitchFamily="18" charset="2"/>
              </a:rPr>
              <a:t></a:t>
            </a:r>
            <a:r>
              <a:rPr lang="en-GB" sz="2400" i="1"/>
              <a:t>10</a:t>
            </a:r>
            <a:r>
              <a:rPr lang="en-GB" sz="2400" i="1" baseline="30000"/>
              <a:t>-4</a:t>
            </a:r>
            <a:r>
              <a:rPr lang="en-GB" sz="2400" i="1">
                <a:sym typeface="Symbol" pitchFamily="18" charset="2"/>
              </a:rPr>
              <a:t></a:t>
            </a:r>
            <a:r>
              <a:rPr lang="en-GB" sz="2400" i="1"/>
              <a:t>(fMHz)</a:t>
            </a:r>
            <a:r>
              <a:rPr lang="en-GB" sz="2400" i="1">
                <a:sym typeface="Symbol" pitchFamily="18" charset="2"/>
              </a:rPr>
              <a:t></a:t>
            </a:r>
            <a:r>
              <a:rPr lang="en-GB" sz="2400" i="1"/>
              <a:t>Cir/d</a:t>
            </a:r>
            <a:r>
              <a:rPr lang="en-GB" sz="2400"/>
              <a:t>		(5)</a:t>
            </a:r>
          </a:p>
          <a:p>
            <a:r>
              <a:rPr lang="en-GB" sz="2400"/>
              <a:t>These values are then use in the above efficiency formula.  The following spreadsheet has been created to facilitate this: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700C3AA-AA94-412A-A831-F6CD10FE18F7}" type="slidenum">
              <a:rPr lang="en-US"/>
              <a:pPr/>
              <a:t>59</a:t>
            </a:fld>
            <a:endParaRPr lang="en-US"/>
          </a:p>
        </p:txBody>
      </p:sp>
      <p:sp>
        <p:nvSpPr>
          <p:cNvPr id="417794" name="Rectangle 2"/>
          <p:cNvSpPr>
            <a:spLocks noGrp="1" noChangeArrowheads="1"/>
          </p:cNvSpPr>
          <p:nvPr>
            <p:ph type="title"/>
          </p:nvPr>
        </p:nvSpPr>
        <p:spPr>
          <a:xfrm>
            <a:off x="685800" y="0"/>
            <a:ext cx="7772400" cy="609600"/>
          </a:xfrm>
        </p:spPr>
        <p:txBody>
          <a:bodyPr/>
          <a:lstStyle/>
          <a:p>
            <a:r>
              <a:rPr lang="en-GB"/>
              <a:t>Rho-Q Loop Efficiency Spreadsheet </a:t>
            </a:r>
          </a:p>
        </p:txBody>
      </p:sp>
      <p:pic>
        <p:nvPicPr>
          <p:cNvPr id="417795" name="Picture 3"/>
          <p:cNvPicPr>
            <a:picLocks noGrp="1" noChangeAspect="1" noChangeArrowheads="1"/>
          </p:cNvPicPr>
          <p:nvPr>
            <p:ph idx="1"/>
          </p:nvPr>
        </p:nvPicPr>
        <p:blipFill>
          <a:blip r:embed="rId2" cstate="print"/>
          <a:srcRect/>
          <a:stretch>
            <a:fillRect/>
          </a:stretch>
        </p:blipFill>
        <p:spPr>
          <a:xfrm>
            <a:off x="0" y="676275"/>
            <a:ext cx="9144000" cy="5883275"/>
          </a:xfrm>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0DEDE72-F3C6-4E66-8877-996F29318E8F}" type="slidenum">
              <a:rPr lang="en-US"/>
              <a:pPr/>
              <a:t>6</a:t>
            </a:fld>
            <a:endParaRPr lang="en-US"/>
          </a:p>
        </p:txBody>
      </p:sp>
      <p:sp>
        <p:nvSpPr>
          <p:cNvPr id="569346" name="Rectangle 2"/>
          <p:cNvSpPr>
            <a:spLocks noGrp="1" noChangeArrowheads="1"/>
          </p:cNvSpPr>
          <p:nvPr>
            <p:ph type="title"/>
          </p:nvPr>
        </p:nvSpPr>
        <p:spPr>
          <a:xfrm>
            <a:off x="685800" y="361950"/>
            <a:ext cx="7772400" cy="819150"/>
          </a:xfrm>
        </p:spPr>
        <p:txBody>
          <a:bodyPr/>
          <a:lstStyle/>
          <a:p>
            <a:r>
              <a:rPr lang="en-GB" sz="3600" dirty="0" smtClean="0"/>
              <a:t>Questions</a:t>
            </a:r>
            <a:endParaRPr lang="en-GB" sz="3600" dirty="0"/>
          </a:p>
        </p:txBody>
      </p:sp>
      <p:sp>
        <p:nvSpPr>
          <p:cNvPr id="569347" name="Rectangle 3"/>
          <p:cNvSpPr>
            <a:spLocks noGrp="1" noChangeArrowheads="1"/>
          </p:cNvSpPr>
          <p:nvPr>
            <p:ph type="body" idx="1"/>
          </p:nvPr>
        </p:nvSpPr>
        <p:spPr>
          <a:xfrm>
            <a:off x="128588" y="1638300"/>
            <a:ext cx="8890000" cy="4497388"/>
          </a:xfrm>
        </p:spPr>
        <p:txBody>
          <a:bodyPr/>
          <a:lstStyle/>
          <a:p>
            <a:r>
              <a:rPr lang="en-GB" sz="2800" dirty="0" smtClean="0">
                <a:sym typeface="Symbol" pitchFamily="18" charset="2"/>
              </a:rPr>
              <a:t>For </a:t>
            </a:r>
            <a:r>
              <a:rPr lang="en-GB" sz="2800" dirty="0" smtClean="0">
                <a:sym typeface="Symbol" pitchFamily="18" charset="2"/>
              </a:rPr>
              <a:t>Antennas and Propagation, do we know it all already? </a:t>
            </a:r>
            <a:endParaRPr lang="en-GB" sz="2800" dirty="0" smtClean="0">
              <a:sym typeface="Symbol" pitchFamily="18" charset="2"/>
            </a:endParaRPr>
          </a:p>
          <a:p>
            <a:r>
              <a:rPr lang="en-GB" sz="2800" dirty="0" smtClean="0">
                <a:sym typeface="Symbol" pitchFamily="18" charset="2"/>
              </a:rPr>
              <a:t>Or </a:t>
            </a:r>
            <a:r>
              <a:rPr lang="en-GB" sz="2800" dirty="0" smtClean="0">
                <a:sym typeface="Symbol" pitchFamily="18" charset="2"/>
              </a:rPr>
              <a:t>have we still something to learn? </a:t>
            </a:r>
          </a:p>
          <a:p>
            <a:r>
              <a:rPr lang="en-GB" sz="2800" dirty="0" smtClean="0">
                <a:sym typeface="Symbol" pitchFamily="18" charset="2"/>
              </a:rPr>
              <a:t>Are Maxwell’s EM Equations the </a:t>
            </a:r>
            <a:r>
              <a:rPr lang="en-GB" sz="2800" i="1" dirty="0" smtClean="0">
                <a:sym typeface="Symbol" pitchFamily="18" charset="2"/>
              </a:rPr>
              <a:t>last word </a:t>
            </a:r>
            <a:r>
              <a:rPr lang="en-GB" sz="2800" dirty="0" smtClean="0">
                <a:sym typeface="Symbol" pitchFamily="18" charset="2"/>
              </a:rPr>
              <a:t>or are they just </a:t>
            </a:r>
            <a:r>
              <a:rPr lang="en-GB" sz="2800" i="1" dirty="0" smtClean="0">
                <a:sym typeface="Symbol" pitchFamily="18" charset="2"/>
              </a:rPr>
              <a:t>the beginning</a:t>
            </a:r>
            <a:r>
              <a:rPr lang="en-GB" sz="2800" dirty="0" smtClean="0">
                <a:sym typeface="Symbol" pitchFamily="18" charset="2"/>
              </a:rPr>
              <a:t> of something much more interesting, exciting, useful progressive and fit for the future?  </a:t>
            </a:r>
          </a:p>
          <a:p>
            <a:r>
              <a:rPr lang="en-GB" sz="2800" i="1" dirty="0" smtClean="0">
                <a:sym typeface="Symbol" pitchFamily="18" charset="2"/>
              </a:rPr>
              <a:t>What is new</a:t>
            </a:r>
            <a:r>
              <a:rPr lang="en-GB" sz="2800" dirty="0" smtClean="0">
                <a:sym typeface="Symbol" pitchFamily="18" charset="2"/>
              </a:rPr>
              <a:t> now and in the future?  </a:t>
            </a:r>
          </a:p>
          <a:p>
            <a:r>
              <a:rPr lang="en-GB" sz="2800" dirty="0" smtClean="0">
                <a:sym typeface="Symbol" pitchFamily="18" charset="2"/>
              </a:rPr>
              <a:t>Is progress possible or are we doomed to stagnation? </a:t>
            </a:r>
            <a:endParaRPr lang="en-GB" sz="2800" dirty="0">
              <a:sym typeface="Symbol" pitchFamily="18" charset="2"/>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1D25AF9A-2037-431F-918A-6B233FB6DDC5}" type="slidenum">
              <a:rPr lang="en-US"/>
              <a:pPr/>
              <a:t>60</a:t>
            </a:fld>
            <a:endParaRPr lang="en-US"/>
          </a:p>
        </p:txBody>
      </p:sp>
      <p:sp>
        <p:nvSpPr>
          <p:cNvPr id="418818" name="Rectangle 2"/>
          <p:cNvSpPr>
            <a:spLocks noGrp="1" noChangeArrowheads="1"/>
          </p:cNvSpPr>
          <p:nvPr>
            <p:ph type="title"/>
          </p:nvPr>
        </p:nvSpPr>
        <p:spPr>
          <a:xfrm>
            <a:off x="0" y="152400"/>
            <a:ext cx="3352800" cy="1357313"/>
          </a:xfrm>
        </p:spPr>
        <p:txBody>
          <a:bodyPr/>
          <a:lstStyle/>
          <a:p>
            <a:r>
              <a:rPr lang="en-GB" sz="2400"/>
              <a:t>Rho-Q Loop Efficiency Spreadsheet </a:t>
            </a:r>
          </a:p>
        </p:txBody>
      </p:sp>
      <p:sp>
        <p:nvSpPr>
          <p:cNvPr id="418819" name="Rectangle 3"/>
          <p:cNvSpPr>
            <a:spLocks noGrp="1" noChangeArrowheads="1"/>
          </p:cNvSpPr>
          <p:nvPr>
            <p:ph sz="half" idx="1"/>
          </p:nvPr>
        </p:nvSpPr>
        <p:spPr>
          <a:xfrm>
            <a:off x="3359150" y="228600"/>
            <a:ext cx="5784850" cy="6215063"/>
          </a:xfrm>
        </p:spPr>
        <p:txBody>
          <a:bodyPr/>
          <a:lstStyle/>
          <a:p>
            <a:pPr marL="182563" indent="-182563"/>
            <a:r>
              <a:rPr lang="en-GB" sz="1800"/>
              <a:t>The spreadsheet automates the Rho-Q method.  </a:t>
            </a:r>
          </a:p>
          <a:p>
            <a:pPr marL="182563" indent="-182563"/>
            <a:r>
              <a:rPr lang="en-GB" sz="1800"/>
              <a:t>Loop dimensions are inserted in blue shaded boxes at top. </a:t>
            </a:r>
          </a:p>
          <a:p>
            <a:pPr marL="182563" indent="-182563"/>
            <a:r>
              <a:rPr lang="en-GB" sz="1800"/>
              <a:t>The pairs of 3dB frequencies that are the Q measurements are put in the two blue shaded columns at the left.  </a:t>
            </a:r>
          </a:p>
          <a:p>
            <a:pPr marL="182563" indent="-182563"/>
            <a:r>
              <a:rPr lang="en-GB" sz="1800"/>
              <a:t>Un-shaded columns are calculated outputs.    </a:t>
            </a:r>
          </a:p>
          <a:p>
            <a:pPr marL="182563" indent="-182563"/>
            <a:r>
              <a:rPr lang="en-GB" sz="1800"/>
              <a:t>The formulas for these outputs are given in the top rows.  </a:t>
            </a:r>
          </a:p>
          <a:p>
            <a:pPr marL="182563" indent="-182563"/>
            <a:r>
              <a:rPr lang="en-GB" sz="1800"/>
              <a:t>The measurements shown are for the experimental 1m diameter loop of 10mm copper plumbing tube shown left.  </a:t>
            </a:r>
          </a:p>
          <a:p>
            <a:pPr marL="182563" indent="-182563"/>
            <a:r>
              <a:rPr lang="en-GB" sz="1800"/>
              <a:t>It has two twisted gamma matches of different lengths, switched at the bottom.  </a:t>
            </a:r>
          </a:p>
          <a:p>
            <a:pPr marL="182563" indent="-182563"/>
            <a:r>
              <a:rPr lang="en-GB" sz="1800"/>
              <a:t>There is no significant difference in efficiency </a:t>
            </a:r>
            <a:r>
              <a:rPr lang="en-GB" sz="1800" i="1">
                <a:sym typeface="Symbol" pitchFamily="18" charset="2"/>
              </a:rPr>
              <a:t></a:t>
            </a:r>
            <a:r>
              <a:rPr lang="en-GB" sz="1800"/>
              <a:t> for a short twisted gamma feed (top measurements) or a long twisted gamma (bottom measurements).  </a:t>
            </a:r>
          </a:p>
          <a:p>
            <a:pPr marL="182563" indent="-182563"/>
            <a:r>
              <a:rPr lang="en-GB" sz="1800"/>
              <a:t>Other feeds also give the same efficiency.  </a:t>
            </a:r>
          </a:p>
          <a:p>
            <a:pPr marL="182563" indent="-182563"/>
            <a:r>
              <a:rPr lang="en-GB" sz="1800"/>
              <a:t>The measured loop efficiency is compared with the classical predictions. Note the large discrepancies!</a:t>
            </a:r>
          </a:p>
          <a:p>
            <a:pPr marL="182563" indent="-182563"/>
            <a:r>
              <a:rPr lang="en-GB" sz="1800"/>
              <a:t>Included are (a) Tuning capacitance values (b) Capacitor voltage for given power input, and (c) loop current.  </a:t>
            </a:r>
          </a:p>
          <a:p>
            <a:pPr marL="182563" indent="-182563"/>
            <a:r>
              <a:rPr lang="en-GB" sz="1800" i="1"/>
              <a:t>Qmode</a:t>
            </a:r>
            <a:r>
              <a:rPr lang="en-GB" sz="1800"/>
              <a:t> is the estimated Q for a conducting material with zero resistivity.  </a:t>
            </a:r>
            <a:r>
              <a:rPr lang="en-GB" sz="1800" i="1"/>
              <a:t>Qmode = Qmeas/</a:t>
            </a:r>
            <a:r>
              <a:rPr lang="en-GB" sz="1800" i="1">
                <a:sym typeface="Symbol" pitchFamily="18" charset="2"/>
              </a:rPr>
              <a:t></a:t>
            </a:r>
            <a:r>
              <a:rPr lang="en-GB" sz="1800" i="1"/>
              <a:t>) </a:t>
            </a:r>
            <a:r>
              <a:rPr lang="en-GB" sz="1800"/>
              <a:t>		</a:t>
            </a:r>
          </a:p>
        </p:txBody>
      </p:sp>
      <p:pic>
        <p:nvPicPr>
          <p:cNvPr id="418820" name="Picture 4" descr="DCS Pics to 02 02 06 083"/>
          <p:cNvPicPr>
            <a:picLocks noGrp="1" noChangeAspect="1" noChangeArrowheads="1"/>
          </p:cNvPicPr>
          <p:nvPr>
            <p:ph sz="half" idx="2"/>
          </p:nvPr>
        </p:nvPicPr>
        <p:blipFill>
          <a:blip r:embed="rId2" cstate="print"/>
          <a:srcRect/>
          <a:stretch>
            <a:fillRect/>
          </a:stretch>
        </p:blipFill>
        <p:spPr>
          <a:xfrm>
            <a:off x="0" y="1722438"/>
            <a:ext cx="3244850" cy="4032250"/>
          </a:xfrm>
          <a:noFill/>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91FBDFC-AB83-4E74-B268-2BAF451FB509}" type="slidenum">
              <a:rPr lang="en-US"/>
              <a:pPr/>
              <a:t>61</a:t>
            </a:fld>
            <a:endParaRPr lang="en-US"/>
          </a:p>
        </p:txBody>
      </p:sp>
      <p:sp>
        <p:nvSpPr>
          <p:cNvPr id="419842" name="Rectangle 2"/>
          <p:cNvSpPr>
            <a:spLocks noGrp="1" noChangeArrowheads="1"/>
          </p:cNvSpPr>
          <p:nvPr>
            <p:ph type="title"/>
          </p:nvPr>
        </p:nvSpPr>
        <p:spPr>
          <a:xfrm>
            <a:off x="685800" y="0"/>
            <a:ext cx="7772400" cy="609600"/>
          </a:xfrm>
        </p:spPr>
        <p:txBody>
          <a:bodyPr/>
          <a:lstStyle/>
          <a:p>
            <a:r>
              <a:rPr lang="en-GB"/>
              <a:t>Rho-Q Loop Efficiency Spreadsheet - 2</a:t>
            </a:r>
          </a:p>
        </p:txBody>
      </p:sp>
      <p:pic>
        <p:nvPicPr>
          <p:cNvPr id="419843" name="Picture 3"/>
          <p:cNvPicPr>
            <a:picLocks noGrp="1" noChangeAspect="1" noChangeArrowheads="1"/>
          </p:cNvPicPr>
          <p:nvPr>
            <p:ph idx="1"/>
          </p:nvPr>
        </p:nvPicPr>
        <p:blipFill>
          <a:blip r:embed="rId2" cstate="print"/>
          <a:srcRect/>
          <a:stretch>
            <a:fillRect/>
          </a:stretch>
        </p:blipFill>
        <p:spPr>
          <a:xfrm>
            <a:off x="155575" y="554038"/>
            <a:ext cx="8832850" cy="5749925"/>
          </a:xfrm>
          <a:noFill/>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2A3E8A25-E810-4454-B053-C2FDF3707DA3}" type="slidenum">
              <a:rPr lang="en-US"/>
              <a:pPr/>
              <a:t>62</a:t>
            </a:fld>
            <a:endParaRPr lang="en-US"/>
          </a:p>
        </p:txBody>
      </p:sp>
      <p:sp>
        <p:nvSpPr>
          <p:cNvPr id="420866" name="Rectangle 2"/>
          <p:cNvSpPr>
            <a:spLocks noGrp="1" noChangeArrowheads="1"/>
          </p:cNvSpPr>
          <p:nvPr>
            <p:ph type="title"/>
          </p:nvPr>
        </p:nvSpPr>
        <p:spPr>
          <a:xfrm>
            <a:off x="685800" y="0"/>
            <a:ext cx="7772400" cy="609600"/>
          </a:xfrm>
        </p:spPr>
        <p:txBody>
          <a:bodyPr/>
          <a:lstStyle/>
          <a:p>
            <a:r>
              <a:rPr lang="en-GB"/>
              <a:t>Rho-Q Loop Efficiency Spreadsheet - 3</a:t>
            </a:r>
          </a:p>
        </p:txBody>
      </p:sp>
      <p:pic>
        <p:nvPicPr>
          <p:cNvPr id="420867" name="Picture 3"/>
          <p:cNvPicPr>
            <a:picLocks noGrp="1" noChangeAspect="1" noChangeArrowheads="1"/>
          </p:cNvPicPr>
          <p:nvPr>
            <p:ph idx="1"/>
          </p:nvPr>
        </p:nvPicPr>
        <p:blipFill>
          <a:blip r:embed="rId2" cstate="print"/>
          <a:srcRect/>
          <a:stretch>
            <a:fillRect/>
          </a:stretch>
        </p:blipFill>
        <p:spPr>
          <a:xfrm>
            <a:off x="38100" y="606425"/>
            <a:ext cx="8991600" cy="5948363"/>
          </a:xfrm>
          <a:noFill/>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36B5FA3-9F3E-49F4-AE37-7A1B6E208336}" type="slidenum">
              <a:rPr lang="en-US"/>
              <a:pPr/>
              <a:t>63</a:t>
            </a:fld>
            <a:endParaRPr lang="en-US"/>
          </a:p>
        </p:txBody>
      </p:sp>
      <p:sp>
        <p:nvSpPr>
          <p:cNvPr id="421890" name="Rectangle 2"/>
          <p:cNvSpPr>
            <a:spLocks noGrp="1" noChangeArrowheads="1"/>
          </p:cNvSpPr>
          <p:nvPr>
            <p:ph type="title"/>
          </p:nvPr>
        </p:nvSpPr>
        <p:spPr>
          <a:xfrm>
            <a:off x="392113" y="92075"/>
            <a:ext cx="8293100" cy="1206500"/>
          </a:xfrm>
        </p:spPr>
        <p:txBody>
          <a:bodyPr/>
          <a:lstStyle/>
          <a:p>
            <a:r>
              <a:rPr lang="en-GB" sz="3200"/>
              <a:t>The importance of the simple Rho-Q Method for Antenna Efficiency </a:t>
            </a:r>
          </a:p>
        </p:txBody>
      </p:sp>
      <p:sp>
        <p:nvSpPr>
          <p:cNvPr id="421891" name="Rectangle 3"/>
          <p:cNvSpPr>
            <a:spLocks noGrp="1" noChangeArrowheads="1"/>
          </p:cNvSpPr>
          <p:nvPr>
            <p:ph type="body" idx="1"/>
          </p:nvPr>
        </p:nvSpPr>
        <p:spPr>
          <a:xfrm>
            <a:off x="292100" y="1349375"/>
            <a:ext cx="8534400" cy="5091113"/>
          </a:xfrm>
        </p:spPr>
        <p:txBody>
          <a:bodyPr/>
          <a:lstStyle/>
          <a:p>
            <a:r>
              <a:rPr lang="en-GB" sz="2400"/>
              <a:t>Each Q measurement immediately provides an efficiency answer at each measurement frequency</a:t>
            </a:r>
          </a:p>
          <a:p>
            <a:r>
              <a:rPr lang="en-GB" sz="2400"/>
              <a:t>No formula for radiation resistance has to be assumed.  </a:t>
            </a:r>
          </a:p>
          <a:p>
            <a:r>
              <a:rPr lang="en-GB" sz="2400"/>
              <a:t>No ground losses need be taken into account.  </a:t>
            </a:r>
          </a:p>
          <a:p>
            <a:r>
              <a:rPr lang="en-GB" sz="2400"/>
              <a:t>No ground wave propagation formula is needed.  </a:t>
            </a:r>
          </a:p>
          <a:p>
            <a:r>
              <a:rPr lang="en-GB" sz="2400"/>
              <a:t>The (loop) antenna pattern above ground is not needed.  </a:t>
            </a:r>
          </a:p>
          <a:p>
            <a:r>
              <a:rPr lang="en-GB" sz="2400"/>
              <a:t>No field sensors have to be calibrated (at the point of use).  </a:t>
            </a:r>
          </a:p>
          <a:p>
            <a:r>
              <a:rPr lang="en-GB" sz="2400"/>
              <a:t>The DC resistivity values of loop conductor materials are well established. </a:t>
            </a:r>
          </a:p>
          <a:p>
            <a:r>
              <a:rPr lang="en-GB" sz="2400" b="1"/>
              <a:t>It shows that a copper loop of 10mm diameter (or aluminum tube of 17mm) will be 80% to 90% efficient, whatever its length!  Much larger is a waste of copper (or aluminium).</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C351EEE6-8F11-4D95-9260-0ED365217CDB}" type="slidenum">
              <a:rPr lang="en-US"/>
              <a:pPr/>
              <a:t>64</a:t>
            </a:fld>
            <a:endParaRPr lang="en-US"/>
          </a:p>
        </p:txBody>
      </p:sp>
      <p:sp>
        <p:nvSpPr>
          <p:cNvPr id="386050" name="Rectangle 2"/>
          <p:cNvSpPr>
            <a:spLocks noGrp="1" noChangeArrowheads="1"/>
          </p:cNvSpPr>
          <p:nvPr>
            <p:ph type="title"/>
          </p:nvPr>
        </p:nvSpPr>
        <p:spPr>
          <a:xfrm>
            <a:off x="460375" y="73025"/>
            <a:ext cx="8162925" cy="863600"/>
          </a:xfrm>
        </p:spPr>
        <p:txBody>
          <a:bodyPr/>
          <a:lstStyle/>
          <a:p>
            <a:r>
              <a:rPr lang="en-GB"/>
              <a:t>Wideband-Q ‘ Heuristic’ Method for Measuring All Radiation Resistance and Loss Components</a:t>
            </a:r>
          </a:p>
        </p:txBody>
      </p:sp>
      <p:sp>
        <p:nvSpPr>
          <p:cNvPr id="386051" name="Rectangle 3"/>
          <p:cNvSpPr>
            <a:spLocks noGrp="1" noChangeArrowheads="1"/>
          </p:cNvSpPr>
          <p:nvPr>
            <p:ph type="body" idx="1"/>
          </p:nvPr>
        </p:nvSpPr>
        <p:spPr>
          <a:xfrm>
            <a:off x="19050" y="992188"/>
            <a:ext cx="9144000" cy="5419725"/>
          </a:xfrm>
        </p:spPr>
        <p:txBody>
          <a:bodyPr/>
          <a:lstStyle/>
          <a:p>
            <a:pPr>
              <a:lnSpc>
                <a:spcPct val="90000"/>
              </a:lnSpc>
            </a:pPr>
            <a:r>
              <a:rPr lang="en-GB" i="1"/>
              <a:t>Relies on measuring Q over as wide a tuning range as possible and fitting these measurements heuristically to a simple equivalent circuit model. </a:t>
            </a:r>
          </a:p>
          <a:p>
            <a:pPr>
              <a:lnSpc>
                <a:spcPct val="90000"/>
              </a:lnSpc>
            </a:pPr>
            <a:r>
              <a:rPr lang="en-GB"/>
              <a:t> Components can be separated because each varies differently with frequency and, or antenna size.</a:t>
            </a:r>
          </a:p>
          <a:p>
            <a:pPr>
              <a:lnSpc>
                <a:spcPct val="90000"/>
              </a:lnSpc>
            </a:pPr>
            <a:r>
              <a:rPr lang="en-GB"/>
              <a:t>The value of the model parameters for each component are chosen to give the best fit of model and experiment. Accurate if Q &gt; ~15.</a:t>
            </a:r>
          </a:p>
          <a:p>
            <a:pPr>
              <a:lnSpc>
                <a:spcPct val="90000"/>
              </a:lnSpc>
            </a:pPr>
            <a:r>
              <a:rPr lang="en-GB"/>
              <a:t>Inductance of loop or capacitance of dipole/monopole was originally assumed constant with frequency up to antenna self resonance.  </a:t>
            </a:r>
          </a:p>
          <a:p>
            <a:pPr lvl="1">
              <a:lnSpc>
                <a:spcPct val="90000"/>
              </a:lnSpc>
            </a:pPr>
            <a:r>
              <a:rPr lang="en-GB"/>
              <a:t>The latest (miniVNA)  measurements indicate that </a:t>
            </a:r>
            <a:r>
              <a:rPr lang="en-GB" b="1"/>
              <a:t>loop inductance increases weakly with frequency</a:t>
            </a:r>
            <a:r>
              <a:rPr lang="en-GB"/>
              <a:t>. An  approximately f</a:t>
            </a:r>
            <a:r>
              <a:rPr lang="en-GB" baseline="30000"/>
              <a:t>1/2</a:t>
            </a:r>
            <a:r>
              <a:rPr lang="en-GB"/>
              <a:t>  law has been measured over a frequency decade. Thus loop Q appears to increase with frequency as f</a:t>
            </a:r>
            <a:r>
              <a:rPr lang="en-GB" baseline="30000"/>
              <a:t>1/2. </a:t>
            </a:r>
          </a:p>
          <a:p>
            <a:pPr>
              <a:lnSpc>
                <a:spcPct val="90000"/>
              </a:lnSpc>
            </a:pPr>
            <a:r>
              <a:rPr lang="en-GB"/>
              <a:t>Total combined series resistance is then given as reactance/Q = X</a:t>
            </a:r>
            <a:r>
              <a:rPr lang="en-GB" baseline="-25000"/>
              <a:t>L</a:t>
            </a:r>
            <a:r>
              <a:rPr lang="en-GB"/>
              <a:t>/Q or X</a:t>
            </a:r>
            <a:r>
              <a:rPr lang="en-GB" baseline="-25000"/>
              <a:t>c</a:t>
            </a:r>
            <a:r>
              <a:rPr lang="en-GB"/>
              <a:t>/Q.</a:t>
            </a:r>
          </a:p>
          <a:p>
            <a:pPr>
              <a:lnSpc>
                <a:spcPct val="90000"/>
              </a:lnSpc>
            </a:pPr>
            <a:r>
              <a:rPr lang="en-GB"/>
              <a:t>For the best fit to measurements we find (unexpectedly) that </a:t>
            </a:r>
            <a:r>
              <a:rPr lang="en-GB" b="1"/>
              <a:t>the resistances</a:t>
            </a:r>
            <a:r>
              <a:rPr lang="en-GB"/>
              <a:t> are “uncorrelated” and </a:t>
            </a:r>
            <a:r>
              <a:rPr lang="en-GB" b="1"/>
              <a:t>have to be combined by a “root mean square” (RMS) operation.</a:t>
            </a:r>
            <a:r>
              <a:rPr lang="en-GB"/>
              <a:t> </a:t>
            </a:r>
          </a:p>
          <a:p>
            <a:pPr lvl="1">
              <a:lnSpc>
                <a:spcPct val="90000"/>
              </a:lnSpc>
            </a:pPr>
            <a:r>
              <a:rPr lang="en-GB"/>
              <a:t>The explanation is that all resistance components are distributed and are not directly coupled to each other.</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A74DA4A7-6666-4681-9998-EE9E1AEE1797}" type="slidenum">
              <a:rPr lang="en-US"/>
              <a:pPr/>
              <a:t>65</a:t>
            </a:fld>
            <a:endParaRPr lang="en-US"/>
          </a:p>
        </p:txBody>
      </p:sp>
      <p:sp>
        <p:nvSpPr>
          <p:cNvPr id="388098" name="Rectangle 2"/>
          <p:cNvSpPr>
            <a:spLocks noGrp="1" noChangeArrowheads="1"/>
          </p:cNvSpPr>
          <p:nvPr>
            <p:ph type="title"/>
          </p:nvPr>
        </p:nvSpPr>
        <p:spPr>
          <a:xfrm>
            <a:off x="684213" y="0"/>
            <a:ext cx="7772400" cy="939800"/>
          </a:xfrm>
        </p:spPr>
        <p:txBody>
          <a:bodyPr/>
          <a:lstStyle/>
          <a:p>
            <a:r>
              <a:rPr lang="en-GB"/>
              <a:t>Loop Radiation Resistance Components </a:t>
            </a:r>
          </a:p>
        </p:txBody>
      </p:sp>
      <p:sp>
        <p:nvSpPr>
          <p:cNvPr id="388099" name="Rectangle 3"/>
          <p:cNvSpPr>
            <a:spLocks noGrp="1" noChangeArrowheads="1"/>
          </p:cNvSpPr>
          <p:nvPr>
            <p:ph type="body" idx="1"/>
          </p:nvPr>
        </p:nvSpPr>
        <p:spPr>
          <a:xfrm>
            <a:off x="196850" y="758825"/>
            <a:ext cx="8716963" cy="5499100"/>
          </a:xfrm>
        </p:spPr>
        <p:txBody>
          <a:bodyPr/>
          <a:lstStyle/>
          <a:p>
            <a:pPr>
              <a:buFontTx/>
              <a:buNone/>
            </a:pPr>
            <a:r>
              <a:rPr lang="en-US" sz="1800" b="1"/>
              <a:t>The</a:t>
            </a:r>
            <a:r>
              <a:rPr lang="en-US" sz="1800"/>
              <a:t> </a:t>
            </a:r>
            <a:r>
              <a:rPr lang="en-US" sz="1800" b="1"/>
              <a:t>Wideband Q ‘Method is a ‘Heuristic’ Method</a:t>
            </a:r>
            <a:r>
              <a:rPr lang="en-US" sz="1800"/>
              <a:t>  that extracts and separates from one set of more than n+1 measurements the following n radiation and loss resistance components:-</a:t>
            </a:r>
          </a:p>
          <a:p>
            <a:pPr>
              <a:buFontTx/>
              <a:buNone/>
            </a:pPr>
            <a:r>
              <a:rPr lang="en-GB"/>
              <a:t>1. </a:t>
            </a:r>
            <a:r>
              <a:rPr lang="en-GB" i="1"/>
              <a:t>Traditional loop radiation resistance</a:t>
            </a:r>
            <a:r>
              <a:rPr lang="en-GB"/>
              <a:t>:- </a:t>
            </a:r>
          </a:p>
          <a:p>
            <a:pPr>
              <a:buFontTx/>
              <a:buNone/>
            </a:pPr>
            <a:r>
              <a:rPr lang="en-GB"/>
              <a:t>			</a:t>
            </a:r>
            <a:r>
              <a:rPr lang="en-GB" i="1"/>
              <a:t>R</a:t>
            </a:r>
            <a:r>
              <a:rPr lang="en-GB" i="1" baseline="-25000"/>
              <a:t>trad</a:t>
            </a:r>
            <a:r>
              <a:rPr lang="en-GB" i="1"/>
              <a:t> </a:t>
            </a:r>
            <a:r>
              <a:rPr lang="en-GB" sz="2400" i="1">
                <a:cs typeface="Times New Roman" pitchFamily="18" charset="0"/>
              </a:rPr>
              <a:t> = </a:t>
            </a:r>
            <a:r>
              <a:rPr lang="en-GB" i="1">
                <a:cs typeface="Times New Roman" pitchFamily="18" charset="0"/>
              </a:rPr>
              <a:t>31,171 (A/</a:t>
            </a:r>
            <a:r>
              <a:rPr lang="en-GB" i="1">
                <a:sym typeface="Symbol" pitchFamily="18" charset="2"/>
              </a:rPr>
              <a:t></a:t>
            </a:r>
            <a:r>
              <a:rPr lang="en-GB" i="1" baseline="30000">
                <a:cs typeface="Times New Roman" pitchFamily="18" charset="0"/>
              </a:rPr>
              <a:t>2</a:t>
            </a:r>
            <a:r>
              <a:rPr lang="en-GB" i="1">
                <a:cs typeface="Times New Roman" pitchFamily="18" charset="0"/>
              </a:rPr>
              <a:t>)</a:t>
            </a:r>
            <a:r>
              <a:rPr lang="en-GB" i="1" baseline="30000">
                <a:cs typeface="Times New Roman" pitchFamily="18" charset="0"/>
              </a:rPr>
              <a:t>2</a:t>
            </a:r>
            <a:r>
              <a:rPr lang="en-GB" i="1">
                <a:cs typeface="Times New Roman" pitchFamily="18" charset="0"/>
              </a:rPr>
              <a:t> = 20</a:t>
            </a:r>
            <a:r>
              <a:rPr lang="en-GB" i="1">
                <a:sym typeface="Symbol" pitchFamily="18" charset="2"/>
              </a:rPr>
              <a:t></a:t>
            </a:r>
            <a:r>
              <a:rPr lang="en-GB" i="1" baseline="30000">
                <a:cs typeface="Times New Roman" pitchFamily="18" charset="0"/>
              </a:rPr>
              <a:t>6</a:t>
            </a:r>
            <a:r>
              <a:rPr lang="en-GB" i="1">
                <a:cs typeface="Times New Roman" pitchFamily="18" charset="0"/>
              </a:rPr>
              <a:t> (D/</a:t>
            </a:r>
            <a:r>
              <a:rPr lang="en-GB" i="1">
                <a:sym typeface="Symbol" pitchFamily="18" charset="2"/>
              </a:rPr>
              <a:t></a:t>
            </a:r>
            <a:r>
              <a:rPr lang="en-GB" i="1">
                <a:cs typeface="Times New Roman" pitchFamily="18" charset="0"/>
              </a:rPr>
              <a:t>)</a:t>
            </a:r>
            <a:r>
              <a:rPr lang="en-GB" i="1" baseline="30000">
                <a:cs typeface="Times New Roman" pitchFamily="18" charset="0"/>
              </a:rPr>
              <a:t>4</a:t>
            </a:r>
            <a:r>
              <a:rPr lang="en-GB" i="1">
                <a:cs typeface="Times New Roman" pitchFamily="18" charset="0"/>
              </a:rPr>
              <a:t> = 19,228(D/</a:t>
            </a:r>
            <a:r>
              <a:rPr lang="en-GB" i="1">
                <a:sym typeface="Symbol" pitchFamily="18" charset="2"/>
              </a:rPr>
              <a:t></a:t>
            </a:r>
            <a:r>
              <a:rPr lang="en-GB" i="1">
                <a:cs typeface="Times New Roman" pitchFamily="18" charset="0"/>
              </a:rPr>
              <a:t>)</a:t>
            </a:r>
            <a:r>
              <a:rPr lang="en-GB" i="1" baseline="30000">
                <a:cs typeface="Times New Roman" pitchFamily="18" charset="0"/>
              </a:rPr>
              <a:t>4 </a:t>
            </a:r>
            <a:r>
              <a:rPr lang="en-GB" i="1">
                <a:cs typeface="Times New Roman" pitchFamily="18" charset="0"/>
              </a:rPr>
              <a:t> </a:t>
            </a:r>
          </a:p>
          <a:p>
            <a:pPr lvl="1">
              <a:buFont typeface="Times New Roman" pitchFamily="18" charset="0"/>
              <a:buChar char="─"/>
            </a:pPr>
            <a:r>
              <a:rPr lang="en-GB" sz="1800"/>
              <a:t>Only becomes appreciable near loop self resonance at f</a:t>
            </a:r>
            <a:r>
              <a:rPr lang="en-GB" sz="1800" baseline="-25000"/>
              <a:t>res</a:t>
            </a:r>
            <a:r>
              <a:rPr lang="en-GB" sz="1800"/>
              <a:t>(MHz) </a:t>
            </a:r>
            <a:r>
              <a:rPr lang="en-GB" sz="1800">
                <a:sym typeface="Symbol" pitchFamily="18" charset="2"/>
              </a:rPr>
              <a:t> 22/D. </a:t>
            </a:r>
          </a:p>
          <a:p>
            <a:pPr lvl="1">
              <a:buFont typeface="Times New Roman" pitchFamily="18" charset="0"/>
              <a:buChar char="─"/>
            </a:pPr>
            <a:r>
              <a:rPr lang="en-GB" sz="1800">
                <a:sym typeface="Symbol" pitchFamily="18" charset="2"/>
              </a:rPr>
              <a:t>Can be enhanced near ground or with connected or unconnected ground plane.</a:t>
            </a:r>
          </a:p>
          <a:p>
            <a:pPr>
              <a:buFontTx/>
              <a:buNone/>
            </a:pPr>
            <a:r>
              <a:rPr lang="en-GB">
                <a:sym typeface="Symbol" pitchFamily="18" charset="2"/>
              </a:rPr>
              <a:t>2. 	</a:t>
            </a:r>
            <a:r>
              <a:rPr lang="en-GB" i="1">
                <a:sym typeface="Symbol" pitchFamily="18" charset="2"/>
              </a:rPr>
              <a:t>New</a:t>
            </a:r>
            <a:r>
              <a:rPr lang="en-GB">
                <a:sym typeface="Symbol" pitchFamily="18" charset="2"/>
              </a:rPr>
              <a:t>ly discovered </a:t>
            </a:r>
            <a:r>
              <a:rPr lang="en-GB" i="1">
                <a:sym typeface="Symbol" pitchFamily="18" charset="2"/>
              </a:rPr>
              <a:t>loop radiation resistance – the Retarded Biot-Savart Mode</a:t>
            </a:r>
          </a:p>
          <a:p>
            <a:pPr lvl="1">
              <a:buFontTx/>
              <a:buNone/>
            </a:pPr>
            <a:r>
              <a:rPr lang="en-GB" sz="1800">
                <a:cs typeface="Times New Roman" pitchFamily="18" charset="0"/>
              </a:rPr>
              <a:t>			</a:t>
            </a:r>
            <a:r>
              <a:rPr lang="en-GB" sz="1800" i="1">
                <a:cs typeface="Times New Roman" pitchFamily="18" charset="0"/>
              </a:rPr>
              <a:t>R</a:t>
            </a:r>
            <a:r>
              <a:rPr lang="en-GB" sz="1800" i="1" baseline="-25000">
                <a:cs typeface="Times New Roman" pitchFamily="18" charset="0"/>
              </a:rPr>
              <a:t>loop</a:t>
            </a:r>
            <a:r>
              <a:rPr lang="en-GB" sz="1800" i="1">
                <a:cs typeface="Times New Roman" pitchFamily="18" charset="0"/>
              </a:rPr>
              <a:t> = X</a:t>
            </a:r>
            <a:r>
              <a:rPr lang="en-GB" sz="1800" i="1" baseline="-25000">
                <a:cs typeface="Times New Roman" pitchFamily="18" charset="0"/>
              </a:rPr>
              <a:t>L</a:t>
            </a:r>
            <a:r>
              <a:rPr lang="en-GB" sz="1800" i="1">
                <a:cs typeface="Times New Roman" pitchFamily="18" charset="0"/>
              </a:rPr>
              <a:t>/Q = X</a:t>
            </a:r>
            <a:r>
              <a:rPr lang="en-GB" sz="1800" i="1" baseline="-25000">
                <a:cs typeface="Times New Roman" pitchFamily="18" charset="0"/>
              </a:rPr>
              <a:t>L</a:t>
            </a:r>
            <a:r>
              <a:rPr lang="en-GB" sz="1800" i="1">
                <a:cs typeface="Times New Roman" pitchFamily="18" charset="0"/>
              </a:rPr>
              <a:t>D/500</a:t>
            </a:r>
            <a:r>
              <a:rPr lang="en-GB" sz="1800">
                <a:cs typeface="Times New Roman" pitchFamily="18" charset="0"/>
              </a:rPr>
              <a:t>. </a:t>
            </a:r>
          </a:p>
          <a:p>
            <a:pPr lvl="1">
              <a:buFontTx/>
              <a:buNone/>
            </a:pPr>
            <a:r>
              <a:rPr lang="en-GB" sz="1800">
                <a:cs typeface="Times New Roman" pitchFamily="18" charset="0"/>
              </a:rPr>
              <a:t>			where </a:t>
            </a:r>
            <a:r>
              <a:rPr lang="en-GB" sz="1800" i="1">
                <a:cs typeface="Times New Roman" pitchFamily="18" charset="0"/>
              </a:rPr>
              <a:t>X</a:t>
            </a:r>
            <a:r>
              <a:rPr lang="en-GB" sz="1800" i="1" baseline="-25000">
                <a:cs typeface="Times New Roman" pitchFamily="18" charset="0"/>
              </a:rPr>
              <a:t>L</a:t>
            </a:r>
            <a:r>
              <a:rPr lang="en-GB" sz="1800" i="1">
                <a:cs typeface="Times New Roman" pitchFamily="18" charset="0"/>
              </a:rPr>
              <a:t>= 2</a:t>
            </a:r>
            <a:r>
              <a:rPr lang="en-GB" sz="1800" i="1">
                <a:sym typeface="Symbol" pitchFamily="18" charset="2"/>
              </a:rPr>
              <a:t></a:t>
            </a:r>
            <a:r>
              <a:rPr lang="en-GB" sz="1800" i="1">
                <a:cs typeface="Times New Roman" pitchFamily="18" charset="0"/>
              </a:rPr>
              <a:t>fL, L</a:t>
            </a:r>
            <a:r>
              <a:rPr lang="en-GB" sz="1800">
                <a:cs typeface="Times New Roman" pitchFamily="18" charset="0"/>
              </a:rPr>
              <a:t> </a:t>
            </a:r>
            <a:r>
              <a:rPr lang="en-GB" i="1">
                <a:solidFill>
                  <a:srgbClr val="000000"/>
                </a:solidFill>
                <a:cs typeface="Times New Roman" pitchFamily="18" charset="0"/>
                <a:sym typeface="Symbol" pitchFamily="18" charset="2"/>
              </a:rPr>
              <a:t></a:t>
            </a:r>
            <a:r>
              <a:rPr lang="en-GB" sz="1800">
                <a:cs typeface="Times New Roman" pitchFamily="18" charset="0"/>
              </a:rPr>
              <a:t>  </a:t>
            </a:r>
            <a:r>
              <a:rPr lang="en-GB" sz="1800" i="1">
                <a:cs typeface="Times New Roman" pitchFamily="18" charset="0"/>
              </a:rPr>
              <a:t>1</a:t>
            </a:r>
            <a:r>
              <a:rPr lang="en-GB" sz="1800" i="1">
                <a:cs typeface="Times New Roman" pitchFamily="18" charset="0"/>
                <a:sym typeface="Symbol" pitchFamily="18" charset="2"/>
              </a:rPr>
              <a:t>H </a:t>
            </a:r>
            <a:r>
              <a:rPr lang="en-US" sz="1800" i="1">
                <a:latin typeface="Trebuchet MS" pitchFamily="34" charset="0"/>
                <a:cs typeface="Times New Roman" pitchFamily="18" charset="0"/>
                <a:sym typeface="Symbol" pitchFamily="18" charset="2"/>
              </a:rPr>
              <a:t>× </a:t>
            </a:r>
            <a:r>
              <a:rPr lang="en-US" sz="1800" i="1">
                <a:cs typeface="Times New Roman" pitchFamily="18" charset="0"/>
                <a:sym typeface="Symbol" pitchFamily="18" charset="2"/>
              </a:rPr>
              <a:t>D</a:t>
            </a:r>
            <a:r>
              <a:rPr lang="en-GB" sz="1800" i="1">
                <a:cs typeface="Times New Roman" pitchFamily="18" charset="0"/>
                <a:sym typeface="Symbol" pitchFamily="18" charset="2"/>
              </a:rPr>
              <a:t> </a:t>
            </a:r>
            <a:r>
              <a:rPr lang="en-GB" sz="1800">
                <a:cs typeface="Times New Roman" pitchFamily="18" charset="0"/>
                <a:sym typeface="Symbol" pitchFamily="18" charset="2"/>
              </a:rPr>
              <a:t>in practice, </a:t>
            </a:r>
            <a:r>
              <a:rPr lang="en-GB" sz="1800">
                <a:cs typeface="Times New Roman" pitchFamily="18" charset="0"/>
              </a:rPr>
              <a:t>and </a:t>
            </a:r>
            <a:r>
              <a:rPr lang="en-GB" sz="1800" i="1"/>
              <a:t>Q ~ 500/D(metres)</a:t>
            </a:r>
            <a:r>
              <a:rPr lang="en-GB"/>
              <a:t> </a:t>
            </a:r>
            <a:endParaRPr lang="en-GB" sz="1800">
              <a:sym typeface="Symbol" pitchFamily="18" charset="2"/>
            </a:endParaRPr>
          </a:p>
          <a:p>
            <a:pPr lvl="1"/>
            <a:r>
              <a:rPr lang="en-GB" sz="1800">
                <a:sym typeface="Symbol" pitchFamily="18" charset="2"/>
              </a:rPr>
              <a:t>This is affected by presence of the ground image and ground resistance; it can be halved (and the Q doubled) in the extreme case.</a:t>
            </a:r>
          </a:p>
          <a:p>
            <a:pPr>
              <a:buFontTx/>
              <a:buNone/>
            </a:pPr>
            <a:r>
              <a:rPr lang="en-GB">
                <a:sym typeface="Symbol" pitchFamily="18" charset="2"/>
              </a:rPr>
              <a:t>3.	</a:t>
            </a:r>
            <a:r>
              <a:rPr lang="en-GB" i="1">
                <a:sym typeface="Symbol" pitchFamily="18" charset="2"/>
              </a:rPr>
              <a:t>Dipole mode radiation resistance</a:t>
            </a:r>
            <a:r>
              <a:rPr lang="en-GB">
                <a:sym typeface="Symbol" pitchFamily="18" charset="2"/>
              </a:rPr>
              <a:t>. </a:t>
            </a:r>
          </a:p>
          <a:p>
            <a:pPr>
              <a:buFontTx/>
              <a:buNone/>
            </a:pPr>
            <a:r>
              <a:rPr lang="en-GB">
                <a:sym typeface="Symbol" pitchFamily="18" charset="2"/>
              </a:rPr>
              <a:t>			</a:t>
            </a:r>
            <a:r>
              <a:rPr lang="en-GB" i="1">
                <a:solidFill>
                  <a:srgbClr val="000000"/>
                </a:solidFill>
                <a:cs typeface="Times New Roman" pitchFamily="18" charset="0"/>
                <a:sym typeface="Symbol" pitchFamily="18" charset="2"/>
              </a:rPr>
              <a:t>R</a:t>
            </a:r>
            <a:r>
              <a:rPr lang="en-GB" i="1" baseline="-30000">
                <a:solidFill>
                  <a:srgbClr val="000000"/>
                </a:solidFill>
                <a:cs typeface="Times New Roman" pitchFamily="18" charset="0"/>
                <a:sym typeface="Symbol" pitchFamily="18" charset="2"/>
              </a:rPr>
              <a:t>dip</a:t>
            </a:r>
            <a:r>
              <a:rPr lang="en-GB" i="1">
                <a:solidFill>
                  <a:srgbClr val="000000"/>
                </a:solidFill>
                <a:cs typeface="Times New Roman" pitchFamily="18" charset="0"/>
                <a:sym typeface="Symbol" pitchFamily="18" charset="2"/>
              </a:rPr>
              <a:t>  (/2)</a:t>
            </a:r>
            <a:r>
              <a:rPr lang="en-GB" i="1" baseline="30000">
                <a:solidFill>
                  <a:srgbClr val="000000"/>
                </a:solidFill>
                <a:cs typeface="Times New Roman" pitchFamily="18" charset="0"/>
                <a:sym typeface="Symbol" pitchFamily="18" charset="2"/>
              </a:rPr>
              <a:t>2</a:t>
            </a:r>
            <a:r>
              <a:rPr lang="en-US" i="1">
                <a:solidFill>
                  <a:srgbClr val="000000"/>
                </a:solidFill>
                <a:latin typeface="Trebuchet MS" pitchFamily="34" charset="0"/>
                <a:cs typeface="Times New Roman" pitchFamily="18" charset="0"/>
                <a:sym typeface="Symbol" pitchFamily="18" charset="2"/>
              </a:rPr>
              <a:t>×</a:t>
            </a:r>
            <a:r>
              <a:rPr lang="en-GB" i="1">
                <a:solidFill>
                  <a:srgbClr val="000000"/>
                </a:solidFill>
                <a:cs typeface="Times New Roman" pitchFamily="18" charset="0"/>
                <a:sym typeface="Symbol" pitchFamily="18" charset="2"/>
              </a:rPr>
              <a:t>20 (ka)</a:t>
            </a:r>
            <a:r>
              <a:rPr lang="en-GB" i="1" baseline="30000">
                <a:solidFill>
                  <a:srgbClr val="000000"/>
                </a:solidFill>
                <a:cs typeface="Times New Roman" pitchFamily="18" charset="0"/>
                <a:sym typeface="Symbol" pitchFamily="18" charset="2"/>
              </a:rPr>
              <a:t>2</a:t>
            </a:r>
            <a:r>
              <a:rPr lang="en-GB" i="1">
                <a:solidFill>
                  <a:srgbClr val="000000"/>
                </a:solidFill>
                <a:cs typeface="Times New Roman" pitchFamily="18" charset="0"/>
                <a:sym typeface="Symbol" pitchFamily="18" charset="2"/>
              </a:rPr>
              <a:t> = (/2)</a:t>
            </a:r>
            <a:r>
              <a:rPr lang="en-GB" i="1" baseline="30000">
                <a:solidFill>
                  <a:srgbClr val="000000"/>
                </a:solidFill>
                <a:cs typeface="Times New Roman" pitchFamily="18" charset="0"/>
                <a:sym typeface="Symbol" pitchFamily="18" charset="2"/>
              </a:rPr>
              <a:t>2</a:t>
            </a:r>
            <a:r>
              <a:rPr lang="en-US" i="1">
                <a:solidFill>
                  <a:srgbClr val="000000"/>
                </a:solidFill>
                <a:latin typeface="Trebuchet MS" pitchFamily="34" charset="0"/>
                <a:cs typeface="Times New Roman" pitchFamily="18" charset="0"/>
                <a:sym typeface="Symbol" pitchFamily="18" charset="2"/>
              </a:rPr>
              <a:t>×</a:t>
            </a:r>
            <a:r>
              <a:rPr lang="en-GB" i="1">
                <a:solidFill>
                  <a:srgbClr val="000000"/>
                </a:solidFill>
                <a:cs typeface="Times New Roman" pitchFamily="18" charset="0"/>
                <a:sym typeface="Symbol" pitchFamily="18" charset="2"/>
              </a:rPr>
              <a:t>20 (D/)</a:t>
            </a:r>
            <a:r>
              <a:rPr lang="en-GB" i="1" baseline="30000">
                <a:solidFill>
                  <a:srgbClr val="000000"/>
                </a:solidFill>
                <a:cs typeface="Times New Roman" pitchFamily="18" charset="0"/>
                <a:sym typeface="Symbol" pitchFamily="18" charset="2"/>
              </a:rPr>
              <a:t>2</a:t>
            </a:r>
            <a:r>
              <a:rPr lang="en-GB">
                <a:sym typeface="Symbol" pitchFamily="18" charset="2"/>
              </a:rPr>
              <a:t> </a:t>
            </a:r>
            <a:r>
              <a:rPr lang="en-GB" i="1">
                <a:sym typeface="Symbol" pitchFamily="18" charset="2"/>
              </a:rPr>
              <a:t>= 487</a:t>
            </a:r>
            <a:r>
              <a:rPr lang="en-US" i="1">
                <a:latin typeface="Trebuchet MS" pitchFamily="34" charset="0"/>
                <a:sym typeface="Symbol" pitchFamily="18" charset="2"/>
              </a:rPr>
              <a:t>×</a:t>
            </a:r>
            <a:r>
              <a:rPr lang="en-GB" i="1">
                <a:sym typeface="Symbol" pitchFamily="18" charset="2"/>
              </a:rPr>
              <a:t>(</a:t>
            </a:r>
            <a:r>
              <a:rPr lang="en-GB" i="1">
                <a:solidFill>
                  <a:srgbClr val="000000"/>
                </a:solidFill>
                <a:cs typeface="Times New Roman" pitchFamily="18" charset="0"/>
                <a:sym typeface="Symbol" pitchFamily="18" charset="2"/>
              </a:rPr>
              <a:t>D/)</a:t>
            </a:r>
            <a:r>
              <a:rPr lang="en-GB" i="1" baseline="30000">
                <a:solidFill>
                  <a:srgbClr val="000000"/>
                </a:solidFill>
                <a:cs typeface="Times New Roman" pitchFamily="18" charset="0"/>
                <a:sym typeface="Symbol" pitchFamily="18" charset="2"/>
              </a:rPr>
              <a:t>2</a:t>
            </a:r>
            <a:r>
              <a:rPr lang="en-GB" i="1">
                <a:sym typeface="Symbol" pitchFamily="18" charset="2"/>
              </a:rPr>
              <a:t> </a:t>
            </a:r>
          </a:p>
          <a:p>
            <a:pPr lvl="1"/>
            <a:r>
              <a:rPr lang="en-GB" sz="1800">
                <a:sym typeface="Symbol" pitchFamily="18" charset="2"/>
              </a:rPr>
              <a:t>Can also be enhanced by presence of ground or ground planes.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E9FE8C63-7AA2-4ADE-8C04-DC18DBC60460}" type="slidenum">
              <a:rPr lang="en-US"/>
              <a:pPr/>
              <a:t>66</a:t>
            </a:fld>
            <a:endParaRPr lang="en-US"/>
          </a:p>
        </p:txBody>
      </p:sp>
      <p:sp>
        <p:nvSpPr>
          <p:cNvPr id="389122" name="Rectangle 2"/>
          <p:cNvSpPr>
            <a:spLocks noGrp="1" noChangeArrowheads="1"/>
          </p:cNvSpPr>
          <p:nvPr>
            <p:ph type="title"/>
          </p:nvPr>
        </p:nvSpPr>
        <p:spPr>
          <a:xfrm>
            <a:off x="241300" y="0"/>
            <a:ext cx="8636000" cy="893763"/>
          </a:xfrm>
        </p:spPr>
        <p:txBody>
          <a:bodyPr/>
          <a:lstStyle/>
          <a:p>
            <a:r>
              <a:rPr lang="en-GB"/>
              <a:t>Loop Loss Resistance Components – continuation.</a:t>
            </a:r>
            <a:endParaRPr lang="en-US"/>
          </a:p>
        </p:txBody>
      </p:sp>
      <p:sp>
        <p:nvSpPr>
          <p:cNvPr id="389123" name="Rectangle 3"/>
          <p:cNvSpPr>
            <a:spLocks noGrp="1" noChangeArrowheads="1"/>
          </p:cNvSpPr>
          <p:nvPr>
            <p:ph type="body" idx="1"/>
          </p:nvPr>
        </p:nvSpPr>
        <p:spPr>
          <a:xfrm>
            <a:off x="177800" y="736600"/>
            <a:ext cx="8801100" cy="5365750"/>
          </a:xfrm>
        </p:spPr>
        <p:txBody>
          <a:bodyPr/>
          <a:lstStyle/>
          <a:p>
            <a:pPr marL="381000" indent="-381000">
              <a:buFontTx/>
              <a:buNone/>
            </a:pPr>
            <a:r>
              <a:rPr lang="en-GB" sz="2400">
                <a:sym typeface="Symbol" pitchFamily="18" charset="2"/>
              </a:rPr>
              <a:t>4.	</a:t>
            </a:r>
            <a:r>
              <a:rPr lang="en-GB" sz="2400" i="1">
                <a:sym typeface="Symbol" pitchFamily="18" charset="2"/>
              </a:rPr>
              <a:t>Conductor losses for copper tube </a:t>
            </a:r>
          </a:p>
          <a:p>
            <a:pPr marL="381000" indent="-381000">
              <a:buFontTx/>
              <a:buNone/>
            </a:pPr>
            <a:r>
              <a:rPr lang="en-GB" sz="2400">
                <a:sym typeface="Symbol" pitchFamily="18" charset="2"/>
              </a:rPr>
              <a:t>		 	</a:t>
            </a:r>
            <a:r>
              <a:rPr lang="en-GB" sz="2400" i="1"/>
              <a:t>R</a:t>
            </a:r>
            <a:r>
              <a:rPr lang="en-GB" sz="2400" i="1" baseline="-25000"/>
              <a:t>loss</a:t>
            </a:r>
            <a:r>
              <a:rPr lang="en-GB" sz="2400" i="1"/>
              <a:t> = 7.07 </a:t>
            </a:r>
            <a:r>
              <a:rPr lang="en-GB" sz="2400" i="1">
                <a:sym typeface="Symbol" pitchFamily="18" charset="2"/>
              </a:rPr>
              <a:t></a:t>
            </a:r>
            <a:r>
              <a:rPr lang="en-GB" sz="2400" i="1"/>
              <a:t> 10 </a:t>
            </a:r>
            <a:r>
              <a:rPr lang="en-GB" sz="2400" i="1" baseline="30000"/>
              <a:t>-6</a:t>
            </a:r>
            <a:r>
              <a:rPr lang="en-GB" sz="2400" i="1"/>
              <a:t> </a:t>
            </a:r>
            <a:r>
              <a:rPr lang="en-GB" sz="2400" i="1">
                <a:sym typeface="Symbol" pitchFamily="18" charset="2"/>
              </a:rPr>
              <a:t></a:t>
            </a:r>
            <a:r>
              <a:rPr lang="en-GB" sz="2400" i="1"/>
              <a:t> </a:t>
            </a:r>
            <a:r>
              <a:rPr lang="en-GB" sz="2400" i="1">
                <a:sym typeface="Symbol" pitchFamily="18" charset="2"/>
              </a:rPr>
              <a:t></a:t>
            </a:r>
            <a:r>
              <a:rPr lang="en-GB" sz="2400" i="1"/>
              <a:t> (D</a:t>
            </a:r>
            <a:r>
              <a:rPr lang="en-GB" sz="2400" i="1" baseline="-25000"/>
              <a:t>loop</a:t>
            </a:r>
            <a:r>
              <a:rPr lang="en-GB" sz="2400" i="1"/>
              <a:t> /D</a:t>
            </a:r>
            <a:r>
              <a:rPr lang="en-GB" sz="2400" i="1" baseline="-25000"/>
              <a:t>tube</a:t>
            </a:r>
            <a:r>
              <a:rPr lang="en-GB" sz="2400" i="1"/>
              <a:t>) (f</a:t>
            </a:r>
            <a:r>
              <a:rPr lang="en-GB" sz="2400" i="1" baseline="-25000"/>
              <a:t>MHz</a:t>
            </a:r>
            <a:r>
              <a:rPr lang="en-GB" sz="2400" i="1"/>
              <a:t>)</a:t>
            </a:r>
            <a:r>
              <a:rPr lang="en-GB" sz="2400" i="1" baseline="30000"/>
              <a:t>0.5</a:t>
            </a:r>
          </a:p>
          <a:p>
            <a:pPr marL="838200" lvl="1" indent="-381000">
              <a:buFontTx/>
              <a:buNone/>
            </a:pPr>
            <a:r>
              <a:rPr lang="en-GB" sz="2400"/>
              <a:t>– Conductor loss resistance. Has a square root of frequency law because of “skin effect”.</a:t>
            </a:r>
          </a:p>
          <a:p>
            <a:pPr marL="381000" indent="-381000">
              <a:buFontTx/>
              <a:buNone/>
            </a:pPr>
            <a:r>
              <a:rPr lang="en-GB" sz="2400"/>
              <a:t>6.	</a:t>
            </a:r>
            <a:r>
              <a:rPr lang="en-GB" sz="2400" i="1"/>
              <a:t>Conductor losses in nearby walls etc</a:t>
            </a:r>
            <a:r>
              <a:rPr lang="en-GB" sz="2400"/>
              <a:t>. Also has f</a:t>
            </a:r>
            <a:r>
              <a:rPr lang="en-GB" sz="2400" baseline="30000"/>
              <a:t>1/2</a:t>
            </a:r>
            <a:r>
              <a:rPr lang="en-GB" sz="2400"/>
              <a:t> characteristic. Varies depending on distance from walls.</a:t>
            </a:r>
          </a:p>
          <a:p>
            <a:pPr marL="381000" indent="-381000">
              <a:buFontTx/>
              <a:buAutoNum type="arabicPeriod" startAt="6"/>
            </a:pPr>
            <a:r>
              <a:rPr lang="en-GB" sz="2400" i="1"/>
              <a:t>Losses from ground</a:t>
            </a:r>
            <a:r>
              <a:rPr lang="en-GB" sz="2400"/>
              <a:t> conductivity </a:t>
            </a:r>
            <a:r>
              <a:rPr lang="en-GB" sz="2400">
                <a:sym typeface="Symbol" pitchFamily="18" charset="2"/>
              </a:rPr>
              <a:t> and dielectric . These have a cut-off frequency f</a:t>
            </a:r>
            <a:r>
              <a:rPr lang="en-GB" sz="2400" baseline="-25000">
                <a:sym typeface="Symbol" pitchFamily="18" charset="2"/>
              </a:rPr>
              <a:t>c</a:t>
            </a:r>
            <a:r>
              <a:rPr lang="en-GB" sz="2400">
                <a:sym typeface="Symbol" pitchFamily="18" charset="2"/>
              </a:rPr>
              <a:t> when  = 2f. f</a:t>
            </a:r>
            <a:r>
              <a:rPr lang="en-GB" sz="2400" baseline="-25000">
                <a:sym typeface="Symbol" pitchFamily="18" charset="2"/>
              </a:rPr>
              <a:t>c</a:t>
            </a:r>
            <a:r>
              <a:rPr lang="en-GB" sz="2400">
                <a:sym typeface="Symbol" pitchFamily="18" charset="2"/>
              </a:rPr>
              <a:t> ~ 1-30MHz  </a:t>
            </a:r>
          </a:p>
          <a:p>
            <a:pPr marL="381000" indent="-381000">
              <a:buFontTx/>
              <a:buNone/>
            </a:pPr>
            <a:r>
              <a:rPr lang="en-GB" sz="2400">
                <a:sym typeface="Symbol" pitchFamily="18" charset="2"/>
              </a:rPr>
              <a:t>	– novel </a:t>
            </a:r>
            <a:r>
              <a:rPr lang="en-GB" sz="2400" i="1">
                <a:sym typeface="Symbol" pitchFamily="18" charset="2"/>
              </a:rPr>
              <a:t>observation</a:t>
            </a:r>
            <a:r>
              <a:rPr lang="en-GB" sz="2400">
                <a:sym typeface="Symbol" pitchFamily="18" charset="2"/>
              </a:rPr>
              <a:t>?</a:t>
            </a:r>
          </a:p>
          <a:p>
            <a:pPr marL="381000" indent="-381000">
              <a:buFontTx/>
              <a:buAutoNum type="arabicPeriod" startAt="7"/>
            </a:pPr>
            <a:r>
              <a:rPr lang="en-GB" sz="2400" i="1">
                <a:sym typeface="Symbol" pitchFamily="18" charset="2"/>
              </a:rPr>
              <a:t>Ground (re-)radiation resistance</a:t>
            </a:r>
            <a:r>
              <a:rPr lang="en-GB" sz="2400">
                <a:sym typeface="Symbol" pitchFamily="18" charset="2"/>
              </a:rPr>
              <a:t>. This is not ground reflection. It is radiation from the induced ground currents as if the ground were a patch antenna. It is most marked for highly conductive ground.  </a:t>
            </a:r>
          </a:p>
          <a:p>
            <a:pPr marL="381000" indent="-381000">
              <a:buFontTx/>
              <a:buNone/>
            </a:pPr>
            <a:r>
              <a:rPr lang="en-GB" sz="2400">
                <a:sym typeface="Symbol" pitchFamily="18" charset="2"/>
              </a:rPr>
              <a:t>	– novel </a:t>
            </a:r>
            <a:r>
              <a:rPr lang="en-GB" sz="2400" i="1">
                <a:sym typeface="Symbol" pitchFamily="18" charset="2"/>
              </a:rPr>
              <a:t>observation</a:t>
            </a:r>
            <a:r>
              <a:rPr lang="en-GB" sz="2400">
                <a:sym typeface="Symbol" pitchFamily="18" charset="2"/>
              </a:rPr>
              <a:t>?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ACB4A28-6D19-47C3-942E-0857B42144E2}" type="slidenum">
              <a:rPr lang="en-US"/>
              <a:pPr/>
              <a:t>67</a:t>
            </a:fld>
            <a:endParaRPr lang="en-US"/>
          </a:p>
        </p:txBody>
      </p:sp>
      <p:sp>
        <p:nvSpPr>
          <p:cNvPr id="390146" name="Rectangle 2"/>
          <p:cNvSpPr>
            <a:spLocks noGrp="1" noChangeArrowheads="1"/>
          </p:cNvSpPr>
          <p:nvPr>
            <p:ph type="title"/>
          </p:nvPr>
        </p:nvSpPr>
        <p:spPr>
          <a:xfrm>
            <a:off x="287338" y="241300"/>
            <a:ext cx="8569325" cy="609600"/>
          </a:xfrm>
        </p:spPr>
        <p:txBody>
          <a:bodyPr/>
          <a:lstStyle/>
          <a:p>
            <a:r>
              <a:rPr lang="en-GB" sz="2400"/>
              <a:t>Tuned Loop Mathcad Worksheet Circuit Model – a simulation!</a:t>
            </a:r>
          </a:p>
        </p:txBody>
      </p:sp>
      <p:sp>
        <p:nvSpPr>
          <p:cNvPr id="390147" name="Rectangle 3"/>
          <p:cNvSpPr>
            <a:spLocks noGrp="1" noChangeArrowheads="1"/>
          </p:cNvSpPr>
          <p:nvPr>
            <p:ph type="body" idx="1"/>
          </p:nvPr>
        </p:nvSpPr>
        <p:spPr>
          <a:xfrm>
            <a:off x="179388" y="1003300"/>
            <a:ext cx="8964612" cy="5449888"/>
          </a:xfrm>
        </p:spPr>
        <p:txBody>
          <a:bodyPr/>
          <a:lstStyle/>
          <a:p>
            <a:pPr>
              <a:lnSpc>
                <a:spcPct val="90000"/>
              </a:lnSpc>
              <a:buFontTx/>
              <a:buNone/>
            </a:pPr>
            <a:r>
              <a:rPr lang="en-GB" sz="2400"/>
              <a:t> </a:t>
            </a:r>
            <a:r>
              <a:rPr lang="en-GB" sz="2400" b="1"/>
              <a:t>Features</a:t>
            </a:r>
            <a:r>
              <a:rPr lang="en-GB" sz="2400"/>
              <a:t>: </a:t>
            </a:r>
          </a:p>
          <a:p>
            <a:pPr>
              <a:lnSpc>
                <a:spcPct val="90000"/>
              </a:lnSpc>
            </a:pPr>
            <a:r>
              <a:rPr lang="en-GB" sz="2400"/>
              <a:t>Tuned Plots     e.g.  Smith Chart &amp; SWR.</a:t>
            </a:r>
          </a:p>
          <a:p>
            <a:pPr>
              <a:lnSpc>
                <a:spcPct val="90000"/>
              </a:lnSpc>
            </a:pPr>
            <a:r>
              <a:rPr lang="en-GB" sz="2400"/>
              <a:t>Envelope Plots  e.g.  SWR Envelope.    </a:t>
            </a:r>
          </a:p>
          <a:p>
            <a:pPr>
              <a:lnSpc>
                <a:spcPct val="90000"/>
              </a:lnSpc>
            </a:pPr>
            <a:r>
              <a:rPr lang="en-GB" sz="2400"/>
              <a:t>Smith Chart Plot – 10K points.</a:t>
            </a:r>
          </a:p>
          <a:p>
            <a:pPr>
              <a:lnSpc>
                <a:spcPct val="90000"/>
              </a:lnSpc>
            </a:pPr>
            <a:r>
              <a:rPr lang="en-GB" sz="2400"/>
              <a:t>Choose tuning capacitor – plot match over frequency.</a:t>
            </a:r>
          </a:p>
          <a:p>
            <a:pPr>
              <a:lnSpc>
                <a:spcPct val="90000"/>
              </a:lnSpc>
            </a:pPr>
            <a:r>
              <a:rPr lang="en-GB" sz="2400"/>
              <a:t>Choose k</a:t>
            </a:r>
            <a:r>
              <a:rPr lang="en-GB" sz="2400" baseline="-25000"/>
              <a:t>m </a:t>
            </a:r>
            <a:r>
              <a:rPr lang="en-GB" sz="2400"/>
              <a:t>Coupling(s) = 1/R</a:t>
            </a:r>
            <a:r>
              <a:rPr lang="en-GB" sz="2400" baseline="-25000"/>
              <a:t>a</a:t>
            </a:r>
            <a:r>
              <a:rPr lang="en-GB" sz="2400"/>
              <a:t> = adjust gamma match.</a:t>
            </a:r>
          </a:p>
          <a:p>
            <a:pPr>
              <a:lnSpc>
                <a:spcPct val="90000"/>
              </a:lnSpc>
            </a:pPr>
            <a:r>
              <a:rPr lang="en-GB" sz="2400"/>
              <a:t>Choose input (gamma) inductance(s) (for SWR).</a:t>
            </a:r>
          </a:p>
          <a:p>
            <a:pPr>
              <a:lnSpc>
                <a:spcPct val="90000"/>
              </a:lnSpc>
            </a:pPr>
            <a:r>
              <a:rPr lang="en-GB" sz="2400"/>
              <a:t>Efficiencies.</a:t>
            </a:r>
          </a:p>
          <a:p>
            <a:pPr>
              <a:lnSpc>
                <a:spcPct val="90000"/>
              </a:lnSpc>
            </a:pPr>
            <a:r>
              <a:rPr lang="en-GB" sz="2400"/>
              <a:t>Capacitor Voltage and loop current.</a:t>
            </a:r>
          </a:p>
          <a:p>
            <a:pPr>
              <a:lnSpc>
                <a:spcPct val="90000"/>
              </a:lnSpc>
            </a:pPr>
            <a:r>
              <a:rPr lang="en-GB" sz="2400"/>
              <a:t>Actual Voltage Ratio (0.02 watts input).</a:t>
            </a:r>
          </a:p>
          <a:p>
            <a:pPr>
              <a:lnSpc>
                <a:spcPct val="90000"/>
              </a:lnSpc>
            </a:pPr>
            <a:r>
              <a:rPr lang="en-GB" sz="2400"/>
              <a:t>Q curves</a:t>
            </a:r>
          </a:p>
          <a:p>
            <a:pPr>
              <a:lnSpc>
                <a:spcPct val="90000"/>
              </a:lnSpc>
            </a:pPr>
            <a:r>
              <a:rPr lang="en-GB" sz="2400"/>
              <a:t>Operating Bandwidth.</a:t>
            </a:r>
          </a:p>
          <a:p>
            <a:pPr>
              <a:lnSpc>
                <a:spcPct val="90000"/>
              </a:lnSpc>
            </a:pPr>
            <a:r>
              <a:rPr lang="en-GB" sz="2400" b="1" i="1"/>
              <a:t>Compare with measurements to separate all resistance components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GB" smtClean="0"/>
              <a:t>Itchen Valley ARC 11th June 2010</a:t>
            </a:r>
            <a:endParaRPr lang="en-US"/>
          </a:p>
        </p:txBody>
      </p:sp>
      <p:sp>
        <p:nvSpPr>
          <p:cNvPr id="5" name="Slide Number Placeholder 3"/>
          <p:cNvSpPr>
            <a:spLocks noGrp="1"/>
          </p:cNvSpPr>
          <p:nvPr>
            <p:ph type="sldNum" sz="quarter" idx="11"/>
          </p:nvPr>
        </p:nvSpPr>
        <p:spPr/>
        <p:txBody>
          <a:bodyPr/>
          <a:lstStyle/>
          <a:p>
            <a:fld id="{9CE68A4F-7B79-497B-BB68-3CAE7F421B09}" type="slidenum">
              <a:rPr lang="en-US"/>
              <a:pPr/>
              <a:t>68</a:t>
            </a:fld>
            <a:endParaRPr lang="en-US"/>
          </a:p>
        </p:txBody>
      </p:sp>
      <p:sp>
        <p:nvSpPr>
          <p:cNvPr id="376834" name="Rectangle 2"/>
          <p:cNvSpPr>
            <a:spLocks noGrp="1" noChangeArrowheads="1"/>
          </p:cNvSpPr>
          <p:nvPr>
            <p:ph type="title"/>
          </p:nvPr>
        </p:nvSpPr>
        <p:spPr>
          <a:xfrm>
            <a:off x="228600" y="1600200"/>
            <a:ext cx="1752600" cy="1143000"/>
          </a:xfrm>
        </p:spPr>
        <p:txBody>
          <a:bodyPr/>
          <a:lstStyle/>
          <a:p>
            <a:r>
              <a:rPr lang="en-GB" sz="2000"/>
              <a:t>MJU Mathcad Loop Worksheet - 1</a:t>
            </a:r>
          </a:p>
        </p:txBody>
      </p:sp>
      <p:pic>
        <p:nvPicPr>
          <p:cNvPr id="376835" name="Picture 3"/>
          <p:cNvPicPr>
            <a:picLocks noChangeAspect="1" noChangeArrowheads="1"/>
          </p:cNvPicPr>
          <p:nvPr/>
        </p:nvPicPr>
        <p:blipFill>
          <a:blip r:embed="rId2" cstate="print"/>
          <a:srcRect/>
          <a:stretch>
            <a:fillRect/>
          </a:stretch>
        </p:blipFill>
        <p:spPr bwMode="auto">
          <a:xfrm>
            <a:off x="2514600" y="0"/>
            <a:ext cx="5791200" cy="6477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2F889C6-BD8E-42F4-A433-56D8C932F110}" type="slidenum">
              <a:rPr lang="en-US"/>
              <a:pPr/>
              <a:t>69</a:t>
            </a:fld>
            <a:endParaRPr lang="en-US"/>
          </a:p>
        </p:txBody>
      </p:sp>
      <p:sp>
        <p:nvSpPr>
          <p:cNvPr id="377858" name="Rectangle 2"/>
          <p:cNvSpPr>
            <a:spLocks noGrp="1" noChangeArrowheads="1"/>
          </p:cNvSpPr>
          <p:nvPr>
            <p:ph type="title"/>
          </p:nvPr>
        </p:nvSpPr>
        <p:spPr>
          <a:xfrm>
            <a:off x="685800" y="0"/>
            <a:ext cx="8001000" cy="1066800"/>
          </a:xfrm>
        </p:spPr>
        <p:txBody>
          <a:bodyPr/>
          <a:lstStyle/>
          <a:p>
            <a:r>
              <a:rPr lang="en-US" sz="2400">
                <a:cs typeface="Times New Roman" pitchFamily="18" charset="0"/>
              </a:rPr>
              <a:t>Fig 2. Comparison of measured and predicted input impedance at centre of loop tuning range </a:t>
            </a:r>
            <a:r>
              <a:rPr lang="en-US" sz="2400">
                <a:solidFill>
                  <a:srgbClr val="000000"/>
                </a:solidFill>
                <a:cs typeface="Times New Roman" pitchFamily="18" charset="0"/>
              </a:rPr>
              <a:t>10.21MHz</a:t>
            </a:r>
            <a:r>
              <a:rPr lang="en-GB" sz="2400">
                <a:cs typeface="Times New Roman" pitchFamily="18" charset="0"/>
              </a:rPr>
              <a:t/>
            </a:r>
            <a:br>
              <a:rPr lang="en-GB" sz="2400">
                <a:cs typeface="Times New Roman" pitchFamily="18" charset="0"/>
              </a:rPr>
            </a:br>
            <a:endParaRPr lang="en-GB" sz="2400">
              <a:cs typeface="Times New Roman" pitchFamily="18" charset="0"/>
            </a:endParaRPr>
          </a:p>
        </p:txBody>
      </p:sp>
      <p:pic>
        <p:nvPicPr>
          <p:cNvPr id="377859" name="Picture 3"/>
          <p:cNvPicPr>
            <a:picLocks noGrp="1" noChangeAspect="1" noChangeArrowheads="1"/>
          </p:cNvPicPr>
          <p:nvPr>
            <p:ph type="body" idx="1"/>
          </p:nvPr>
        </p:nvPicPr>
        <p:blipFill>
          <a:blip r:embed="rId2" cstate="print"/>
          <a:srcRect/>
          <a:stretch>
            <a:fillRect/>
          </a:stretch>
        </p:blipFill>
        <p:spPr>
          <a:xfrm>
            <a:off x="533400" y="1404938"/>
            <a:ext cx="7772400" cy="4503737"/>
          </a:xfrm>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685800" y="3750"/>
            <a:ext cx="7772400" cy="609600"/>
          </a:xfrm>
        </p:spPr>
        <p:txBody>
          <a:bodyPr/>
          <a:lstStyle/>
          <a:p>
            <a:r>
              <a:rPr lang="en-GB" dirty="0" smtClean="0"/>
              <a:t>The Schopenhauer Effect</a:t>
            </a:r>
            <a:endParaRPr lang="en-GB" dirty="0"/>
          </a:p>
        </p:txBody>
      </p:sp>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61967041-68E4-4F7C-B9F2-248B355C28A5}" type="slidenum">
              <a:rPr lang="en-US" smtClean="0"/>
              <a:pPr/>
              <a:t>7</a:t>
            </a:fld>
            <a:endParaRPr lang="en-US"/>
          </a:p>
        </p:txBody>
      </p:sp>
      <p:sp>
        <p:nvSpPr>
          <p:cNvPr id="411651" name="Rectangle 3"/>
          <p:cNvSpPr>
            <a:spLocks noGrp="1" noChangeArrowheads="1"/>
          </p:cNvSpPr>
          <p:nvPr>
            <p:ph type="body" idx="4294967295"/>
          </p:nvPr>
        </p:nvSpPr>
        <p:spPr>
          <a:xfrm>
            <a:off x="134910" y="584617"/>
            <a:ext cx="8949128" cy="5921114"/>
          </a:xfrm>
        </p:spPr>
        <p:txBody>
          <a:bodyPr/>
          <a:lstStyle/>
          <a:p>
            <a:r>
              <a:rPr lang="en-GB" sz="2400" dirty="0"/>
              <a:t>Joining the march of progress in science </a:t>
            </a:r>
            <a:r>
              <a:rPr lang="en-GB" sz="2400" dirty="0" smtClean="0"/>
              <a:t>(and philosophy) </a:t>
            </a:r>
            <a:r>
              <a:rPr lang="en-GB" sz="2400" dirty="0"/>
              <a:t>has </a:t>
            </a:r>
            <a:r>
              <a:rPr lang="en-GB" sz="2400" dirty="0" smtClean="0"/>
              <a:t>its </a:t>
            </a:r>
            <a:r>
              <a:rPr lang="en-GB" sz="2400" dirty="0"/>
              <a:t>dangers. </a:t>
            </a:r>
            <a:r>
              <a:rPr lang="en-GB" sz="2400" dirty="0" smtClean="0"/>
              <a:t> New </a:t>
            </a:r>
            <a:r>
              <a:rPr lang="en-GB" sz="2400" dirty="0"/>
              <a:t>‘truths’ and ‘paradigms’, such as ‘heuristics’, are </a:t>
            </a:r>
            <a:r>
              <a:rPr lang="en-GB" sz="2400" dirty="0" smtClean="0"/>
              <a:t>rarely </a:t>
            </a:r>
            <a:r>
              <a:rPr lang="en-GB" sz="2400" dirty="0"/>
              <a:t>immediately accepted</a:t>
            </a:r>
            <a:r>
              <a:rPr lang="en-GB" sz="2400" dirty="0" smtClean="0"/>
              <a:t>.  (Heuristics  is ‘hindsight theory’)</a:t>
            </a:r>
          </a:p>
          <a:p>
            <a:pPr>
              <a:buNone/>
            </a:pPr>
            <a:endParaRPr lang="en-GB" sz="2400" dirty="0"/>
          </a:p>
          <a:p>
            <a:r>
              <a:rPr lang="en-GB" sz="2400" dirty="0"/>
              <a:t>As the German philosopher Schopenhauer (1788–1860) put it:  </a:t>
            </a:r>
          </a:p>
          <a:p>
            <a:r>
              <a:rPr lang="en-GB" sz="2400" dirty="0"/>
              <a:t>“All truth passes through three stages: </a:t>
            </a:r>
          </a:p>
          <a:p>
            <a:pPr lvl="1"/>
            <a:r>
              <a:rPr lang="en-GB" sz="2400" dirty="0"/>
              <a:t>First it is ridiculed,  </a:t>
            </a:r>
          </a:p>
          <a:p>
            <a:pPr lvl="1"/>
            <a:r>
              <a:rPr lang="en-GB" sz="2400" dirty="0"/>
              <a:t>Second it is violently opposed,  </a:t>
            </a:r>
          </a:p>
          <a:p>
            <a:pPr lvl="1"/>
            <a:r>
              <a:rPr lang="en-GB" sz="2400" dirty="0"/>
              <a:t>Third it is accepted as being self-evident”.  </a:t>
            </a:r>
          </a:p>
          <a:p>
            <a:r>
              <a:rPr lang="en-GB" sz="2400" dirty="0"/>
              <a:t>Taken from “The Universe – a biography” by John </a:t>
            </a:r>
            <a:r>
              <a:rPr lang="en-GB" sz="2400" dirty="0" err="1"/>
              <a:t>Gribbin</a:t>
            </a:r>
            <a:r>
              <a:rPr lang="en-GB" sz="2400" dirty="0"/>
              <a:t>.  </a:t>
            </a:r>
          </a:p>
          <a:p>
            <a:endParaRPr lang="en-GB" sz="2400" b="1" dirty="0"/>
          </a:p>
          <a:p>
            <a:r>
              <a:rPr lang="en-GB" sz="2400" b="1" dirty="0"/>
              <a:t>Something familiar here? – the loop controversy</a:t>
            </a:r>
            <a:r>
              <a:rPr lang="en-GB" sz="2400" b="1" dirty="0" smtClean="0"/>
              <a:t>? – the  CFA controversy? </a:t>
            </a:r>
            <a:r>
              <a:rPr lang="en-GB" sz="2400" dirty="0" smtClean="0"/>
              <a:t>–</a:t>
            </a:r>
            <a:r>
              <a:rPr lang="en-GB" sz="2400" b="1" dirty="0" smtClean="0"/>
              <a:t> </a:t>
            </a:r>
            <a:r>
              <a:rPr lang="en-GB" sz="2400" b="1" dirty="0" smtClean="0"/>
              <a:t>the </a:t>
            </a:r>
            <a:r>
              <a:rPr lang="en-GB" sz="2400" b="1" dirty="0"/>
              <a:t>Goubau </a:t>
            </a:r>
            <a:r>
              <a:rPr lang="en-GB" sz="2400" b="1" dirty="0"/>
              <a:t>l</a:t>
            </a:r>
            <a:r>
              <a:rPr lang="en-GB" sz="2400" b="1" dirty="0" smtClean="0"/>
              <a:t>ine </a:t>
            </a:r>
            <a:r>
              <a:rPr lang="en-GB" sz="2400" b="1" dirty="0" smtClean="0"/>
              <a:t>c</a:t>
            </a:r>
            <a:r>
              <a:rPr lang="en-GB" sz="2400" b="1" dirty="0" smtClean="0"/>
              <a:t>ontroversy</a:t>
            </a:r>
            <a:r>
              <a:rPr lang="en-GB" sz="2400" b="1" dirty="0"/>
              <a:t>?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AC310A0D-DD46-4093-89E8-80EEEB122EF4}" type="slidenum">
              <a:rPr lang="en-US"/>
              <a:pPr/>
              <a:t>70</a:t>
            </a:fld>
            <a:endParaRPr lang="en-US"/>
          </a:p>
        </p:txBody>
      </p:sp>
      <p:sp>
        <p:nvSpPr>
          <p:cNvPr id="378882" name="Rectangle 2"/>
          <p:cNvSpPr>
            <a:spLocks noGrp="1" noChangeArrowheads="1"/>
          </p:cNvSpPr>
          <p:nvPr>
            <p:ph type="title"/>
          </p:nvPr>
        </p:nvSpPr>
        <p:spPr>
          <a:xfrm>
            <a:off x="0" y="0"/>
            <a:ext cx="9144000" cy="1200150"/>
          </a:xfrm>
        </p:spPr>
        <p:txBody>
          <a:bodyPr/>
          <a:lstStyle/>
          <a:p>
            <a:r>
              <a:rPr lang="en-US" sz="2400" dirty="0" smtClean="0">
                <a:cs typeface="Times New Roman" pitchFamily="18" charset="0"/>
              </a:rPr>
              <a:t>Comparison </a:t>
            </a:r>
            <a:r>
              <a:rPr lang="en-US" sz="2400" dirty="0">
                <a:cs typeface="Times New Roman" pitchFamily="18" charset="0"/>
              </a:rPr>
              <a:t>of measured Q values with model predictions over the loop tuning </a:t>
            </a:r>
            <a:r>
              <a:rPr lang="en-US" sz="2400" dirty="0" smtClean="0">
                <a:cs typeface="Times New Roman" pitchFamily="18" charset="0"/>
              </a:rPr>
              <a:t>range.  Upper with RSS power combining of radiation and loss resistances.  Lower with resistances added conventionally. </a:t>
            </a:r>
            <a:endParaRPr lang="en-GB" sz="2400" dirty="0">
              <a:cs typeface="Times New Roman" pitchFamily="18" charset="0"/>
            </a:endParaRPr>
          </a:p>
        </p:txBody>
      </p:sp>
      <p:pic>
        <p:nvPicPr>
          <p:cNvPr id="378883" name="Picture 3"/>
          <p:cNvPicPr>
            <a:picLocks noGrp="1" noChangeAspect="1" noChangeArrowheads="1"/>
          </p:cNvPicPr>
          <p:nvPr>
            <p:ph type="body" idx="1"/>
          </p:nvPr>
        </p:nvPicPr>
        <p:blipFill>
          <a:blip r:embed="rId2" cstate="print"/>
          <a:srcRect/>
          <a:stretch>
            <a:fillRect/>
          </a:stretch>
        </p:blipFill>
        <p:spPr>
          <a:xfrm>
            <a:off x="685800" y="1143000"/>
            <a:ext cx="7772400" cy="5256213"/>
          </a:xfrm>
          <a:noFill/>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GB" smtClean="0"/>
              <a:t>Itchen Valley ARC 11th June 2010</a:t>
            </a:r>
            <a:endParaRPr lang="en-US"/>
          </a:p>
        </p:txBody>
      </p:sp>
      <p:sp>
        <p:nvSpPr>
          <p:cNvPr id="6" name="Slide Number Placeholder 3"/>
          <p:cNvSpPr>
            <a:spLocks noGrp="1"/>
          </p:cNvSpPr>
          <p:nvPr>
            <p:ph type="sldNum" sz="quarter" idx="11"/>
          </p:nvPr>
        </p:nvSpPr>
        <p:spPr/>
        <p:txBody>
          <a:bodyPr/>
          <a:lstStyle/>
          <a:p>
            <a:fld id="{A754FE53-7629-4F1C-9846-B3207A0A47B7}" type="slidenum">
              <a:rPr lang="en-US"/>
              <a:pPr/>
              <a:t>71</a:t>
            </a:fld>
            <a:endParaRPr lang="en-US"/>
          </a:p>
        </p:txBody>
      </p:sp>
      <p:sp>
        <p:nvSpPr>
          <p:cNvPr id="384002" name="Rectangle 2"/>
          <p:cNvSpPr>
            <a:spLocks noGrp="1" noChangeArrowheads="1"/>
          </p:cNvSpPr>
          <p:nvPr>
            <p:ph type="title"/>
          </p:nvPr>
        </p:nvSpPr>
        <p:spPr>
          <a:xfrm>
            <a:off x="265089" y="1619519"/>
            <a:ext cx="1524000" cy="1600200"/>
          </a:xfrm>
        </p:spPr>
        <p:txBody>
          <a:bodyPr/>
          <a:lstStyle/>
          <a:p>
            <a:r>
              <a:rPr lang="en-GB" sz="2400" dirty="0"/>
              <a:t>68cm loop over wet field</a:t>
            </a:r>
          </a:p>
        </p:txBody>
      </p:sp>
      <p:pic>
        <p:nvPicPr>
          <p:cNvPr id="384003" name="Picture 3"/>
          <p:cNvPicPr>
            <a:picLocks noChangeAspect="1" noChangeArrowheads="1"/>
          </p:cNvPicPr>
          <p:nvPr/>
        </p:nvPicPr>
        <p:blipFill>
          <a:blip r:embed="rId2" cstate="print"/>
          <a:srcRect/>
          <a:stretch>
            <a:fillRect/>
          </a:stretch>
        </p:blipFill>
        <p:spPr bwMode="auto">
          <a:xfrm>
            <a:off x="2336800" y="42863"/>
            <a:ext cx="6540500" cy="6510337"/>
          </a:xfrm>
          <a:prstGeom prst="rect">
            <a:avLst/>
          </a:prstGeom>
          <a:noFill/>
          <a:ln w="9525">
            <a:noFill/>
            <a:miter lim="800000"/>
            <a:headEnd/>
            <a:tailEnd/>
          </a:ln>
          <a:effectLst/>
        </p:spPr>
      </p:pic>
      <p:pic>
        <p:nvPicPr>
          <p:cNvPr id="384004" name="Picture 4"/>
          <p:cNvPicPr>
            <a:picLocks noChangeAspect="1" noChangeArrowheads="1"/>
          </p:cNvPicPr>
          <p:nvPr/>
        </p:nvPicPr>
        <p:blipFill>
          <a:blip r:embed="rId3" cstate="print"/>
          <a:srcRect/>
          <a:stretch>
            <a:fillRect/>
          </a:stretch>
        </p:blipFill>
        <p:spPr bwMode="auto">
          <a:xfrm>
            <a:off x="228600" y="3419475"/>
            <a:ext cx="2133600" cy="1685925"/>
          </a:xfrm>
          <a:prstGeom prst="rect">
            <a:avLst/>
          </a:prstGeom>
          <a:noFill/>
          <a:ln w="9525">
            <a:noFill/>
            <a:miter lim="800000"/>
            <a:headEnd/>
            <a:tailEnd/>
          </a:ln>
          <a:effectLst/>
        </p:spPr>
      </p:pic>
      <p:sp>
        <p:nvSpPr>
          <p:cNvPr id="7" name="Rectangle 2"/>
          <p:cNvSpPr txBox="1">
            <a:spLocks noChangeArrowheads="1"/>
          </p:cNvSpPr>
          <p:nvPr/>
        </p:nvSpPr>
        <p:spPr bwMode="auto">
          <a:xfrm>
            <a:off x="167425" y="218941"/>
            <a:ext cx="1752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smtClean="0">
                <a:ln>
                  <a:noFill/>
                </a:ln>
                <a:solidFill>
                  <a:schemeClr val="tx2"/>
                </a:solidFill>
                <a:effectLst/>
                <a:uLnTx/>
                <a:uFillTx/>
                <a:latin typeface="+mj-lt"/>
                <a:ea typeface="+mj-ea"/>
                <a:cs typeface="+mj-cs"/>
              </a:rPr>
              <a:t>MJU </a:t>
            </a:r>
            <a:r>
              <a:rPr kumimoji="0" lang="en-GB" sz="2000" b="1" i="0" u="none" strike="noStrike" kern="0" cap="none" spc="0" normalizeH="0" baseline="0" noProof="0" dirty="0" err="1" smtClean="0">
                <a:ln>
                  <a:noFill/>
                </a:ln>
                <a:solidFill>
                  <a:schemeClr val="tx2"/>
                </a:solidFill>
                <a:effectLst/>
                <a:uLnTx/>
                <a:uFillTx/>
                <a:latin typeface="+mj-lt"/>
                <a:ea typeface="+mj-ea"/>
                <a:cs typeface="+mj-cs"/>
              </a:rPr>
              <a:t>Mathcad</a:t>
            </a:r>
            <a:r>
              <a:rPr kumimoji="0" lang="en-GB" sz="2000" b="1" i="0" u="none" strike="noStrike" kern="0" cap="none" spc="0" normalizeH="0" baseline="0" noProof="0" dirty="0" smtClean="0">
                <a:ln>
                  <a:noFill/>
                </a:ln>
                <a:solidFill>
                  <a:schemeClr val="tx2"/>
                </a:solidFill>
                <a:effectLst/>
                <a:uLnTx/>
                <a:uFillTx/>
                <a:latin typeface="+mj-lt"/>
                <a:ea typeface="+mj-ea"/>
                <a:cs typeface="+mj-cs"/>
              </a:rPr>
              <a:t> Loop Worksheet - 2</a:t>
            </a:r>
            <a:endParaRPr kumimoji="0" lang="en-GB" sz="2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GB" smtClean="0"/>
              <a:t>Itchen Valley ARC 11th June 2010</a:t>
            </a:r>
            <a:endParaRPr lang="en-US"/>
          </a:p>
        </p:txBody>
      </p:sp>
      <p:sp>
        <p:nvSpPr>
          <p:cNvPr id="6" name="Slide Number Placeholder 3"/>
          <p:cNvSpPr>
            <a:spLocks noGrp="1"/>
          </p:cNvSpPr>
          <p:nvPr>
            <p:ph type="sldNum" sz="quarter" idx="11"/>
          </p:nvPr>
        </p:nvSpPr>
        <p:spPr/>
        <p:txBody>
          <a:bodyPr/>
          <a:lstStyle/>
          <a:p>
            <a:fld id="{872E341E-BC1E-4A6B-A497-286C20F3DC4E}" type="slidenum">
              <a:rPr lang="en-US"/>
              <a:pPr/>
              <a:t>72</a:t>
            </a:fld>
            <a:endParaRPr lang="en-US"/>
          </a:p>
        </p:txBody>
      </p:sp>
      <p:sp>
        <p:nvSpPr>
          <p:cNvPr id="397314" name="Rectangle 2"/>
          <p:cNvSpPr>
            <a:spLocks noGrp="1" noChangeArrowheads="1"/>
          </p:cNvSpPr>
          <p:nvPr>
            <p:ph type="title"/>
          </p:nvPr>
        </p:nvSpPr>
        <p:spPr>
          <a:xfrm>
            <a:off x="1466850" y="139700"/>
            <a:ext cx="6210300" cy="457200"/>
          </a:xfrm>
        </p:spPr>
        <p:txBody>
          <a:bodyPr/>
          <a:lstStyle/>
          <a:p>
            <a:r>
              <a:rPr lang="en-GB" sz="2400"/>
              <a:t>MJU Mathcad Loop Worksheet - 3</a:t>
            </a:r>
          </a:p>
        </p:txBody>
      </p:sp>
      <p:pic>
        <p:nvPicPr>
          <p:cNvPr id="397315" name="Picture 3"/>
          <p:cNvPicPr>
            <a:picLocks noChangeAspect="1" noChangeArrowheads="1"/>
          </p:cNvPicPr>
          <p:nvPr/>
        </p:nvPicPr>
        <p:blipFill>
          <a:blip r:embed="rId2" cstate="print"/>
          <a:srcRect t="22391" r="32845" b="39658"/>
          <a:stretch>
            <a:fillRect/>
          </a:stretch>
        </p:blipFill>
        <p:spPr bwMode="auto">
          <a:xfrm>
            <a:off x="1989138" y="684213"/>
            <a:ext cx="7154862" cy="5729287"/>
          </a:xfrm>
          <a:prstGeom prst="rect">
            <a:avLst/>
          </a:prstGeom>
          <a:noFill/>
          <a:ln w="9525">
            <a:noFill/>
            <a:miter lim="800000"/>
            <a:headEnd/>
            <a:tailEnd/>
          </a:ln>
          <a:effectLst/>
        </p:spPr>
      </p:pic>
      <p:sp>
        <p:nvSpPr>
          <p:cNvPr id="397316" name="Text Box 4"/>
          <p:cNvSpPr txBox="1">
            <a:spLocks noChangeArrowheads="1"/>
          </p:cNvSpPr>
          <p:nvPr/>
        </p:nvSpPr>
        <p:spPr bwMode="auto">
          <a:xfrm>
            <a:off x="0" y="1371600"/>
            <a:ext cx="2311400" cy="3759200"/>
          </a:xfrm>
          <a:prstGeom prst="rect">
            <a:avLst/>
          </a:prstGeom>
          <a:noFill/>
          <a:ln w="9525">
            <a:noFill/>
            <a:miter lim="800000"/>
            <a:headEnd/>
            <a:tailEnd/>
          </a:ln>
          <a:effectLst/>
        </p:spPr>
        <p:txBody>
          <a:bodyPr>
            <a:spAutoFit/>
          </a:bodyPr>
          <a:lstStyle/>
          <a:p>
            <a:pPr marL="177800" indent="-177800">
              <a:spcBef>
                <a:spcPct val="50000"/>
              </a:spcBef>
            </a:pPr>
            <a:r>
              <a:rPr lang="en-GB" sz="1600" b="1">
                <a:effectLst/>
              </a:rPr>
              <a:t>Radiation Modes and Loss Resistances:</a:t>
            </a:r>
          </a:p>
          <a:p>
            <a:pPr marL="177800" indent="-177800">
              <a:spcBef>
                <a:spcPct val="50000"/>
              </a:spcBef>
              <a:buFontTx/>
              <a:buAutoNum type="arabicPeriod"/>
            </a:pPr>
            <a:r>
              <a:rPr lang="en-GB" sz="1600">
                <a:effectLst/>
              </a:rPr>
              <a:t>Folded Dipole Mode</a:t>
            </a:r>
          </a:p>
          <a:p>
            <a:pPr marL="177800" indent="-177800">
              <a:spcBef>
                <a:spcPct val="50000"/>
              </a:spcBef>
              <a:buFontTx/>
              <a:buAutoNum type="arabicPeriod"/>
            </a:pPr>
            <a:r>
              <a:rPr lang="en-GB" sz="1600">
                <a:effectLst/>
              </a:rPr>
              <a:t>New Loop Mode</a:t>
            </a:r>
          </a:p>
          <a:p>
            <a:pPr marL="177800" indent="-177800">
              <a:spcBef>
                <a:spcPct val="50000"/>
              </a:spcBef>
              <a:buFontTx/>
              <a:buAutoNum type="arabicPeriod"/>
            </a:pPr>
            <a:r>
              <a:rPr lang="en-GB" sz="1600">
                <a:effectLst/>
              </a:rPr>
              <a:t>Conductor Loss Resistance</a:t>
            </a:r>
          </a:p>
          <a:p>
            <a:pPr marL="177800" indent="-177800">
              <a:spcBef>
                <a:spcPct val="50000"/>
              </a:spcBef>
              <a:buFontTx/>
              <a:buAutoNum type="arabicPeriod"/>
            </a:pPr>
            <a:r>
              <a:rPr lang="en-GB" sz="1600">
                <a:effectLst/>
              </a:rPr>
              <a:t>Traditional (Kraus) Loop Mode</a:t>
            </a:r>
          </a:p>
          <a:p>
            <a:pPr marL="177800" indent="-177800">
              <a:spcBef>
                <a:spcPct val="50000"/>
              </a:spcBef>
              <a:buFontTx/>
              <a:buAutoNum type="arabicPeriod"/>
            </a:pPr>
            <a:r>
              <a:rPr lang="en-GB" sz="1600">
                <a:effectLst/>
              </a:rPr>
              <a:t>Detected Skin effect Environmental Loss  </a:t>
            </a:r>
          </a:p>
          <a:p>
            <a:pPr marL="177800" indent="-177800">
              <a:spcBef>
                <a:spcPct val="50000"/>
              </a:spcBef>
              <a:buFontTx/>
              <a:buAutoNum type="arabicPeriod"/>
            </a:pPr>
            <a:r>
              <a:rPr lang="en-GB" sz="1600">
                <a:effectLst/>
              </a:rPr>
              <a:t>Ground Loss including cut-off frequency</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40CC5894-9652-4A5D-8381-BF1307944F6D}" type="slidenum">
              <a:rPr lang="en-US"/>
              <a:pPr/>
              <a:t>73</a:t>
            </a:fld>
            <a:endParaRPr lang="en-US"/>
          </a:p>
        </p:txBody>
      </p:sp>
      <p:sp>
        <p:nvSpPr>
          <p:cNvPr id="403458" name="Rectangle 2"/>
          <p:cNvSpPr>
            <a:spLocks noGrp="1" noChangeArrowheads="1"/>
          </p:cNvSpPr>
          <p:nvPr>
            <p:ph type="title"/>
          </p:nvPr>
        </p:nvSpPr>
        <p:spPr>
          <a:xfrm>
            <a:off x="128787" y="-1"/>
            <a:ext cx="8899301" cy="927279"/>
          </a:xfrm>
        </p:spPr>
        <p:txBody>
          <a:bodyPr/>
          <a:lstStyle/>
          <a:p>
            <a:r>
              <a:rPr lang="en-GB" sz="3200" dirty="0"/>
              <a:t>The Chu-Wheeler Criterion for Small Antenna Q</a:t>
            </a:r>
          </a:p>
        </p:txBody>
      </p:sp>
      <p:sp>
        <p:nvSpPr>
          <p:cNvPr id="403459" name="Rectangle 3"/>
          <p:cNvSpPr>
            <a:spLocks noGrp="1" noChangeArrowheads="1"/>
          </p:cNvSpPr>
          <p:nvPr>
            <p:ph type="body" idx="1"/>
          </p:nvPr>
        </p:nvSpPr>
        <p:spPr>
          <a:xfrm>
            <a:off x="266700" y="1223492"/>
            <a:ext cx="8572500" cy="5101107"/>
          </a:xfrm>
        </p:spPr>
        <p:txBody>
          <a:bodyPr/>
          <a:lstStyle/>
          <a:p>
            <a:r>
              <a:rPr lang="en-GB" dirty="0"/>
              <a:t>The </a:t>
            </a:r>
            <a:r>
              <a:rPr lang="en-GB" b="1" i="1" dirty="0"/>
              <a:t>original</a:t>
            </a:r>
            <a:r>
              <a:rPr lang="en-GB" dirty="0"/>
              <a:t> Chu-Wheeler criterion states that</a:t>
            </a:r>
            <a:br>
              <a:rPr lang="en-GB" dirty="0"/>
            </a:br>
            <a:r>
              <a:rPr lang="en-GB" dirty="0"/>
              <a:t>		</a:t>
            </a:r>
            <a:r>
              <a:rPr lang="en-GB" i="1" dirty="0" err="1"/>
              <a:t>Q</a:t>
            </a:r>
            <a:r>
              <a:rPr lang="en-GB" i="1" baseline="-25000" dirty="0" err="1"/>
              <a:t>min</a:t>
            </a:r>
            <a:r>
              <a:rPr lang="en-GB" i="1" dirty="0"/>
              <a:t>(original) =  (ka) </a:t>
            </a:r>
            <a:r>
              <a:rPr lang="en-GB" i="1" baseline="30000" dirty="0"/>
              <a:t>-3</a:t>
            </a:r>
            <a:r>
              <a:rPr lang="en-GB" baseline="30000" dirty="0"/>
              <a:t> </a:t>
            </a:r>
            <a:br>
              <a:rPr lang="en-GB" baseline="30000" dirty="0"/>
            </a:br>
            <a:r>
              <a:rPr lang="en-GB" baseline="30000" dirty="0"/>
              <a:t/>
            </a:r>
            <a:br>
              <a:rPr lang="en-GB" baseline="30000" dirty="0"/>
            </a:br>
            <a:r>
              <a:rPr lang="en-GB" dirty="0"/>
              <a:t>where a is the radius of the sphere just containing the small antenna and </a:t>
            </a:r>
            <a:br>
              <a:rPr lang="en-GB" dirty="0"/>
            </a:br>
            <a:r>
              <a:rPr lang="en-GB" dirty="0"/>
              <a:t>k = 2</a:t>
            </a:r>
            <a:r>
              <a:rPr lang="en-GB" dirty="0">
                <a:sym typeface="Symbol" pitchFamily="18" charset="2"/>
              </a:rPr>
              <a:t>/ (the propagation constant).  </a:t>
            </a:r>
          </a:p>
          <a:p>
            <a:pPr lvl="1"/>
            <a:r>
              <a:rPr lang="en-GB" b="1" dirty="0">
                <a:sym typeface="Symbol" pitchFamily="18" charset="2"/>
              </a:rPr>
              <a:t>This criterion has been used to ‘rubbish and condemn’ many small antennas and to ‘prove’ that their inventors are ‘charlatans’</a:t>
            </a:r>
          </a:p>
          <a:p>
            <a:r>
              <a:rPr lang="en-GB" dirty="0">
                <a:sym typeface="Symbol" pitchFamily="18" charset="2"/>
              </a:rPr>
              <a:t>From many plots of separate mode radiation and loss resistances (as in previous slide) we find an approximation for the </a:t>
            </a:r>
            <a:r>
              <a:rPr lang="en-GB" b="1" i="1" dirty="0">
                <a:sym typeface="Symbol" pitchFamily="18" charset="2"/>
              </a:rPr>
              <a:t>real</a:t>
            </a:r>
            <a:r>
              <a:rPr lang="en-GB" i="1" dirty="0">
                <a:sym typeface="Symbol" pitchFamily="18" charset="2"/>
              </a:rPr>
              <a:t> </a:t>
            </a:r>
            <a:r>
              <a:rPr lang="en-GB" dirty="0">
                <a:sym typeface="Symbol" pitchFamily="18" charset="2"/>
              </a:rPr>
              <a:t>Chu-Wheeler criterion should be </a:t>
            </a:r>
          </a:p>
          <a:p>
            <a:pPr lvl="1"/>
            <a:r>
              <a:rPr lang="en-GB" dirty="0">
                <a:sym typeface="Symbol" pitchFamily="18" charset="2"/>
              </a:rPr>
              <a:t>for a one metre loop : </a:t>
            </a:r>
            <a:br>
              <a:rPr lang="en-GB" dirty="0">
                <a:sym typeface="Symbol" pitchFamily="18" charset="2"/>
              </a:rPr>
            </a:br>
            <a:r>
              <a:rPr lang="en-GB" dirty="0">
                <a:sym typeface="Symbol" pitchFamily="18" charset="2"/>
              </a:rPr>
              <a:t>		</a:t>
            </a:r>
            <a:r>
              <a:rPr lang="en-GB" i="1" dirty="0" err="1"/>
              <a:t>Q</a:t>
            </a:r>
            <a:r>
              <a:rPr lang="en-GB" i="1" baseline="-25000" dirty="0" err="1"/>
              <a:t>min</a:t>
            </a:r>
            <a:r>
              <a:rPr lang="en-GB" i="1" baseline="-25000" dirty="0"/>
              <a:t> </a:t>
            </a:r>
            <a:r>
              <a:rPr lang="en-GB" i="1" dirty="0"/>
              <a:t>(reality) = [{300/(ka)}</a:t>
            </a:r>
            <a:r>
              <a:rPr lang="en-GB" i="1" baseline="30000" dirty="0"/>
              <a:t>2</a:t>
            </a:r>
            <a:r>
              <a:rPr lang="en-GB" i="1" dirty="0"/>
              <a:t> + (ka)</a:t>
            </a:r>
            <a:r>
              <a:rPr lang="en-GB" i="1" baseline="30000" dirty="0"/>
              <a:t>6</a:t>
            </a:r>
            <a:r>
              <a:rPr lang="en-GB" i="1" dirty="0"/>
              <a:t> ] </a:t>
            </a:r>
            <a:r>
              <a:rPr lang="en-GB" i="1" baseline="30000" dirty="0"/>
              <a:t>0.5</a:t>
            </a:r>
            <a:r>
              <a:rPr lang="en-GB" i="1" dirty="0"/>
              <a:t> </a:t>
            </a:r>
            <a:br>
              <a:rPr lang="en-GB" i="1" dirty="0"/>
            </a:br>
            <a:r>
              <a:rPr lang="en-GB" dirty="0"/>
              <a:t>this loop is typically 80% to 90% efficient.  </a:t>
            </a:r>
            <a:r>
              <a:rPr lang="en-GB" i="1" dirty="0"/>
              <a:t> </a:t>
            </a:r>
            <a:r>
              <a:rPr lang="en-GB" i="1" baseline="30000" dirty="0"/>
              <a:t> </a:t>
            </a:r>
          </a:p>
          <a:p>
            <a:pPr lvl="1"/>
            <a:r>
              <a:rPr lang="en-GB" dirty="0">
                <a:sym typeface="Symbol" pitchFamily="18" charset="2"/>
              </a:rPr>
              <a:t>For a 35cm loop  </a:t>
            </a:r>
            <a:br>
              <a:rPr lang="en-GB" dirty="0">
                <a:sym typeface="Symbol" pitchFamily="18" charset="2"/>
              </a:rPr>
            </a:br>
            <a:r>
              <a:rPr lang="en-GB" dirty="0">
                <a:sym typeface="Symbol" pitchFamily="18" charset="2"/>
              </a:rPr>
              <a:t>		</a:t>
            </a:r>
            <a:r>
              <a:rPr lang="en-GB" i="1" dirty="0" err="1"/>
              <a:t>Q</a:t>
            </a:r>
            <a:r>
              <a:rPr lang="en-GB" i="1" baseline="-25000" dirty="0" err="1"/>
              <a:t>min</a:t>
            </a:r>
            <a:r>
              <a:rPr lang="en-GB" i="1" baseline="-25000" dirty="0"/>
              <a:t> </a:t>
            </a:r>
            <a:r>
              <a:rPr lang="en-GB" i="1" dirty="0"/>
              <a:t>(reality) = [{120}</a:t>
            </a:r>
            <a:r>
              <a:rPr lang="en-GB" i="1" baseline="30000" dirty="0"/>
              <a:t>2</a:t>
            </a:r>
            <a:r>
              <a:rPr lang="en-GB" i="1" dirty="0"/>
              <a:t>/ka + (ka)</a:t>
            </a:r>
            <a:r>
              <a:rPr lang="en-GB" i="1" baseline="30000" dirty="0"/>
              <a:t>6</a:t>
            </a:r>
            <a:r>
              <a:rPr lang="en-GB" i="1" dirty="0"/>
              <a:t> ] </a:t>
            </a:r>
            <a:r>
              <a:rPr lang="en-GB" i="1" baseline="30000" dirty="0"/>
              <a:t>0.5 </a:t>
            </a:r>
            <a:r>
              <a:rPr lang="en-GB" i="1" dirty="0"/>
              <a:t> </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GB" smtClean="0"/>
              <a:t>Itchen Valley ARC 11th June 2010</a:t>
            </a:r>
            <a:endParaRPr lang="en-US"/>
          </a:p>
        </p:txBody>
      </p:sp>
      <p:sp>
        <p:nvSpPr>
          <p:cNvPr id="6" name="Slide Number Placeholder 4"/>
          <p:cNvSpPr>
            <a:spLocks noGrp="1"/>
          </p:cNvSpPr>
          <p:nvPr>
            <p:ph type="sldNum" sz="quarter" idx="11"/>
          </p:nvPr>
        </p:nvSpPr>
        <p:spPr/>
        <p:txBody>
          <a:bodyPr/>
          <a:lstStyle/>
          <a:p>
            <a:fld id="{E23F2677-D0CF-4755-8F30-455396139DC1}" type="slidenum">
              <a:rPr lang="en-US"/>
              <a:pPr/>
              <a:t>74</a:t>
            </a:fld>
            <a:endParaRPr lang="en-US"/>
          </a:p>
        </p:txBody>
      </p:sp>
      <p:sp>
        <p:nvSpPr>
          <p:cNvPr id="380930" name="Rectangle 2"/>
          <p:cNvSpPr>
            <a:spLocks noGrp="1" noChangeArrowheads="1"/>
          </p:cNvSpPr>
          <p:nvPr>
            <p:ph type="title"/>
          </p:nvPr>
        </p:nvSpPr>
        <p:spPr>
          <a:xfrm>
            <a:off x="736600" y="152400"/>
            <a:ext cx="7772400" cy="533400"/>
          </a:xfrm>
        </p:spPr>
        <p:txBody>
          <a:bodyPr/>
          <a:lstStyle/>
          <a:p>
            <a:r>
              <a:rPr lang="en-GB"/>
              <a:t>Loop Design Formulas - Inductance</a:t>
            </a:r>
          </a:p>
        </p:txBody>
      </p:sp>
      <p:sp>
        <p:nvSpPr>
          <p:cNvPr id="380931" name="Rectangle 3"/>
          <p:cNvSpPr>
            <a:spLocks noGrp="1" noChangeArrowheads="1"/>
          </p:cNvSpPr>
          <p:nvPr>
            <p:ph type="body" idx="1"/>
          </p:nvPr>
        </p:nvSpPr>
        <p:spPr>
          <a:xfrm>
            <a:off x="177800" y="800100"/>
            <a:ext cx="8750300" cy="5588000"/>
          </a:xfrm>
        </p:spPr>
        <p:txBody>
          <a:bodyPr/>
          <a:lstStyle/>
          <a:p>
            <a:r>
              <a:rPr lang="en-GB" sz="2400"/>
              <a:t>The loop inductance defines the required capacitor values for the required tuning range.</a:t>
            </a:r>
          </a:p>
          <a:p>
            <a:r>
              <a:rPr lang="en-GB" sz="2400"/>
              <a:t>The loop diameter is D in metres. The wire/tubing diameter is d. C = loop circumference, and area  = A. </a:t>
            </a:r>
            <a:r>
              <a:rPr lang="en-GB" sz="2400">
                <a:sym typeface="Symbol" pitchFamily="18" charset="2"/>
              </a:rPr>
              <a:t> = wavelength.</a:t>
            </a:r>
          </a:p>
          <a:p>
            <a:r>
              <a:rPr lang="en-GB" sz="2400">
                <a:sym typeface="Symbol" pitchFamily="18" charset="2"/>
              </a:rPr>
              <a:t>Traditional formula due to </a:t>
            </a:r>
            <a:r>
              <a:rPr lang="en-GB" sz="2400" i="1">
                <a:sym typeface="Symbol" pitchFamily="18" charset="2"/>
              </a:rPr>
              <a:t>Patterson </a:t>
            </a:r>
            <a:r>
              <a:rPr lang="en-GB" sz="2400">
                <a:sym typeface="Symbol" pitchFamily="18" charset="2"/>
              </a:rPr>
              <a:t>(of </a:t>
            </a:r>
            <a:r>
              <a:rPr lang="en-GB" sz="2400" i="1">
                <a:sym typeface="Symbol" pitchFamily="18" charset="2"/>
              </a:rPr>
              <a:t>Patterson</a:t>
            </a:r>
            <a:r>
              <a:rPr lang="en-GB" sz="2400">
                <a:sym typeface="Symbol" pitchFamily="18" charset="2"/>
              </a:rPr>
              <a:t> loop fame?)</a:t>
            </a:r>
            <a:endParaRPr lang="en-GB" sz="2400" i="1">
              <a:sym typeface="Symbol" pitchFamily="18" charset="2"/>
            </a:endParaRPr>
          </a:p>
          <a:p>
            <a:pPr lvl="1"/>
            <a:r>
              <a:rPr lang="en-GB" sz="2400">
                <a:sym typeface="Symbol" pitchFamily="18" charset="2"/>
              </a:rPr>
              <a:t>	L(H) = 0.00508A  [2.303 log (4A/d) – 2.451]</a:t>
            </a:r>
          </a:p>
          <a:p>
            <a:pPr lvl="1"/>
            <a:r>
              <a:rPr lang="en-GB" sz="2400">
                <a:sym typeface="Symbol" pitchFamily="18" charset="2"/>
              </a:rPr>
              <a:t>This is not accurate  for thin wires.</a:t>
            </a:r>
          </a:p>
          <a:p>
            <a:r>
              <a:rPr lang="en-GB" sz="2400">
                <a:sym typeface="Symbol" pitchFamily="18" charset="2"/>
              </a:rPr>
              <a:t>A more complicated formula from </a:t>
            </a:r>
            <a:r>
              <a:rPr lang="en-GB" sz="2400" i="1">
                <a:sym typeface="Symbol" pitchFamily="18" charset="2"/>
              </a:rPr>
              <a:t>Grover</a:t>
            </a:r>
            <a:r>
              <a:rPr lang="en-GB" sz="2400">
                <a:sym typeface="Symbol" pitchFamily="18" charset="2"/>
              </a:rPr>
              <a:t> is more accurate.</a:t>
            </a:r>
          </a:p>
          <a:p>
            <a:r>
              <a:rPr lang="en-GB" sz="2400" b="1" u="sng">
                <a:sym typeface="Symbol" pitchFamily="18" charset="2"/>
              </a:rPr>
              <a:t>New empirical formula</a:t>
            </a:r>
            <a:r>
              <a:rPr lang="en-GB" sz="2400">
                <a:sym typeface="Symbol" pitchFamily="18" charset="2"/>
              </a:rPr>
              <a:t> ( - good for small loops):</a:t>
            </a:r>
          </a:p>
          <a:p>
            <a:pPr lvl="1"/>
            <a:r>
              <a:rPr lang="en-GB" sz="2400"/>
              <a:t>		 </a:t>
            </a:r>
            <a:r>
              <a:rPr lang="en-GB" sz="2400">
                <a:sym typeface="Symbol" pitchFamily="18" charset="2"/>
              </a:rPr>
              <a:t>L(H) = C(1.25D)</a:t>
            </a:r>
            <a:r>
              <a:rPr lang="en-GB" sz="2400" baseline="30000">
                <a:sym typeface="Symbol" pitchFamily="18" charset="2"/>
              </a:rPr>
              <a:t>1.6</a:t>
            </a:r>
            <a:r>
              <a:rPr lang="en-GB" sz="2400">
                <a:sym typeface="Symbol" pitchFamily="18" charset="2"/>
              </a:rPr>
              <a:t>/(160d)</a:t>
            </a:r>
            <a:r>
              <a:rPr lang="en-GB" sz="2400" baseline="30000">
                <a:sym typeface="Symbol" pitchFamily="18" charset="2"/>
              </a:rPr>
              <a:t>1/6</a:t>
            </a:r>
          </a:p>
          <a:p>
            <a:pPr lvl="1"/>
            <a:r>
              <a:rPr lang="en-GB" sz="2400">
                <a:sym typeface="Symbol" pitchFamily="18" charset="2"/>
              </a:rPr>
              <a:t>This is to be fine tuned when more measurements are available.</a:t>
            </a:r>
          </a:p>
          <a:p>
            <a:r>
              <a:rPr lang="en-GB" sz="2400" b="1">
                <a:sym typeface="Symbol" pitchFamily="18" charset="2"/>
              </a:rPr>
              <a:t>But beware, all is not what it seems when ‘real’ measurements are made – with an analyser, the miniVNA.  See next slide:</a:t>
            </a:r>
            <a:endParaRPr lang="en-GB" sz="2400">
              <a:sym typeface="Symbol" pitchFamily="18" charset="2"/>
            </a:endParaRPr>
          </a:p>
        </p:txBody>
      </p:sp>
      <p:graphicFrame>
        <p:nvGraphicFramePr>
          <p:cNvPr id="380932" name="Object 4"/>
          <p:cNvGraphicFramePr>
            <a:graphicFrameLocks noChangeAspect="1"/>
          </p:cNvGraphicFramePr>
          <p:nvPr/>
        </p:nvGraphicFramePr>
        <p:xfrm>
          <a:off x="4508500" y="3308350"/>
          <a:ext cx="125413" cy="239713"/>
        </p:xfrm>
        <a:graphic>
          <a:graphicData uri="http://schemas.openxmlformats.org/presentationml/2006/ole">
            <p:oleObj spid="_x0000_s380932" name="Equation" r:id="rId4" imgW="126720" imgH="241200" progId="Equation.3">
              <p:embed/>
            </p:oleObj>
          </a:graphicData>
        </a:graphic>
      </p:graphicFrame>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3C0C8D58-98A7-49DC-B460-E6D4606B3041}" type="slidenum">
              <a:rPr lang="en-US"/>
              <a:pPr/>
              <a:t>75</a:t>
            </a:fld>
            <a:endParaRPr lang="en-US"/>
          </a:p>
        </p:txBody>
      </p:sp>
      <p:sp>
        <p:nvSpPr>
          <p:cNvPr id="448514" name="Rectangle 2"/>
          <p:cNvSpPr>
            <a:spLocks noGrp="1" noChangeArrowheads="1"/>
          </p:cNvSpPr>
          <p:nvPr>
            <p:ph type="title"/>
          </p:nvPr>
        </p:nvSpPr>
        <p:spPr>
          <a:xfrm>
            <a:off x="254000" y="76200"/>
            <a:ext cx="8610600" cy="609600"/>
          </a:xfrm>
        </p:spPr>
        <p:txBody>
          <a:bodyPr/>
          <a:lstStyle/>
          <a:p>
            <a:r>
              <a:rPr lang="en-GB" sz="2400"/>
              <a:t>Inductance of single turn loop appears to vary with frequency!</a:t>
            </a:r>
          </a:p>
        </p:txBody>
      </p:sp>
      <p:pic>
        <p:nvPicPr>
          <p:cNvPr id="448515" name="Picture 3"/>
          <p:cNvPicPr>
            <a:picLocks noGrp="1" noChangeAspect="1" noChangeArrowheads="1"/>
          </p:cNvPicPr>
          <p:nvPr>
            <p:ph type="body" idx="1"/>
          </p:nvPr>
        </p:nvPicPr>
        <p:blipFill>
          <a:blip r:embed="rId2" cstate="print"/>
          <a:srcRect/>
          <a:stretch>
            <a:fillRect/>
          </a:stretch>
        </p:blipFill>
        <p:spPr>
          <a:xfrm>
            <a:off x="409575" y="755650"/>
            <a:ext cx="8050213" cy="5524500"/>
          </a:xfr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GB" smtClean="0"/>
              <a:t>Itchen Valley ARC 11th June 2010</a:t>
            </a:r>
            <a:endParaRPr lang="en-US"/>
          </a:p>
        </p:txBody>
      </p:sp>
      <p:sp>
        <p:nvSpPr>
          <p:cNvPr id="6" name="Slide Number Placeholder 3"/>
          <p:cNvSpPr>
            <a:spLocks noGrp="1"/>
          </p:cNvSpPr>
          <p:nvPr>
            <p:ph type="sldNum" sz="quarter" idx="11"/>
          </p:nvPr>
        </p:nvSpPr>
        <p:spPr/>
        <p:txBody>
          <a:bodyPr/>
          <a:lstStyle/>
          <a:p>
            <a:fld id="{E7A42DFE-04BE-4657-AF5A-4F785D319D82}" type="slidenum">
              <a:rPr lang="en-US"/>
              <a:pPr/>
              <a:t>76</a:t>
            </a:fld>
            <a:endParaRPr lang="en-US"/>
          </a:p>
        </p:txBody>
      </p:sp>
      <p:sp>
        <p:nvSpPr>
          <p:cNvPr id="385026" name="Rectangle 2"/>
          <p:cNvSpPr>
            <a:spLocks noGrp="1" noChangeArrowheads="1"/>
          </p:cNvSpPr>
          <p:nvPr>
            <p:ph type="title"/>
          </p:nvPr>
        </p:nvSpPr>
        <p:spPr>
          <a:xfrm>
            <a:off x="163131" y="1676400"/>
            <a:ext cx="2362200" cy="1295400"/>
          </a:xfrm>
        </p:spPr>
        <p:txBody>
          <a:bodyPr/>
          <a:lstStyle/>
          <a:p>
            <a:r>
              <a:rPr lang="en-GB" sz="2400" dirty="0"/>
              <a:t>2 Turn Loop in Conservatory</a:t>
            </a:r>
          </a:p>
        </p:txBody>
      </p:sp>
      <p:pic>
        <p:nvPicPr>
          <p:cNvPr id="385027" name="Picture 3"/>
          <p:cNvPicPr>
            <a:picLocks noChangeAspect="1" noChangeArrowheads="1"/>
          </p:cNvPicPr>
          <p:nvPr/>
        </p:nvPicPr>
        <p:blipFill>
          <a:blip r:embed="rId2" cstate="print"/>
          <a:srcRect/>
          <a:stretch>
            <a:fillRect/>
          </a:stretch>
        </p:blipFill>
        <p:spPr bwMode="auto">
          <a:xfrm>
            <a:off x="2524260" y="0"/>
            <a:ext cx="6619740" cy="6629400"/>
          </a:xfrm>
          <a:prstGeom prst="rect">
            <a:avLst/>
          </a:prstGeom>
          <a:noFill/>
          <a:ln w="9525">
            <a:noFill/>
            <a:miter lim="800000"/>
            <a:headEnd/>
            <a:tailEnd/>
          </a:ln>
          <a:effectLst/>
        </p:spPr>
      </p:pic>
      <p:pic>
        <p:nvPicPr>
          <p:cNvPr id="385028" name="Picture 4"/>
          <p:cNvPicPr>
            <a:picLocks noChangeAspect="1" noChangeArrowheads="1"/>
          </p:cNvPicPr>
          <p:nvPr/>
        </p:nvPicPr>
        <p:blipFill>
          <a:blip r:embed="rId3" cstate="print"/>
          <a:srcRect/>
          <a:stretch>
            <a:fillRect/>
          </a:stretch>
        </p:blipFill>
        <p:spPr bwMode="auto">
          <a:xfrm>
            <a:off x="342900" y="2895600"/>
            <a:ext cx="1843088" cy="2209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5B135E4-784E-4E64-9ADB-DE0BF7A9BF63}" type="slidenum">
              <a:rPr lang="en-US"/>
              <a:pPr/>
              <a:t>77</a:t>
            </a:fld>
            <a:endParaRPr lang="en-US"/>
          </a:p>
        </p:txBody>
      </p:sp>
      <p:sp>
        <p:nvSpPr>
          <p:cNvPr id="458754" name="Rectangle 2"/>
          <p:cNvSpPr>
            <a:spLocks noGrp="1" noChangeArrowheads="1"/>
          </p:cNvSpPr>
          <p:nvPr>
            <p:ph type="title"/>
          </p:nvPr>
        </p:nvSpPr>
        <p:spPr>
          <a:xfrm>
            <a:off x="600075" y="80963"/>
            <a:ext cx="8069263" cy="931862"/>
          </a:xfrm>
        </p:spPr>
        <p:txBody>
          <a:bodyPr/>
          <a:lstStyle/>
          <a:p>
            <a:r>
              <a:rPr lang="en-GB"/>
              <a:t>Using Heuristics to  resolve the ‘Loop Controversy’ once and for all time!</a:t>
            </a:r>
          </a:p>
        </p:txBody>
      </p:sp>
      <p:sp>
        <p:nvSpPr>
          <p:cNvPr id="458755" name="Rectangle 3"/>
          <p:cNvSpPr>
            <a:spLocks noGrp="1" noChangeArrowheads="1"/>
          </p:cNvSpPr>
          <p:nvPr>
            <p:ph type="body" idx="1"/>
          </p:nvPr>
        </p:nvSpPr>
        <p:spPr>
          <a:xfrm>
            <a:off x="215900" y="1236663"/>
            <a:ext cx="8748713" cy="5260975"/>
          </a:xfrm>
        </p:spPr>
        <p:txBody>
          <a:bodyPr/>
          <a:lstStyle/>
          <a:p>
            <a:pPr>
              <a:buFontTx/>
              <a:buNone/>
            </a:pPr>
            <a:r>
              <a:rPr lang="en-GB" b="1"/>
              <a:t>Method</a:t>
            </a:r>
          </a:p>
          <a:p>
            <a:r>
              <a:rPr lang="en-GB"/>
              <a:t>Four ‘Heat Accounting’  (heuristic) measurement methods based on the ‘First Law of Thermodynamics’ show that the small tuned loop of 10mm (or more) diameter copper tube is always 80% to 90% efficient</a:t>
            </a:r>
          </a:p>
          <a:p>
            <a:r>
              <a:rPr lang="en-GB"/>
              <a:t>The existing ‘Chu-Wheeler Small Antenna Criterion’ is firmly contradicted.  It is in urgent need of revision to prevent it being used to do any more damage to small antenna design and invention .</a:t>
            </a:r>
          </a:p>
          <a:p>
            <a:r>
              <a:rPr lang="en-GB"/>
              <a:t>The 15 to 30dB discrepancy when efficiency measurements are made over ‘real ground’ needs further measurements and a ‘heuristic’ theory and explanation.  </a:t>
            </a:r>
          </a:p>
          <a:p>
            <a:r>
              <a:rPr lang="en-GB" b="1"/>
              <a:t>The loop critics have mistakenly included ground losses immediately under the loop  and field sensor in their loop efficiency estimates.  </a:t>
            </a:r>
          </a:p>
          <a:p>
            <a:r>
              <a:rPr lang="en-GB" b="1"/>
              <a:t>Note that the only ‘safe’ way of doing field strength measurements over ground, is between an identical pair of antennas.</a:t>
            </a:r>
            <a:r>
              <a:rPr lang="en-GB"/>
              <a:t>  The ground loss under both antennas is then easy to measure. The field at the half-way point can be calculated exactly and then used to calibrate any field sensor for further use.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GB" smtClean="0"/>
              <a:t>Itchen Valley ARC 11th June 2010</a:t>
            </a:r>
            <a:endParaRPr lang="en-US"/>
          </a:p>
        </p:txBody>
      </p:sp>
      <p:sp>
        <p:nvSpPr>
          <p:cNvPr id="7" name="Slide Number Placeholder 5"/>
          <p:cNvSpPr>
            <a:spLocks noGrp="1"/>
          </p:cNvSpPr>
          <p:nvPr>
            <p:ph type="sldNum" sz="quarter" idx="11"/>
          </p:nvPr>
        </p:nvSpPr>
        <p:spPr/>
        <p:txBody>
          <a:bodyPr/>
          <a:lstStyle/>
          <a:p>
            <a:fld id="{0E176385-754D-4CAD-ADE8-C9BD9B5994FF}" type="slidenum">
              <a:rPr lang="en-US"/>
              <a:pPr/>
              <a:t>78</a:t>
            </a:fld>
            <a:endParaRPr lang="en-US"/>
          </a:p>
        </p:txBody>
      </p:sp>
      <p:sp>
        <p:nvSpPr>
          <p:cNvPr id="455682" name="Rectangle 2"/>
          <p:cNvSpPr>
            <a:spLocks noGrp="1" noChangeArrowheads="1"/>
          </p:cNvSpPr>
          <p:nvPr>
            <p:ph type="title"/>
          </p:nvPr>
        </p:nvSpPr>
        <p:spPr>
          <a:xfrm>
            <a:off x="254000" y="127000"/>
            <a:ext cx="8724900" cy="609600"/>
          </a:xfrm>
        </p:spPr>
        <p:txBody>
          <a:bodyPr/>
          <a:lstStyle/>
          <a:p>
            <a:r>
              <a:rPr lang="en-GB" sz="2400"/>
              <a:t>Tuned Loop Efficiency – The Controversy is ‘Classical Theory versus Practical Measurements’ </a:t>
            </a:r>
            <a:r>
              <a:rPr lang="en-GB" sz="2400" b="0"/>
              <a:t>(‘Wideband Q’ measurements)</a:t>
            </a:r>
            <a:endParaRPr lang="en-US" sz="2400" b="0"/>
          </a:p>
        </p:txBody>
      </p:sp>
      <p:sp>
        <p:nvSpPr>
          <p:cNvPr id="455683" name="Rectangle 3"/>
          <p:cNvSpPr>
            <a:spLocks noGrp="1" noChangeArrowheads="1"/>
          </p:cNvSpPr>
          <p:nvPr>
            <p:ph type="body" sz="half" idx="2"/>
          </p:nvPr>
        </p:nvSpPr>
        <p:spPr>
          <a:xfrm>
            <a:off x="26988" y="1271588"/>
            <a:ext cx="3665537" cy="5041900"/>
          </a:xfrm>
          <a:ln>
            <a:solidFill>
              <a:schemeClr val="bg1"/>
            </a:solidFill>
          </a:ln>
        </p:spPr>
        <p:txBody>
          <a:bodyPr/>
          <a:lstStyle/>
          <a:p>
            <a:pPr marL="0" indent="0"/>
            <a:r>
              <a:rPr lang="en-GB" sz="2400" b="1"/>
              <a:t>Two turn 1m loop with 10mm copper tube:</a:t>
            </a:r>
          </a:p>
          <a:p>
            <a:pPr marL="179388" lvl="1" indent="0">
              <a:buFontTx/>
              <a:buAutoNum type="arabicPeriod"/>
            </a:pPr>
            <a:r>
              <a:rPr lang="en-GB">
                <a:solidFill>
                  <a:srgbClr val="F40C75"/>
                </a:solidFill>
              </a:rPr>
              <a:t>Measured Intrinsic Efficiency = Eff(k)</a:t>
            </a:r>
            <a:br>
              <a:rPr lang="en-GB">
                <a:solidFill>
                  <a:srgbClr val="F40C75"/>
                </a:solidFill>
              </a:rPr>
            </a:br>
            <a:r>
              <a:rPr lang="en-GB">
                <a:solidFill>
                  <a:srgbClr val="F40C75"/>
                </a:solidFill>
              </a:rPr>
              <a:t> &gt;88% (-0.6dB)</a:t>
            </a:r>
          </a:p>
          <a:p>
            <a:pPr marL="179388" lvl="1" indent="0">
              <a:buFontTx/>
              <a:buAutoNum type="arabicPeriod"/>
            </a:pPr>
            <a:r>
              <a:rPr lang="en-GB">
                <a:solidFill>
                  <a:schemeClr val="accent2"/>
                </a:solidFill>
              </a:rPr>
              <a:t>Measured Environmental Efficiency = Eff</a:t>
            </a:r>
            <a:r>
              <a:rPr lang="en-GB" baseline="-25000">
                <a:solidFill>
                  <a:schemeClr val="accent2"/>
                </a:solidFill>
              </a:rPr>
              <a:t>e</a:t>
            </a:r>
            <a:r>
              <a:rPr lang="en-GB">
                <a:solidFill>
                  <a:schemeClr val="accent2"/>
                </a:solidFill>
              </a:rPr>
              <a:t>(k) &gt;66% (-1.8dB)</a:t>
            </a:r>
          </a:p>
          <a:p>
            <a:pPr marL="179388" lvl="1" indent="0">
              <a:buFontTx/>
              <a:buAutoNum type="arabicPeriod"/>
            </a:pPr>
            <a:r>
              <a:rPr lang="en-GB">
                <a:solidFill>
                  <a:srgbClr val="66FF33"/>
                </a:solidFill>
              </a:rPr>
              <a:t>Traditional ‘classical’ prediction of Loop Efficiency = Eff</a:t>
            </a:r>
            <a:r>
              <a:rPr lang="en-GB" baseline="-25000">
                <a:solidFill>
                  <a:srgbClr val="66FF33"/>
                </a:solidFill>
              </a:rPr>
              <a:t>trad</a:t>
            </a:r>
            <a:r>
              <a:rPr lang="en-GB">
                <a:solidFill>
                  <a:srgbClr val="66FF33"/>
                </a:solidFill>
              </a:rPr>
              <a:t>(k). At 1.8MHz = 0.08% </a:t>
            </a:r>
            <a:br>
              <a:rPr lang="en-GB">
                <a:solidFill>
                  <a:srgbClr val="66FF33"/>
                </a:solidFill>
              </a:rPr>
            </a:br>
            <a:r>
              <a:rPr lang="en-GB">
                <a:solidFill>
                  <a:srgbClr val="66FF33"/>
                </a:solidFill>
              </a:rPr>
              <a:t>or -31dB !!!!</a:t>
            </a:r>
            <a:endParaRPr lang="en-US">
              <a:solidFill>
                <a:srgbClr val="66FF33"/>
              </a:solidFill>
            </a:endParaRPr>
          </a:p>
        </p:txBody>
      </p:sp>
      <p:pic>
        <p:nvPicPr>
          <p:cNvPr id="455684" name="Picture 4"/>
          <p:cNvPicPr>
            <a:picLocks noChangeAspect="1" noChangeArrowheads="1"/>
          </p:cNvPicPr>
          <p:nvPr/>
        </p:nvPicPr>
        <p:blipFill>
          <a:blip r:embed="rId2" cstate="print"/>
          <a:srcRect/>
          <a:stretch>
            <a:fillRect/>
          </a:stretch>
        </p:blipFill>
        <p:spPr bwMode="auto">
          <a:xfrm>
            <a:off x="2808288" y="763588"/>
            <a:ext cx="6335712" cy="4584700"/>
          </a:xfrm>
          <a:prstGeom prst="rect">
            <a:avLst/>
          </a:prstGeom>
          <a:noFill/>
          <a:ln w="9525">
            <a:noFill/>
            <a:miter lim="800000"/>
            <a:headEnd/>
            <a:tailEnd/>
          </a:ln>
          <a:effectLst/>
        </p:spPr>
      </p:pic>
      <p:sp>
        <p:nvSpPr>
          <p:cNvPr id="455685" name="Text Box 5"/>
          <p:cNvSpPr txBox="1">
            <a:spLocks noChangeArrowheads="1"/>
          </p:cNvSpPr>
          <p:nvPr/>
        </p:nvSpPr>
        <p:spPr bwMode="auto">
          <a:xfrm>
            <a:off x="4087813" y="5195888"/>
            <a:ext cx="4460875" cy="1311275"/>
          </a:xfrm>
          <a:prstGeom prst="rect">
            <a:avLst/>
          </a:prstGeom>
          <a:solidFill>
            <a:srgbClr val="FFFF66"/>
          </a:solidFill>
          <a:ln w="28575" algn="ctr">
            <a:noFill/>
            <a:miter lim="800000"/>
            <a:headEnd/>
            <a:tailEnd/>
          </a:ln>
          <a:effectLst/>
        </p:spPr>
        <p:txBody>
          <a:bodyPr>
            <a:spAutoFit/>
          </a:bodyPr>
          <a:lstStyle/>
          <a:p>
            <a:r>
              <a:rPr lang="en-GB" b="1">
                <a:effectLst/>
              </a:rPr>
              <a:t>Classical</a:t>
            </a:r>
            <a:r>
              <a:rPr lang="en-GB">
                <a:effectLst/>
              </a:rPr>
              <a:t>	1.8MHz = -31dB</a:t>
            </a:r>
          </a:p>
          <a:p>
            <a:r>
              <a:rPr lang="en-GB" b="1">
                <a:effectLst/>
              </a:rPr>
              <a:t>Theory:-</a:t>
            </a:r>
            <a:r>
              <a:rPr lang="en-GB">
                <a:effectLst/>
              </a:rPr>
              <a:t>	3.6MHz = -19dB</a:t>
            </a:r>
          </a:p>
          <a:p>
            <a:r>
              <a:rPr lang="en-GB">
                <a:effectLst/>
              </a:rPr>
              <a:t>14MHz = -3dB 	5MHz  = -13dB</a:t>
            </a:r>
          </a:p>
          <a:p>
            <a:r>
              <a:rPr lang="en-GB">
                <a:effectLst/>
              </a:rPr>
              <a:t>28MHz = -&lt;1dB 	7MHz = -6dB</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ooter Placeholder 4"/>
          <p:cNvSpPr>
            <a:spLocks noGrp="1"/>
          </p:cNvSpPr>
          <p:nvPr>
            <p:ph type="ftr" sz="quarter" idx="10"/>
          </p:nvPr>
        </p:nvSpPr>
        <p:spPr/>
        <p:txBody>
          <a:bodyPr/>
          <a:lstStyle/>
          <a:p>
            <a:r>
              <a:rPr lang="en-GB" smtClean="0"/>
              <a:t>Itchen Valley ARC 11th June 2010</a:t>
            </a:r>
            <a:endParaRPr lang="en-US"/>
          </a:p>
        </p:txBody>
      </p:sp>
      <p:sp>
        <p:nvSpPr>
          <p:cNvPr id="125" name="Slide Number Placeholder 5"/>
          <p:cNvSpPr>
            <a:spLocks noGrp="1"/>
          </p:cNvSpPr>
          <p:nvPr>
            <p:ph type="sldNum" sz="quarter" idx="11"/>
          </p:nvPr>
        </p:nvSpPr>
        <p:spPr/>
        <p:txBody>
          <a:bodyPr/>
          <a:lstStyle/>
          <a:p>
            <a:fld id="{80B7AB34-A6E9-4945-AA64-2158F973D1E9}" type="slidenum">
              <a:rPr lang="en-US"/>
              <a:pPr/>
              <a:t>79</a:t>
            </a:fld>
            <a:endParaRPr lang="en-US"/>
          </a:p>
        </p:txBody>
      </p:sp>
      <p:sp>
        <p:nvSpPr>
          <p:cNvPr id="454658" name="Rectangle 2"/>
          <p:cNvSpPr>
            <a:spLocks noGrp="1" noChangeArrowheads="1"/>
          </p:cNvSpPr>
          <p:nvPr>
            <p:ph type="title"/>
          </p:nvPr>
        </p:nvSpPr>
        <p:spPr>
          <a:xfrm>
            <a:off x="0" y="0"/>
            <a:ext cx="4572000" cy="1187450"/>
          </a:xfrm>
        </p:spPr>
        <p:txBody>
          <a:bodyPr/>
          <a:lstStyle/>
          <a:p>
            <a:r>
              <a:rPr lang="en-GB" sz="2000"/>
              <a:t>DEFINITIONS OF ANTENNA EFFICIENCY</a:t>
            </a:r>
            <a:r>
              <a:rPr lang="en-US" sz="2000"/>
              <a:t> </a:t>
            </a:r>
            <a:r>
              <a:rPr lang="en-GB" sz="2000"/>
              <a:t>AND EFFECTIVENESS</a:t>
            </a:r>
            <a:br>
              <a:rPr lang="en-GB" sz="2000"/>
            </a:br>
            <a:r>
              <a:rPr lang="en-GB" sz="2000" b="0"/>
              <a:t>“Where does the power go?”</a:t>
            </a:r>
            <a:r>
              <a:rPr lang="en-US" sz="2000"/>
              <a:t> </a:t>
            </a:r>
          </a:p>
        </p:txBody>
      </p:sp>
      <p:sp>
        <p:nvSpPr>
          <p:cNvPr id="454659" name="Text Box 3"/>
          <p:cNvSpPr txBox="1">
            <a:spLocks noChangeArrowheads="1"/>
          </p:cNvSpPr>
          <p:nvPr/>
        </p:nvSpPr>
        <p:spPr bwMode="auto">
          <a:xfrm>
            <a:off x="5292725" y="214313"/>
            <a:ext cx="3851275" cy="6111875"/>
          </a:xfrm>
          <a:prstGeom prst="rect">
            <a:avLst/>
          </a:prstGeom>
          <a:noFill/>
          <a:ln w="9525">
            <a:noFill/>
            <a:miter lim="800000"/>
            <a:headEnd/>
            <a:tailEnd/>
          </a:ln>
          <a:effectLst/>
        </p:spPr>
        <p:txBody>
          <a:bodyPr>
            <a:spAutoFit/>
          </a:bodyPr>
          <a:lstStyle/>
          <a:p>
            <a:pPr>
              <a:spcBef>
                <a:spcPct val="50000"/>
              </a:spcBef>
              <a:buFontTx/>
              <a:buChar char="•"/>
            </a:pPr>
            <a:r>
              <a:rPr lang="en-GB" sz="1600">
                <a:effectLst/>
              </a:rPr>
              <a:t> 15 efficiency definitions = Pn/Pm</a:t>
            </a:r>
          </a:p>
          <a:p>
            <a:pPr>
              <a:spcBef>
                <a:spcPct val="50000"/>
              </a:spcBef>
              <a:buFontTx/>
              <a:buChar char="•"/>
            </a:pPr>
            <a:r>
              <a:rPr lang="en-GB" sz="1600">
                <a:effectLst/>
              </a:rPr>
              <a:t> P6 is power density in a given direction </a:t>
            </a:r>
          </a:p>
          <a:p>
            <a:pPr>
              <a:spcBef>
                <a:spcPct val="50000"/>
              </a:spcBef>
              <a:buFontTx/>
              <a:buChar char="•"/>
            </a:pPr>
            <a:r>
              <a:rPr lang="en-GB" sz="1600">
                <a:effectLst/>
              </a:rPr>
              <a:t>P6/P5 is the ‘directivity’ in that direction </a:t>
            </a:r>
          </a:p>
          <a:p>
            <a:pPr>
              <a:spcBef>
                <a:spcPct val="50000"/>
              </a:spcBef>
              <a:buFontTx/>
              <a:buChar char="•"/>
            </a:pPr>
            <a:r>
              <a:rPr lang="en-GB" sz="1600">
                <a:effectLst/>
              </a:rPr>
              <a:t>Important ratios are: ‘intrinsic efficiency = P3/P2’, ‘total antenna efficiency = P5/P2’ and ‘antenna gain = P6/P2. </a:t>
            </a:r>
          </a:p>
          <a:p>
            <a:pPr>
              <a:spcBef>
                <a:spcPct val="50000"/>
              </a:spcBef>
              <a:buFontTx/>
              <a:buChar char="•"/>
            </a:pPr>
            <a:r>
              <a:rPr lang="en-GB" sz="1600">
                <a:effectLst/>
              </a:rPr>
              <a:t>‘</a:t>
            </a:r>
            <a:r>
              <a:rPr lang="en-GB" sz="1600" b="1" i="1">
                <a:effectLst/>
              </a:rPr>
              <a:t>Intrinsic efficiency</a:t>
            </a:r>
            <a:r>
              <a:rPr lang="en-GB" sz="1600">
                <a:effectLst/>
              </a:rPr>
              <a:t>’ is important because it is little affected by the environment and is essentially the </a:t>
            </a:r>
            <a:r>
              <a:rPr lang="en-GB" sz="1600" i="1">
                <a:effectLst/>
              </a:rPr>
              <a:t>efficiency of the antenna in free space</a:t>
            </a:r>
            <a:r>
              <a:rPr lang="en-GB" sz="1600">
                <a:effectLst/>
              </a:rPr>
              <a:t>.</a:t>
            </a:r>
            <a:r>
              <a:rPr lang="en-GB" sz="1800">
                <a:effectLst/>
              </a:rPr>
              <a:t> </a:t>
            </a:r>
          </a:p>
          <a:p>
            <a:pPr>
              <a:spcBef>
                <a:spcPct val="50000"/>
              </a:spcBef>
              <a:buFontTx/>
              <a:buChar char="•"/>
            </a:pPr>
            <a:r>
              <a:rPr lang="en-US" sz="1600">
                <a:effectLst/>
              </a:rPr>
              <a:t> It is the proportion of the input rf that just escapes the surface of the antenna and has not been dissipated as heat in the antenna conductor surfaces. </a:t>
            </a:r>
          </a:p>
          <a:p>
            <a:pPr>
              <a:spcBef>
                <a:spcPct val="50000"/>
              </a:spcBef>
              <a:buFontTx/>
              <a:buChar char="•"/>
            </a:pPr>
            <a:r>
              <a:rPr lang="en-US" sz="1600">
                <a:effectLst/>
              </a:rPr>
              <a:t>Effectiveness = (Antenna gain from transmitter) /( Cost etc</a:t>
            </a:r>
            <a:r>
              <a:rPr lang="en-GB" sz="1600">
                <a:effectLst/>
              </a:rPr>
              <a:t>).  It is qualitative!</a:t>
            </a:r>
          </a:p>
          <a:p>
            <a:pPr>
              <a:spcBef>
                <a:spcPct val="50000"/>
              </a:spcBef>
              <a:buFontTx/>
              <a:buChar char="•"/>
            </a:pPr>
            <a:r>
              <a:rPr lang="en-US" sz="1600">
                <a:effectLst/>
              </a:rPr>
              <a:t>We need agreed standard definitions validated by measurements.  For many years there has been much confusion and misunderstanding.  The IEEE-Std 145-1993 on antenna efficiency has not helped!</a:t>
            </a:r>
          </a:p>
        </p:txBody>
      </p:sp>
      <p:sp>
        <p:nvSpPr>
          <p:cNvPr id="454661" name="Text Box 5"/>
          <p:cNvSpPr txBox="1">
            <a:spLocks noChangeArrowheads="1"/>
          </p:cNvSpPr>
          <p:nvPr/>
        </p:nvSpPr>
        <p:spPr bwMode="auto">
          <a:xfrm>
            <a:off x="288925" y="6005513"/>
            <a:ext cx="4737100" cy="366712"/>
          </a:xfrm>
          <a:prstGeom prst="rect">
            <a:avLst/>
          </a:prstGeom>
          <a:noFill/>
          <a:ln w="9525" algn="ctr">
            <a:noFill/>
            <a:miter lim="800000"/>
            <a:headEnd/>
            <a:tailEnd/>
          </a:ln>
          <a:effectLst/>
        </p:spPr>
        <p:txBody>
          <a:bodyPr wrap="none">
            <a:spAutoFit/>
          </a:bodyPr>
          <a:lstStyle/>
          <a:p>
            <a:r>
              <a:rPr kumimoji="1" lang="en-GB" sz="1800" b="1">
                <a:effectLst/>
              </a:rPr>
              <a:t>Figure: Various losses and antenna efficiencies</a:t>
            </a:r>
            <a:endParaRPr kumimoji="1" lang="en-US" sz="1800" b="1">
              <a:effectLst/>
            </a:endParaRPr>
          </a:p>
        </p:txBody>
      </p:sp>
      <p:grpSp>
        <p:nvGrpSpPr>
          <p:cNvPr id="454782" name="Group 126"/>
          <p:cNvGrpSpPr>
            <a:grpSpLocks/>
          </p:cNvGrpSpPr>
          <p:nvPr/>
        </p:nvGrpSpPr>
        <p:grpSpPr bwMode="auto">
          <a:xfrm>
            <a:off x="0" y="1250950"/>
            <a:ext cx="5275263" cy="4824413"/>
            <a:chOff x="0" y="788"/>
            <a:chExt cx="3323" cy="3039"/>
          </a:xfrm>
        </p:grpSpPr>
        <p:sp>
          <p:nvSpPr>
            <p:cNvPr id="454662" name="AutoShape 6"/>
            <p:cNvSpPr>
              <a:spLocks noChangeAspect="1" noChangeArrowheads="1" noTextEdit="1"/>
            </p:cNvSpPr>
            <p:nvPr/>
          </p:nvSpPr>
          <p:spPr bwMode="auto">
            <a:xfrm>
              <a:off x="0" y="788"/>
              <a:ext cx="3323" cy="3039"/>
            </a:xfrm>
            <a:prstGeom prst="rect">
              <a:avLst/>
            </a:prstGeom>
            <a:noFill/>
            <a:ln w="9525">
              <a:noFill/>
              <a:miter lim="800000"/>
              <a:headEnd/>
              <a:tailEnd/>
            </a:ln>
          </p:spPr>
          <p:txBody>
            <a:bodyPr/>
            <a:lstStyle/>
            <a:p>
              <a:endParaRPr lang="en-GB"/>
            </a:p>
          </p:txBody>
        </p:sp>
        <p:sp>
          <p:nvSpPr>
            <p:cNvPr id="454664" name="Rectangle 8"/>
            <p:cNvSpPr>
              <a:spLocks noChangeArrowheads="1"/>
            </p:cNvSpPr>
            <p:nvPr/>
          </p:nvSpPr>
          <p:spPr bwMode="auto">
            <a:xfrm>
              <a:off x="187" y="1347"/>
              <a:ext cx="711" cy="510"/>
            </a:xfrm>
            <a:prstGeom prst="rect">
              <a:avLst/>
            </a:prstGeom>
            <a:solidFill>
              <a:srgbClr val="FFFFFF"/>
            </a:solidFill>
            <a:ln w="9525">
              <a:noFill/>
              <a:miter lim="800000"/>
              <a:headEnd/>
              <a:tailEnd/>
            </a:ln>
          </p:spPr>
          <p:txBody>
            <a:bodyPr/>
            <a:lstStyle/>
            <a:p>
              <a:endParaRPr lang="en-GB"/>
            </a:p>
          </p:txBody>
        </p:sp>
        <p:sp>
          <p:nvSpPr>
            <p:cNvPr id="454665" name="Rectangle 9"/>
            <p:cNvSpPr>
              <a:spLocks noChangeArrowheads="1"/>
            </p:cNvSpPr>
            <p:nvPr/>
          </p:nvSpPr>
          <p:spPr bwMode="auto">
            <a:xfrm>
              <a:off x="187" y="1347"/>
              <a:ext cx="711" cy="510"/>
            </a:xfrm>
            <a:prstGeom prst="rect">
              <a:avLst/>
            </a:prstGeom>
            <a:noFill/>
            <a:ln w="19050">
              <a:solidFill>
                <a:srgbClr val="000000"/>
              </a:solidFill>
              <a:miter lim="800000"/>
              <a:headEnd/>
              <a:tailEnd/>
            </a:ln>
          </p:spPr>
          <p:txBody>
            <a:bodyPr/>
            <a:lstStyle/>
            <a:p>
              <a:endParaRPr lang="en-GB"/>
            </a:p>
          </p:txBody>
        </p:sp>
        <p:sp>
          <p:nvSpPr>
            <p:cNvPr id="454666" name="Rectangle 10"/>
            <p:cNvSpPr>
              <a:spLocks noChangeArrowheads="1"/>
            </p:cNvSpPr>
            <p:nvPr/>
          </p:nvSpPr>
          <p:spPr bwMode="auto">
            <a:xfrm>
              <a:off x="299" y="1415"/>
              <a:ext cx="4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t>
              </a:r>
              <a:endParaRPr lang="en-GB" sz="2400">
                <a:effectLst>
                  <a:outerShdw blurRad="38100" dist="38100" dir="2700000" algn="tl">
                    <a:srgbClr val="C0C0C0"/>
                  </a:outerShdw>
                </a:effectLst>
              </a:endParaRPr>
            </a:p>
          </p:txBody>
        </p:sp>
        <p:sp>
          <p:nvSpPr>
            <p:cNvPr id="454667" name="Rectangle 11"/>
            <p:cNvSpPr>
              <a:spLocks noChangeArrowheads="1"/>
            </p:cNvSpPr>
            <p:nvPr/>
          </p:nvSpPr>
          <p:spPr bwMode="auto">
            <a:xfrm>
              <a:off x="299" y="1555"/>
              <a:ext cx="489"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Matching </a:t>
              </a:r>
              <a:endParaRPr lang="en-GB" sz="2400">
                <a:effectLst>
                  <a:outerShdw blurRad="38100" dist="38100" dir="2700000" algn="tl">
                    <a:srgbClr val="C0C0C0"/>
                  </a:outerShdw>
                </a:effectLst>
              </a:endParaRPr>
            </a:p>
          </p:txBody>
        </p:sp>
        <p:sp>
          <p:nvSpPr>
            <p:cNvPr id="454668" name="Rectangle 12"/>
            <p:cNvSpPr>
              <a:spLocks noChangeArrowheads="1"/>
            </p:cNvSpPr>
            <p:nvPr/>
          </p:nvSpPr>
          <p:spPr bwMode="auto">
            <a:xfrm>
              <a:off x="299" y="1696"/>
              <a:ext cx="21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Unit</a:t>
              </a:r>
              <a:endParaRPr lang="en-GB" sz="2400">
                <a:effectLst>
                  <a:outerShdw blurRad="38100" dist="38100" dir="2700000" algn="tl">
                    <a:srgbClr val="C0C0C0"/>
                  </a:outerShdw>
                </a:effectLst>
              </a:endParaRPr>
            </a:p>
          </p:txBody>
        </p:sp>
        <p:sp>
          <p:nvSpPr>
            <p:cNvPr id="454669" name="Rectangle 13"/>
            <p:cNvSpPr>
              <a:spLocks noChangeArrowheads="1"/>
            </p:cNvSpPr>
            <p:nvPr/>
          </p:nvSpPr>
          <p:spPr bwMode="auto">
            <a:xfrm>
              <a:off x="1255" y="1347"/>
              <a:ext cx="712" cy="510"/>
            </a:xfrm>
            <a:prstGeom prst="rect">
              <a:avLst/>
            </a:prstGeom>
            <a:solidFill>
              <a:srgbClr val="FFFFFF"/>
            </a:solidFill>
            <a:ln w="9525">
              <a:noFill/>
              <a:miter lim="800000"/>
              <a:headEnd/>
              <a:tailEnd/>
            </a:ln>
          </p:spPr>
          <p:txBody>
            <a:bodyPr/>
            <a:lstStyle/>
            <a:p>
              <a:endParaRPr lang="en-GB"/>
            </a:p>
          </p:txBody>
        </p:sp>
        <p:sp>
          <p:nvSpPr>
            <p:cNvPr id="454670" name="Rectangle 14"/>
            <p:cNvSpPr>
              <a:spLocks noChangeArrowheads="1"/>
            </p:cNvSpPr>
            <p:nvPr/>
          </p:nvSpPr>
          <p:spPr bwMode="auto">
            <a:xfrm>
              <a:off x="1255" y="1347"/>
              <a:ext cx="712" cy="510"/>
            </a:xfrm>
            <a:prstGeom prst="rect">
              <a:avLst/>
            </a:prstGeom>
            <a:noFill/>
            <a:ln w="19050">
              <a:solidFill>
                <a:srgbClr val="000000"/>
              </a:solidFill>
              <a:miter lim="800000"/>
              <a:headEnd/>
              <a:tailEnd/>
            </a:ln>
          </p:spPr>
          <p:txBody>
            <a:bodyPr/>
            <a:lstStyle/>
            <a:p>
              <a:endParaRPr lang="en-GB"/>
            </a:p>
          </p:txBody>
        </p:sp>
        <p:sp>
          <p:nvSpPr>
            <p:cNvPr id="454671" name="Rectangle 15"/>
            <p:cNvSpPr>
              <a:spLocks noChangeArrowheads="1"/>
            </p:cNvSpPr>
            <p:nvPr/>
          </p:nvSpPr>
          <p:spPr bwMode="auto">
            <a:xfrm>
              <a:off x="1368" y="1555"/>
              <a:ext cx="40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a:t>
              </a:r>
              <a:endParaRPr lang="en-GB" sz="2400">
                <a:effectLst>
                  <a:outerShdw blurRad="38100" dist="38100" dir="2700000" algn="tl">
                    <a:srgbClr val="C0C0C0"/>
                  </a:outerShdw>
                </a:effectLst>
              </a:endParaRPr>
            </a:p>
          </p:txBody>
        </p:sp>
        <p:sp>
          <p:nvSpPr>
            <p:cNvPr id="454672" name="Rectangle 16"/>
            <p:cNvSpPr>
              <a:spLocks noChangeArrowheads="1"/>
            </p:cNvSpPr>
            <p:nvPr/>
          </p:nvSpPr>
          <p:spPr bwMode="auto">
            <a:xfrm>
              <a:off x="2327" y="1353"/>
              <a:ext cx="861" cy="509"/>
            </a:xfrm>
            <a:prstGeom prst="rect">
              <a:avLst/>
            </a:prstGeom>
            <a:solidFill>
              <a:srgbClr val="FFFFFF"/>
            </a:solidFill>
            <a:ln w="9525">
              <a:noFill/>
              <a:miter lim="800000"/>
              <a:headEnd/>
              <a:tailEnd/>
            </a:ln>
          </p:spPr>
          <p:txBody>
            <a:bodyPr/>
            <a:lstStyle/>
            <a:p>
              <a:endParaRPr lang="en-GB"/>
            </a:p>
          </p:txBody>
        </p:sp>
        <p:sp>
          <p:nvSpPr>
            <p:cNvPr id="454673" name="Rectangle 17"/>
            <p:cNvSpPr>
              <a:spLocks noChangeArrowheads="1"/>
            </p:cNvSpPr>
            <p:nvPr/>
          </p:nvSpPr>
          <p:spPr bwMode="auto">
            <a:xfrm>
              <a:off x="2327" y="1353"/>
              <a:ext cx="861" cy="509"/>
            </a:xfrm>
            <a:prstGeom prst="rect">
              <a:avLst/>
            </a:prstGeom>
            <a:noFill/>
            <a:ln w="19050">
              <a:solidFill>
                <a:srgbClr val="000000"/>
              </a:solidFill>
              <a:miter lim="800000"/>
              <a:headEnd/>
              <a:tailEnd/>
            </a:ln>
          </p:spPr>
          <p:txBody>
            <a:bodyPr/>
            <a:lstStyle/>
            <a:p>
              <a:endParaRPr lang="en-GB"/>
            </a:p>
          </p:txBody>
        </p:sp>
        <p:sp>
          <p:nvSpPr>
            <p:cNvPr id="454674" name="Rectangle 18"/>
            <p:cNvSpPr>
              <a:spLocks noChangeArrowheads="1"/>
            </p:cNvSpPr>
            <p:nvPr/>
          </p:nvSpPr>
          <p:spPr bwMode="auto">
            <a:xfrm>
              <a:off x="2436" y="1424"/>
              <a:ext cx="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t>
              </a:r>
              <a:endParaRPr lang="en-GB" sz="2400">
                <a:effectLst>
                  <a:outerShdw blurRad="38100" dist="38100" dir="2700000" algn="tl">
                    <a:srgbClr val="C0C0C0"/>
                  </a:outerShdw>
                </a:effectLst>
              </a:endParaRPr>
            </a:p>
          </p:txBody>
        </p:sp>
        <p:sp>
          <p:nvSpPr>
            <p:cNvPr id="454675" name="Rectangle 19"/>
            <p:cNvSpPr>
              <a:spLocks noChangeArrowheads="1"/>
            </p:cNvSpPr>
            <p:nvPr/>
          </p:nvSpPr>
          <p:spPr bwMode="auto">
            <a:xfrm>
              <a:off x="2474" y="1424"/>
              <a:ext cx="52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Seen’ loss </a:t>
              </a:r>
              <a:endParaRPr lang="en-GB" sz="2400">
                <a:effectLst>
                  <a:outerShdw blurRad="38100" dist="38100" dir="2700000" algn="tl">
                    <a:srgbClr val="C0C0C0"/>
                  </a:outerShdw>
                </a:effectLst>
              </a:endParaRPr>
            </a:p>
          </p:txBody>
        </p:sp>
        <p:sp>
          <p:nvSpPr>
            <p:cNvPr id="454676" name="Rectangle 20"/>
            <p:cNvSpPr>
              <a:spLocks noChangeArrowheads="1"/>
            </p:cNvSpPr>
            <p:nvPr/>
          </p:nvSpPr>
          <p:spPr bwMode="auto">
            <a:xfrm>
              <a:off x="2436" y="1564"/>
              <a:ext cx="658"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and radiation </a:t>
              </a:r>
              <a:endParaRPr lang="en-GB" sz="2400">
                <a:effectLst>
                  <a:outerShdw blurRad="38100" dist="38100" dir="2700000" algn="tl">
                    <a:srgbClr val="C0C0C0"/>
                  </a:outerShdw>
                </a:effectLst>
              </a:endParaRPr>
            </a:p>
          </p:txBody>
        </p:sp>
        <p:sp>
          <p:nvSpPr>
            <p:cNvPr id="454677" name="Rectangle 21"/>
            <p:cNvSpPr>
              <a:spLocks noChangeArrowheads="1"/>
            </p:cNvSpPr>
            <p:nvPr/>
          </p:nvSpPr>
          <p:spPr bwMode="auto">
            <a:xfrm>
              <a:off x="2436" y="1705"/>
              <a:ext cx="549"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resistances </a:t>
              </a:r>
              <a:endParaRPr lang="en-GB" sz="2400">
                <a:effectLst>
                  <a:outerShdw blurRad="38100" dist="38100" dir="2700000" algn="tl">
                    <a:srgbClr val="C0C0C0"/>
                  </a:outerShdw>
                </a:effectLst>
              </a:endParaRPr>
            </a:p>
          </p:txBody>
        </p:sp>
        <p:sp>
          <p:nvSpPr>
            <p:cNvPr id="454678" name="Rectangle 22"/>
            <p:cNvSpPr>
              <a:spLocks noChangeArrowheads="1"/>
            </p:cNvSpPr>
            <p:nvPr/>
          </p:nvSpPr>
          <p:spPr bwMode="auto">
            <a:xfrm>
              <a:off x="196" y="2574"/>
              <a:ext cx="953" cy="509"/>
            </a:xfrm>
            <a:prstGeom prst="rect">
              <a:avLst/>
            </a:prstGeom>
            <a:solidFill>
              <a:srgbClr val="FFFFFF"/>
            </a:solidFill>
            <a:ln w="9525">
              <a:noFill/>
              <a:miter lim="800000"/>
              <a:headEnd/>
              <a:tailEnd/>
            </a:ln>
          </p:spPr>
          <p:txBody>
            <a:bodyPr/>
            <a:lstStyle/>
            <a:p>
              <a:endParaRPr lang="en-GB"/>
            </a:p>
          </p:txBody>
        </p:sp>
        <p:sp>
          <p:nvSpPr>
            <p:cNvPr id="454679" name="Rectangle 23"/>
            <p:cNvSpPr>
              <a:spLocks noChangeArrowheads="1"/>
            </p:cNvSpPr>
            <p:nvPr/>
          </p:nvSpPr>
          <p:spPr bwMode="auto">
            <a:xfrm>
              <a:off x="196" y="2574"/>
              <a:ext cx="953" cy="509"/>
            </a:xfrm>
            <a:prstGeom prst="rect">
              <a:avLst/>
            </a:prstGeom>
            <a:noFill/>
            <a:ln w="19050">
              <a:solidFill>
                <a:srgbClr val="000000"/>
              </a:solidFill>
              <a:miter lim="800000"/>
              <a:headEnd/>
              <a:tailEnd/>
            </a:ln>
          </p:spPr>
          <p:txBody>
            <a:bodyPr/>
            <a:lstStyle/>
            <a:p>
              <a:endParaRPr lang="en-GB"/>
            </a:p>
          </p:txBody>
        </p:sp>
        <p:sp>
          <p:nvSpPr>
            <p:cNvPr id="454680" name="Rectangle 24"/>
            <p:cNvSpPr>
              <a:spLocks noChangeArrowheads="1"/>
            </p:cNvSpPr>
            <p:nvPr/>
          </p:nvSpPr>
          <p:spPr bwMode="auto">
            <a:xfrm>
              <a:off x="305" y="2645"/>
              <a:ext cx="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t>
              </a:r>
              <a:endParaRPr lang="en-GB" sz="2400">
                <a:effectLst>
                  <a:outerShdw blurRad="38100" dist="38100" dir="2700000" algn="tl">
                    <a:srgbClr val="C0C0C0"/>
                  </a:outerShdw>
                </a:effectLst>
              </a:endParaRPr>
            </a:p>
          </p:txBody>
        </p:sp>
        <p:sp>
          <p:nvSpPr>
            <p:cNvPr id="454681" name="Rectangle 25"/>
            <p:cNvSpPr>
              <a:spLocks noChangeArrowheads="1"/>
            </p:cNvSpPr>
            <p:nvPr/>
          </p:nvSpPr>
          <p:spPr bwMode="auto">
            <a:xfrm>
              <a:off x="343" y="2645"/>
              <a:ext cx="43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Unseen’ </a:t>
              </a:r>
              <a:endParaRPr lang="en-GB" sz="2400">
                <a:effectLst>
                  <a:outerShdw blurRad="38100" dist="38100" dir="2700000" algn="tl">
                    <a:srgbClr val="C0C0C0"/>
                  </a:outerShdw>
                </a:effectLst>
              </a:endParaRPr>
            </a:p>
          </p:txBody>
        </p:sp>
        <p:sp>
          <p:nvSpPr>
            <p:cNvPr id="454682" name="Rectangle 26"/>
            <p:cNvSpPr>
              <a:spLocks noChangeArrowheads="1"/>
            </p:cNvSpPr>
            <p:nvPr/>
          </p:nvSpPr>
          <p:spPr bwMode="auto">
            <a:xfrm>
              <a:off x="305" y="2785"/>
              <a:ext cx="741"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Environmental </a:t>
              </a:r>
              <a:endParaRPr lang="en-GB" sz="2400">
                <a:effectLst>
                  <a:outerShdw blurRad="38100" dist="38100" dir="2700000" algn="tl">
                    <a:srgbClr val="C0C0C0"/>
                  </a:outerShdw>
                </a:effectLst>
              </a:endParaRPr>
            </a:p>
          </p:txBody>
        </p:sp>
        <p:sp>
          <p:nvSpPr>
            <p:cNvPr id="454683" name="Rectangle 27"/>
            <p:cNvSpPr>
              <a:spLocks noChangeArrowheads="1"/>
            </p:cNvSpPr>
            <p:nvPr/>
          </p:nvSpPr>
          <p:spPr bwMode="auto">
            <a:xfrm>
              <a:off x="305" y="2926"/>
              <a:ext cx="32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Losses</a:t>
              </a:r>
              <a:endParaRPr lang="en-GB" sz="2400">
                <a:effectLst>
                  <a:outerShdw blurRad="38100" dist="38100" dir="2700000" algn="tl">
                    <a:srgbClr val="C0C0C0"/>
                  </a:outerShdw>
                </a:effectLst>
              </a:endParaRPr>
            </a:p>
          </p:txBody>
        </p:sp>
        <p:sp>
          <p:nvSpPr>
            <p:cNvPr id="454684" name="Rectangle 28"/>
            <p:cNvSpPr>
              <a:spLocks noChangeArrowheads="1"/>
            </p:cNvSpPr>
            <p:nvPr/>
          </p:nvSpPr>
          <p:spPr bwMode="auto">
            <a:xfrm>
              <a:off x="1480" y="2559"/>
              <a:ext cx="708" cy="510"/>
            </a:xfrm>
            <a:prstGeom prst="rect">
              <a:avLst/>
            </a:prstGeom>
            <a:solidFill>
              <a:srgbClr val="FFFFFF"/>
            </a:solidFill>
            <a:ln w="9525">
              <a:noFill/>
              <a:miter lim="800000"/>
              <a:headEnd/>
              <a:tailEnd/>
            </a:ln>
          </p:spPr>
          <p:txBody>
            <a:bodyPr/>
            <a:lstStyle/>
            <a:p>
              <a:endParaRPr lang="en-GB"/>
            </a:p>
          </p:txBody>
        </p:sp>
        <p:sp>
          <p:nvSpPr>
            <p:cNvPr id="454685" name="Rectangle 29"/>
            <p:cNvSpPr>
              <a:spLocks noChangeArrowheads="1"/>
            </p:cNvSpPr>
            <p:nvPr/>
          </p:nvSpPr>
          <p:spPr bwMode="auto">
            <a:xfrm>
              <a:off x="1480" y="2559"/>
              <a:ext cx="708" cy="510"/>
            </a:xfrm>
            <a:prstGeom prst="rect">
              <a:avLst/>
            </a:prstGeom>
            <a:noFill/>
            <a:ln w="19050">
              <a:solidFill>
                <a:srgbClr val="000000"/>
              </a:solidFill>
              <a:miter lim="800000"/>
              <a:headEnd/>
              <a:tailEnd/>
            </a:ln>
          </p:spPr>
          <p:txBody>
            <a:bodyPr/>
            <a:lstStyle/>
            <a:p>
              <a:endParaRPr lang="en-GB"/>
            </a:p>
          </p:txBody>
        </p:sp>
        <p:sp>
          <p:nvSpPr>
            <p:cNvPr id="454686" name="Rectangle 30"/>
            <p:cNvSpPr>
              <a:spLocks noChangeArrowheads="1"/>
            </p:cNvSpPr>
            <p:nvPr/>
          </p:nvSpPr>
          <p:spPr bwMode="auto">
            <a:xfrm>
              <a:off x="1592" y="2630"/>
              <a:ext cx="4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t>
              </a:r>
              <a:endParaRPr lang="en-GB" sz="2400">
                <a:effectLst>
                  <a:outerShdw blurRad="38100" dist="38100" dir="2700000" algn="tl">
                    <a:srgbClr val="C0C0C0"/>
                  </a:outerShdw>
                </a:effectLst>
              </a:endParaRPr>
            </a:p>
          </p:txBody>
        </p:sp>
        <p:sp>
          <p:nvSpPr>
            <p:cNvPr id="454687" name="Rectangle 31"/>
            <p:cNvSpPr>
              <a:spLocks noChangeArrowheads="1"/>
            </p:cNvSpPr>
            <p:nvPr/>
          </p:nvSpPr>
          <p:spPr bwMode="auto">
            <a:xfrm>
              <a:off x="1592" y="2770"/>
              <a:ext cx="49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Radiation </a:t>
              </a:r>
              <a:endParaRPr lang="en-GB" sz="2400">
                <a:effectLst>
                  <a:outerShdw blurRad="38100" dist="38100" dir="2700000" algn="tl">
                    <a:srgbClr val="C0C0C0"/>
                  </a:outerShdw>
                </a:effectLst>
              </a:endParaRPr>
            </a:p>
          </p:txBody>
        </p:sp>
        <p:sp>
          <p:nvSpPr>
            <p:cNvPr id="454688" name="Rectangle 32"/>
            <p:cNvSpPr>
              <a:spLocks noChangeArrowheads="1"/>
            </p:cNvSpPr>
            <p:nvPr/>
          </p:nvSpPr>
          <p:spPr bwMode="auto">
            <a:xfrm>
              <a:off x="1592" y="2911"/>
              <a:ext cx="339"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Pattern</a:t>
              </a:r>
              <a:endParaRPr lang="en-GB" sz="2400">
                <a:effectLst>
                  <a:outerShdw blurRad="38100" dist="38100" dir="2700000" algn="tl">
                    <a:srgbClr val="C0C0C0"/>
                  </a:outerShdw>
                </a:effectLst>
              </a:endParaRPr>
            </a:p>
          </p:txBody>
        </p:sp>
        <p:sp>
          <p:nvSpPr>
            <p:cNvPr id="454689" name="Freeform 33"/>
            <p:cNvSpPr>
              <a:spLocks noEditPoints="1"/>
            </p:cNvSpPr>
            <p:nvPr/>
          </p:nvSpPr>
          <p:spPr bwMode="auto">
            <a:xfrm>
              <a:off x="230" y="1230"/>
              <a:ext cx="87" cy="129"/>
            </a:xfrm>
            <a:custGeom>
              <a:avLst/>
              <a:gdLst/>
              <a:ahLst/>
              <a:cxnLst>
                <a:cxn ang="0">
                  <a:pos x="46" y="6"/>
                </a:cxn>
                <a:cxn ang="0">
                  <a:pos x="46" y="56"/>
                </a:cxn>
                <a:cxn ang="0">
                  <a:pos x="46" y="59"/>
                </a:cxn>
                <a:cxn ang="0">
                  <a:pos x="46" y="59"/>
                </a:cxn>
                <a:cxn ang="0">
                  <a:pos x="44" y="62"/>
                </a:cxn>
                <a:cxn ang="0">
                  <a:pos x="44" y="62"/>
                </a:cxn>
                <a:cxn ang="0">
                  <a:pos x="41" y="62"/>
                </a:cxn>
                <a:cxn ang="0">
                  <a:pos x="38" y="59"/>
                </a:cxn>
                <a:cxn ang="0">
                  <a:pos x="38" y="59"/>
                </a:cxn>
                <a:cxn ang="0">
                  <a:pos x="38" y="56"/>
                </a:cxn>
                <a:cxn ang="0">
                  <a:pos x="38" y="6"/>
                </a:cxn>
                <a:cxn ang="0">
                  <a:pos x="38" y="3"/>
                </a:cxn>
                <a:cxn ang="0">
                  <a:pos x="38" y="3"/>
                </a:cxn>
                <a:cxn ang="0">
                  <a:pos x="41" y="0"/>
                </a:cxn>
                <a:cxn ang="0">
                  <a:pos x="44" y="0"/>
                </a:cxn>
                <a:cxn ang="0">
                  <a:pos x="44" y="0"/>
                </a:cxn>
                <a:cxn ang="0">
                  <a:pos x="46" y="3"/>
                </a:cxn>
                <a:cxn ang="0">
                  <a:pos x="46" y="3"/>
                </a:cxn>
                <a:cxn ang="0">
                  <a:pos x="46" y="6"/>
                </a:cxn>
                <a:cxn ang="0">
                  <a:pos x="46" y="6"/>
                </a:cxn>
                <a:cxn ang="0">
                  <a:pos x="87" y="41"/>
                </a:cxn>
                <a:cxn ang="0">
                  <a:pos x="44" y="129"/>
                </a:cxn>
                <a:cxn ang="0">
                  <a:pos x="0" y="41"/>
                </a:cxn>
                <a:cxn ang="0">
                  <a:pos x="87" y="41"/>
                </a:cxn>
              </a:cxnLst>
              <a:rect l="0" t="0" r="r" b="b"/>
              <a:pathLst>
                <a:path w="87" h="129">
                  <a:moveTo>
                    <a:pt x="46" y="6"/>
                  </a:moveTo>
                  <a:lnTo>
                    <a:pt x="46" y="56"/>
                  </a:lnTo>
                  <a:lnTo>
                    <a:pt x="46" y="59"/>
                  </a:lnTo>
                  <a:lnTo>
                    <a:pt x="46" y="59"/>
                  </a:lnTo>
                  <a:lnTo>
                    <a:pt x="44" y="62"/>
                  </a:lnTo>
                  <a:lnTo>
                    <a:pt x="44" y="62"/>
                  </a:lnTo>
                  <a:lnTo>
                    <a:pt x="41" y="62"/>
                  </a:lnTo>
                  <a:lnTo>
                    <a:pt x="38" y="59"/>
                  </a:lnTo>
                  <a:lnTo>
                    <a:pt x="38" y="59"/>
                  </a:lnTo>
                  <a:lnTo>
                    <a:pt x="38" y="56"/>
                  </a:lnTo>
                  <a:lnTo>
                    <a:pt x="38" y="6"/>
                  </a:lnTo>
                  <a:lnTo>
                    <a:pt x="38" y="3"/>
                  </a:lnTo>
                  <a:lnTo>
                    <a:pt x="38" y="3"/>
                  </a:lnTo>
                  <a:lnTo>
                    <a:pt x="41" y="0"/>
                  </a:lnTo>
                  <a:lnTo>
                    <a:pt x="44" y="0"/>
                  </a:lnTo>
                  <a:lnTo>
                    <a:pt x="44" y="0"/>
                  </a:lnTo>
                  <a:lnTo>
                    <a:pt x="46" y="3"/>
                  </a:lnTo>
                  <a:lnTo>
                    <a:pt x="46" y="3"/>
                  </a:lnTo>
                  <a:lnTo>
                    <a:pt x="46" y="6"/>
                  </a:lnTo>
                  <a:lnTo>
                    <a:pt x="46" y="6"/>
                  </a:lnTo>
                  <a:close/>
                  <a:moveTo>
                    <a:pt x="87" y="41"/>
                  </a:moveTo>
                  <a:lnTo>
                    <a:pt x="44" y="129"/>
                  </a:lnTo>
                  <a:lnTo>
                    <a:pt x="0" y="41"/>
                  </a:lnTo>
                  <a:lnTo>
                    <a:pt x="87" y="41"/>
                  </a:lnTo>
                  <a:close/>
                </a:path>
              </a:pathLst>
            </a:custGeom>
            <a:solidFill>
              <a:srgbClr val="000000"/>
            </a:solidFill>
            <a:ln w="4763">
              <a:solidFill>
                <a:srgbClr val="000000"/>
              </a:solidFill>
              <a:prstDash val="solid"/>
              <a:round/>
              <a:headEnd/>
              <a:tailEnd/>
            </a:ln>
          </p:spPr>
          <p:txBody>
            <a:bodyPr/>
            <a:lstStyle/>
            <a:p>
              <a:endParaRPr lang="en-GB"/>
            </a:p>
          </p:txBody>
        </p:sp>
        <p:sp>
          <p:nvSpPr>
            <p:cNvPr id="454690" name="Freeform 34"/>
            <p:cNvSpPr>
              <a:spLocks noEditPoints="1"/>
            </p:cNvSpPr>
            <p:nvPr/>
          </p:nvSpPr>
          <p:spPr bwMode="auto">
            <a:xfrm>
              <a:off x="893" y="1555"/>
              <a:ext cx="357" cy="88"/>
            </a:xfrm>
            <a:custGeom>
              <a:avLst/>
              <a:gdLst/>
              <a:ahLst/>
              <a:cxnLst>
                <a:cxn ang="0">
                  <a:pos x="3" y="41"/>
                </a:cxn>
                <a:cxn ang="0">
                  <a:pos x="285" y="41"/>
                </a:cxn>
                <a:cxn ang="0">
                  <a:pos x="288" y="41"/>
                </a:cxn>
                <a:cxn ang="0">
                  <a:pos x="288" y="41"/>
                </a:cxn>
                <a:cxn ang="0">
                  <a:pos x="290" y="44"/>
                </a:cxn>
                <a:cxn ang="0">
                  <a:pos x="290" y="44"/>
                </a:cxn>
                <a:cxn ang="0">
                  <a:pos x="290" y="47"/>
                </a:cxn>
                <a:cxn ang="0">
                  <a:pos x="288" y="50"/>
                </a:cxn>
                <a:cxn ang="0">
                  <a:pos x="288" y="50"/>
                </a:cxn>
                <a:cxn ang="0">
                  <a:pos x="285" y="50"/>
                </a:cxn>
                <a:cxn ang="0">
                  <a:pos x="3" y="50"/>
                </a:cxn>
                <a:cxn ang="0">
                  <a:pos x="3" y="50"/>
                </a:cxn>
                <a:cxn ang="0">
                  <a:pos x="0" y="50"/>
                </a:cxn>
                <a:cxn ang="0">
                  <a:pos x="0" y="47"/>
                </a:cxn>
                <a:cxn ang="0">
                  <a:pos x="0" y="44"/>
                </a:cxn>
                <a:cxn ang="0">
                  <a:pos x="0" y="44"/>
                </a:cxn>
                <a:cxn ang="0">
                  <a:pos x="0" y="41"/>
                </a:cxn>
                <a:cxn ang="0">
                  <a:pos x="3" y="41"/>
                </a:cxn>
                <a:cxn ang="0">
                  <a:pos x="3" y="41"/>
                </a:cxn>
                <a:cxn ang="0">
                  <a:pos x="3" y="41"/>
                </a:cxn>
                <a:cxn ang="0">
                  <a:pos x="270" y="0"/>
                </a:cxn>
                <a:cxn ang="0">
                  <a:pos x="357" y="44"/>
                </a:cxn>
                <a:cxn ang="0">
                  <a:pos x="270" y="88"/>
                </a:cxn>
                <a:cxn ang="0">
                  <a:pos x="270" y="0"/>
                </a:cxn>
              </a:cxnLst>
              <a:rect l="0" t="0" r="r" b="b"/>
              <a:pathLst>
                <a:path w="357" h="88">
                  <a:moveTo>
                    <a:pt x="3" y="41"/>
                  </a:moveTo>
                  <a:lnTo>
                    <a:pt x="285" y="41"/>
                  </a:lnTo>
                  <a:lnTo>
                    <a:pt x="288" y="41"/>
                  </a:lnTo>
                  <a:lnTo>
                    <a:pt x="288" y="41"/>
                  </a:lnTo>
                  <a:lnTo>
                    <a:pt x="290" y="44"/>
                  </a:lnTo>
                  <a:lnTo>
                    <a:pt x="290" y="44"/>
                  </a:lnTo>
                  <a:lnTo>
                    <a:pt x="290" y="47"/>
                  </a:lnTo>
                  <a:lnTo>
                    <a:pt x="288" y="50"/>
                  </a:lnTo>
                  <a:lnTo>
                    <a:pt x="288" y="50"/>
                  </a:lnTo>
                  <a:lnTo>
                    <a:pt x="285" y="50"/>
                  </a:lnTo>
                  <a:lnTo>
                    <a:pt x="3" y="50"/>
                  </a:lnTo>
                  <a:lnTo>
                    <a:pt x="3" y="50"/>
                  </a:lnTo>
                  <a:lnTo>
                    <a:pt x="0" y="50"/>
                  </a:lnTo>
                  <a:lnTo>
                    <a:pt x="0" y="47"/>
                  </a:lnTo>
                  <a:lnTo>
                    <a:pt x="0" y="44"/>
                  </a:lnTo>
                  <a:lnTo>
                    <a:pt x="0" y="44"/>
                  </a:lnTo>
                  <a:lnTo>
                    <a:pt x="0" y="41"/>
                  </a:lnTo>
                  <a:lnTo>
                    <a:pt x="3" y="41"/>
                  </a:lnTo>
                  <a:lnTo>
                    <a:pt x="3" y="41"/>
                  </a:lnTo>
                  <a:lnTo>
                    <a:pt x="3" y="41"/>
                  </a:lnTo>
                  <a:close/>
                  <a:moveTo>
                    <a:pt x="270" y="0"/>
                  </a:moveTo>
                  <a:lnTo>
                    <a:pt x="357" y="44"/>
                  </a:lnTo>
                  <a:lnTo>
                    <a:pt x="270" y="88"/>
                  </a:lnTo>
                  <a:lnTo>
                    <a:pt x="270" y="0"/>
                  </a:lnTo>
                  <a:close/>
                </a:path>
              </a:pathLst>
            </a:custGeom>
            <a:solidFill>
              <a:srgbClr val="000000"/>
            </a:solidFill>
            <a:ln w="4763">
              <a:solidFill>
                <a:srgbClr val="000000"/>
              </a:solidFill>
              <a:prstDash val="solid"/>
              <a:round/>
              <a:headEnd/>
              <a:tailEnd/>
            </a:ln>
          </p:spPr>
          <p:txBody>
            <a:bodyPr/>
            <a:lstStyle/>
            <a:p>
              <a:endParaRPr lang="en-GB"/>
            </a:p>
          </p:txBody>
        </p:sp>
        <p:sp>
          <p:nvSpPr>
            <p:cNvPr id="454691" name="Freeform 35"/>
            <p:cNvSpPr>
              <a:spLocks noEditPoints="1"/>
            </p:cNvSpPr>
            <p:nvPr/>
          </p:nvSpPr>
          <p:spPr bwMode="auto">
            <a:xfrm>
              <a:off x="1961" y="1570"/>
              <a:ext cx="371" cy="88"/>
            </a:xfrm>
            <a:custGeom>
              <a:avLst/>
              <a:gdLst/>
              <a:ahLst/>
              <a:cxnLst>
                <a:cxn ang="0">
                  <a:pos x="6" y="41"/>
                </a:cxn>
                <a:cxn ang="0">
                  <a:pos x="299" y="41"/>
                </a:cxn>
                <a:cxn ang="0">
                  <a:pos x="302" y="41"/>
                </a:cxn>
                <a:cxn ang="0">
                  <a:pos x="302" y="41"/>
                </a:cxn>
                <a:cxn ang="0">
                  <a:pos x="305" y="44"/>
                </a:cxn>
                <a:cxn ang="0">
                  <a:pos x="305" y="44"/>
                </a:cxn>
                <a:cxn ang="0">
                  <a:pos x="305" y="47"/>
                </a:cxn>
                <a:cxn ang="0">
                  <a:pos x="302" y="49"/>
                </a:cxn>
                <a:cxn ang="0">
                  <a:pos x="302" y="49"/>
                </a:cxn>
                <a:cxn ang="0">
                  <a:pos x="299" y="49"/>
                </a:cxn>
                <a:cxn ang="0">
                  <a:pos x="6" y="49"/>
                </a:cxn>
                <a:cxn ang="0">
                  <a:pos x="3" y="49"/>
                </a:cxn>
                <a:cxn ang="0">
                  <a:pos x="0" y="49"/>
                </a:cxn>
                <a:cxn ang="0">
                  <a:pos x="0" y="47"/>
                </a:cxn>
                <a:cxn ang="0">
                  <a:pos x="0" y="44"/>
                </a:cxn>
                <a:cxn ang="0">
                  <a:pos x="0" y="44"/>
                </a:cxn>
                <a:cxn ang="0">
                  <a:pos x="0" y="41"/>
                </a:cxn>
                <a:cxn ang="0">
                  <a:pos x="3" y="41"/>
                </a:cxn>
                <a:cxn ang="0">
                  <a:pos x="6" y="41"/>
                </a:cxn>
                <a:cxn ang="0">
                  <a:pos x="6" y="41"/>
                </a:cxn>
                <a:cxn ang="0">
                  <a:pos x="285" y="0"/>
                </a:cxn>
                <a:cxn ang="0">
                  <a:pos x="371" y="44"/>
                </a:cxn>
                <a:cxn ang="0">
                  <a:pos x="285" y="88"/>
                </a:cxn>
                <a:cxn ang="0">
                  <a:pos x="285" y="0"/>
                </a:cxn>
              </a:cxnLst>
              <a:rect l="0" t="0" r="r" b="b"/>
              <a:pathLst>
                <a:path w="371" h="88">
                  <a:moveTo>
                    <a:pt x="6" y="41"/>
                  </a:moveTo>
                  <a:lnTo>
                    <a:pt x="299" y="41"/>
                  </a:lnTo>
                  <a:lnTo>
                    <a:pt x="302" y="41"/>
                  </a:lnTo>
                  <a:lnTo>
                    <a:pt x="302" y="41"/>
                  </a:lnTo>
                  <a:lnTo>
                    <a:pt x="305" y="44"/>
                  </a:lnTo>
                  <a:lnTo>
                    <a:pt x="305" y="44"/>
                  </a:lnTo>
                  <a:lnTo>
                    <a:pt x="305" y="47"/>
                  </a:lnTo>
                  <a:lnTo>
                    <a:pt x="302" y="49"/>
                  </a:lnTo>
                  <a:lnTo>
                    <a:pt x="302" y="49"/>
                  </a:lnTo>
                  <a:lnTo>
                    <a:pt x="299" y="49"/>
                  </a:lnTo>
                  <a:lnTo>
                    <a:pt x="6" y="49"/>
                  </a:lnTo>
                  <a:lnTo>
                    <a:pt x="3" y="49"/>
                  </a:lnTo>
                  <a:lnTo>
                    <a:pt x="0" y="49"/>
                  </a:lnTo>
                  <a:lnTo>
                    <a:pt x="0" y="47"/>
                  </a:lnTo>
                  <a:lnTo>
                    <a:pt x="0" y="44"/>
                  </a:lnTo>
                  <a:lnTo>
                    <a:pt x="0" y="44"/>
                  </a:lnTo>
                  <a:lnTo>
                    <a:pt x="0" y="41"/>
                  </a:lnTo>
                  <a:lnTo>
                    <a:pt x="3" y="41"/>
                  </a:lnTo>
                  <a:lnTo>
                    <a:pt x="6" y="41"/>
                  </a:lnTo>
                  <a:lnTo>
                    <a:pt x="6" y="41"/>
                  </a:lnTo>
                  <a:close/>
                  <a:moveTo>
                    <a:pt x="285" y="0"/>
                  </a:moveTo>
                  <a:lnTo>
                    <a:pt x="371" y="44"/>
                  </a:lnTo>
                  <a:lnTo>
                    <a:pt x="285" y="88"/>
                  </a:lnTo>
                  <a:lnTo>
                    <a:pt x="285" y="0"/>
                  </a:lnTo>
                  <a:close/>
                </a:path>
              </a:pathLst>
            </a:custGeom>
            <a:solidFill>
              <a:srgbClr val="000000"/>
            </a:solidFill>
            <a:ln w="4763">
              <a:solidFill>
                <a:srgbClr val="000000"/>
              </a:solidFill>
              <a:prstDash val="solid"/>
              <a:round/>
              <a:headEnd/>
              <a:tailEnd/>
            </a:ln>
          </p:spPr>
          <p:txBody>
            <a:bodyPr/>
            <a:lstStyle/>
            <a:p>
              <a:endParaRPr lang="en-GB"/>
            </a:p>
          </p:txBody>
        </p:sp>
        <p:sp>
          <p:nvSpPr>
            <p:cNvPr id="454692" name="Freeform 36"/>
            <p:cNvSpPr>
              <a:spLocks noEditPoints="1"/>
            </p:cNvSpPr>
            <p:nvPr/>
          </p:nvSpPr>
          <p:spPr bwMode="auto">
            <a:xfrm>
              <a:off x="847" y="2389"/>
              <a:ext cx="86" cy="182"/>
            </a:xfrm>
            <a:custGeom>
              <a:avLst/>
              <a:gdLst/>
              <a:ahLst/>
              <a:cxnLst>
                <a:cxn ang="0">
                  <a:pos x="49" y="6"/>
                </a:cxn>
                <a:cxn ang="0">
                  <a:pos x="49" y="109"/>
                </a:cxn>
                <a:cxn ang="0">
                  <a:pos x="49" y="109"/>
                </a:cxn>
                <a:cxn ang="0">
                  <a:pos x="49" y="112"/>
                </a:cxn>
                <a:cxn ang="0">
                  <a:pos x="46" y="112"/>
                </a:cxn>
                <a:cxn ang="0">
                  <a:pos x="43" y="115"/>
                </a:cxn>
                <a:cxn ang="0">
                  <a:pos x="43" y="112"/>
                </a:cxn>
                <a:cxn ang="0">
                  <a:pos x="40" y="112"/>
                </a:cxn>
                <a:cxn ang="0">
                  <a:pos x="40" y="109"/>
                </a:cxn>
                <a:cxn ang="0">
                  <a:pos x="37" y="109"/>
                </a:cxn>
                <a:cxn ang="0">
                  <a:pos x="37" y="6"/>
                </a:cxn>
                <a:cxn ang="0">
                  <a:pos x="37" y="6"/>
                </a:cxn>
                <a:cxn ang="0">
                  <a:pos x="40" y="3"/>
                </a:cxn>
                <a:cxn ang="0">
                  <a:pos x="40" y="3"/>
                </a:cxn>
                <a:cxn ang="0">
                  <a:pos x="43" y="0"/>
                </a:cxn>
                <a:cxn ang="0">
                  <a:pos x="46" y="3"/>
                </a:cxn>
                <a:cxn ang="0">
                  <a:pos x="46" y="3"/>
                </a:cxn>
                <a:cxn ang="0">
                  <a:pos x="49" y="6"/>
                </a:cxn>
                <a:cxn ang="0">
                  <a:pos x="49" y="6"/>
                </a:cxn>
                <a:cxn ang="0">
                  <a:pos x="49" y="6"/>
                </a:cxn>
                <a:cxn ang="0">
                  <a:pos x="86" y="94"/>
                </a:cxn>
                <a:cxn ang="0">
                  <a:pos x="46" y="182"/>
                </a:cxn>
                <a:cxn ang="0">
                  <a:pos x="0" y="94"/>
                </a:cxn>
                <a:cxn ang="0">
                  <a:pos x="86" y="94"/>
                </a:cxn>
              </a:cxnLst>
              <a:rect l="0" t="0" r="r" b="b"/>
              <a:pathLst>
                <a:path w="86" h="182">
                  <a:moveTo>
                    <a:pt x="49" y="6"/>
                  </a:moveTo>
                  <a:lnTo>
                    <a:pt x="49" y="109"/>
                  </a:lnTo>
                  <a:lnTo>
                    <a:pt x="49" y="109"/>
                  </a:lnTo>
                  <a:lnTo>
                    <a:pt x="49" y="112"/>
                  </a:lnTo>
                  <a:lnTo>
                    <a:pt x="46" y="112"/>
                  </a:lnTo>
                  <a:lnTo>
                    <a:pt x="43" y="115"/>
                  </a:lnTo>
                  <a:lnTo>
                    <a:pt x="43" y="112"/>
                  </a:lnTo>
                  <a:lnTo>
                    <a:pt x="40" y="112"/>
                  </a:lnTo>
                  <a:lnTo>
                    <a:pt x="40" y="109"/>
                  </a:lnTo>
                  <a:lnTo>
                    <a:pt x="37" y="109"/>
                  </a:lnTo>
                  <a:lnTo>
                    <a:pt x="37" y="6"/>
                  </a:lnTo>
                  <a:lnTo>
                    <a:pt x="37" y="6"/>
                  </a:lnTo>
                  <a:lnTo>
                    <a:pt x="40" y="3"/>
                  </a:lnTo>
                  <a:lnTo>
                    <a:pt x="40" y="3"/>
                  </a:lnTo>
                  <a:lnTo>
                    <a:pt x="43" y="0"/>
                  </a:lnTo>
                  <a:lnTo>
                    <a:pt x="46" y="3"/>
                  </a:lnTo>
                  <a:lnTo>
                    <a:pt x="46" y="3"/>
                  </a:lnTo>
                  <a:lnTo>
                    <a:pt x="49" y="6"/>
                  </a:lnTo>
                  <a:lnTo>
                    <a:pt x="49" y="6"/>
                  </a:lnTo>
                  <a:lnTo>
                    <a:pt x="49" y="6"/>
                  </a:lnTo>
                  <a:close/>
                  <a:moveTo>
                    <a:pt x="86" y="94"/>
                  </a:moveTo>
                  <a:lnTo>
                    <a:pt x="46" y="182"/>
                  </a:lnTo>
                  <a:lnTo>
                    <a:pt x="0" y="94"/>
                  </a:lnTo>
                  <a:lnTo>
                    <a:pt x="86" y="94"/>
                  </a:lnTo>
                  <a:close/>
                </a:path>
              </a:pathLst>
            </a:custGeom>
            <a:solidFill>
              <a:srgbClr val="000000"/>
            </a:solidFill>
            <a:ln w="4763">
              <a:solidFill>
                <a:srgbClr val="000000"/>
              </a:solidFill>
              <a:prstDash val="solid"/>
              <a:round/>
              <a:headEnd/>
              <a:tailEnd/>
            </a:ln>
          </p:spPr>
          <p:txBody>
            <a:bodyPr/>
            <a:lstStyle/>
            <a:p>
              <a:endParaRPr lang="en-GB"/>
            </a:p>
          </p:txBody>
        </p:sp>
        <p:sp>
          <p:nvSpPr>
            <p:cNvPr id="454693" name="Freeform 37"/>
            <p:cNvSpPr>
              <a:spLocks noEditPoints="1"/>
            </p:cNvSpPr>
            <p:nvPr/>
          </p:nvSpPr>
          <p:spPr bwMode="auto">
            <a:xfrm>
              <a:off x="1143" y="2785"/>
              <a:ext cx="337" cy="88"/>
            </a:xfrm>
            <a:custGeom>
              <a:avLst/>
              <a:gdLst/>
              <a:ahLst/>
              <a:cxnLst>
                <a:cxn ang="0">
                  <a:pos x="6" y="35"/>
                </a:cxn>
                <a:cxn ang="0">
                  <a:pos x="265" y="41"/>
                </a:cxn>
                <a:cxn ang="0">
                  <a:pos x="268" y="41"/>
                </a:cxn>
                <a:cxn ang="0">
                  <a:pos x="268" y="41"/>
                </a:cxn>
                <a:cxn ang="0">
                  <a:pos x="271" y="44"/>
                </a:cxn>
                <a:cxn ang="0">
                  <a:pos x="271" y="47"/>
                </a:cxn>
                <a:cxn ang="0">
                  <a:pos x="271" y="47"/>
                </a:cxn>
                <a:cxn ang="0">
                  <a:pos x="268" y="49"/>
                </a:cxn>
                <a:cxn ang="0">
                  <a:pos x="268" y="49"/>
                </a:cxn>
                <a:cxn ang="0">
                  <a:pos x="265" y="49"/>
                </a:cxn>
                <a:cxn ang="0">
                  <a:pos x="6" y="44"/>
                </a:cxn>
                <a:cxn ang="0">
                  <a:pos x="3" y="44"/>
                </a:cxn>
                <a:cxn ang="0">
                  <a:pos x="3" y="44"/>
                </a:cxn>
                <a:cxn ang="0">
                  <a:pos x="0" y="41"/>
                </a:cxn>
                <a:cxn ang="0">
                  <a:pos x="0" y="41"/>
                </a:cxn>
                <a:cxn ang="0">
                  <a:pos x="0" y="38"/>
                </a:cxn>
                <a:cxn ang="0">
                  <a:pos x="3" y="35"/>
                </a:cxn>
                <a:cxn ang="0">
                  <a:pos x="3" y="35"/>
                </a:cxn>
                <a:cxn ang="0">
                  <a:pos x="6" y="35"/>
                </a:cxn>
                <a:cxn ang="0">
                  <a:pos x="6" y="35"/>
                </a:cxn>
                <a:cxn ang="0">
                  <a:pos x="251" y="0"/>
                </a:cxn>
                <a:cxn ang="0">
                  <a:pos x="337" y="47"/>
                </a:cxn>
                <a:cxn ang="0">
                  <a:pos x="251" y="88"/>
                </a:cxn>
                <a:cxn ang="0">
                  <a:pos x="251" y="0"/>
                </a:cxn>
              </a:cxnLst>
              <a:rect l="0" t="0" r="r" b="b"/>
              <a:pathLst>
                <a:path w="337" h="88">
                  <a:moveTo>
                    <a:pt x="6" y="35"/>
                  </a:moveTo>
                  <a:lnTo>
                    <a:pt x="265" y="41"/>
                  </a:lnTo>
                  <a:lnTo>
                    <a:pt x="268" y="41"/>
                  </a:lnTo>
                  <a:lnTo>
                    <a:pt x="268" y="41"/>
                  </a:lnTo>
                  <a:lnTo>
                    <a:pt x="271" y="44"/>
                  </a:lnTo>
                  <a:lnTo>
                    <a:pt x="271" y="47"/>
                  </a:lnTo>
                  <a:lnTo>
                    <a:pt x="271" y="47"/>
                  </a:lnTo>
                  <a:lnTo>
                    <a:pt x="268" y="49"/>
                  </a:lnTo>
                  <a:lnTo>
                    <a:pt x="268" y="49"/>
                  </a:lnTo>
                  <a:lnTo>
                    <a:pt x="265" y="49"/>
                  </a:lnTo>
                  <a:lnTo>
                    <a:pt x="6" y="44"/>
                  </a:lnTo>
                  <a:lnTo>
                    <a:pt x="3" y="44"/>
                  </a:lnTo>
                  <a:lnTo>
                    <a:pt x="3" y="44"/>
                  </a:lnTo>
                  <a:lnTo>
                    <a:pt x="0" y="41"/>
                  </a:lnTo>
                  <a:lnTo>
                    <a:pt x="0" y="41"/>
                  </a:lnTo>
                  <a:lnTo>
                    <a:pt x="0" y="38"/>
                  </a:lnTo>
                  <a:lnTo>
                    <a:pt x="3" y="35"/>
                  </a:lnTo>
                  <a:lnTo>
                    <a:pt x="3" y="35"/>
                  </a:lnTo>
                  <a:lnTo>
                    <a:pt x="6" y="35"/>
                  </a:lnTo>
                  <a:lnTo>
                    <a:pt x="6" y="35"/>
                  </a:lnTo>
                  <a:close/>
                  <a:moveTo>
                    <a:pt x="251" y="0"/>
                  </a:moveTo>
                  <a:lnTo>
                    <a:pt x="337" y="47"/>
                  </a:lnTo>
                  <a:lnTo>
                    <a:pt x="251" y="88"/>
                  </a:lnTo>
                  <a:lnTo>
                    <a:pt x="251" y="0"/>
                  </a:lnTo>
                  <a:close/>
                </a:path>
              </a:pathLst>
            </a:custGeom>
            <a:solidFill>
              <a:srgbClr val="000000"/>
            </a:solidFill>
            <a:ln w="4763">
              <a:solidFill>
                <a:srgbClr val="000000"/>
              </a:solidFill>
              <a:prstDash val="solid"/>
              <a:round/>
              <a:headEnd/>
              <a:tailEnd/>
            </a:ln>
          </p:spPr>
          <p:txBody>
            <a:bodyPr/>
            <a:lstStyle/>
            <a:p>
              <a:endParaRPr lang="en-GB"/>
            </a:p>
          </p:txBody>
        </p:sp>
        <p:sp>
          <p:nvSpPr>
            <p:cNvPr id="454694" name="Line 38"/>
            <p:cNvSpPr>
              <a:spLocks noChangeShapeType="1"/>
            </p:cNvSpPr>
            <p:nvPr/>
          </p:nvSpPr>
          <p:spPr bwMode="auto">
            <a:xfrm flipH="1">
              <a:off x="2764" y="1877"/>
              <a:ext cx="9" cy="518"/>
            </a:xfrm>
            <a:prstGeom prst="line">
              <a:avLst/>
            </a:prstGeom>
            <a:noFill/>
            <a:ln w="19050">
              <a:solidFill>
                <a:srgbClr val="000000"/>
              </a:solidFill>
              <a:round/>
              <a:headEnd/>
              <a:tailEnd/>
            </a:ln>
          </p:spPr>
          <p:txBody>
            <a:bodyPr/>
            <a:lstStyle/>
            <a:p>
              <a:endParaRPr lang="en-GB"/>
            </a:p>
          </p:txBody>
        </p:sp>
        <p:sp>
          <p:nvSpPr>
            <p:cNvPr id="454695" name="Line 39"/>
            <p:cNvSpPr>
              <a:spLocks noChangeShapeType="1"/>
            </p:cNvSpPr>
            <p:nvPr/>
          </p:nvSpPr>
          <p:spPr bwMode="auto">
            <a:xfrm flipH="1" flipV="1">
              <a:off x="890" y="2395"/>
              <a:ext cx="1866" cy="9"/>
            </a:xfrm>
            <a:prstGeom prst="line">
              <a:avLst/>
            </a:prstGeom>
            <a:noFill/>
            <a:ln w="19050">
              <a:solidFill>
                <a:srgbClr val="000000"/>
              </a:solidFill>
              <a:round/>
              <a:headEnd/>
              <a:tailEnd/>
            </a:ln>
          </p:spPr>
          <p:txBody>
            <a:bodyPr/>
            <a:lstStyle/>
            <a:p>
              <a:endParaRPr lang="en-GB"/>
            </a:p>
          </p:txBody>
        </p:sp>
        <p:sp>
          <p:nvSpPr>
            <p:cNvPr id="454696" name="Freeform 40"/>
            <p:cNvSpPr>
              <a:spLocks noEditPoints="1"/>
            </p:cNvSpPr>
            <p:nvPr/>
          </p:nvSpPr>
          <p:spPr bwMode="auto">
            <a:xfrm>
              <a:off x="2183" y="2621"/>
              <a:ext cx="417" cy="88"/>
            </a:xfrm>
            <a:custGeom>
              <a:avLst/>
              <a:gdLst/>
              <a:ahLst/>
              <a:cxnLst>
                <a:cxn ang="0">
                  <a:pos x="5" y="32"/>
                </a:cxn>
                <a:cxn ang="0">
                  <a:pos x="345" y="38"/>
                </a:cxn>
                <a:cxn ang="0">
                  <a:pos x="345" y="38"/>
                </a:cxn>
                <a:cxn ang="0">
                  <a:pos x="348" y="38"/>
                </a:cxn>
                <a:cxn ang="0">
                  <a:pos x="348" y="41"/>
                </a:cxn>
                <a:cxn ang="0">
                  <a:pos x="351" y="44"/>
                </a:cxn>
                <a:cxn ang="0">
                  <a:pos x="348" y="47"/>
                </a:cxn>
                <a:cxn ang="0">
                  <a:pos x="348" y="47"/>
                </a:cxn>
                <a:cxn ang="0">
                  <a:pos x="345" y="47"/>
                </a:cxn>
                <a:cxn ang="0">
                  <a:pos x="345" y="50"/>
                </a:cxn>
                <a:cxn ang="0">
                  <a:pos x="5" y="44"/>
                </a:cxn>
                <a:cxn ang="0">
                  <a:pos x="3" y="41"/>
                </a:cxn>
                <a:cxn ang="0">
                  <a:pos x="3" y="41"/>
                </a:cxn>
                <a:cxn ang="0">
                  <a:pos x="0" y="38"/>
                </a:cxn>
                <a:cxn ang="0">
                  <a:pos x="0" y="38"/>
                </a:cxn>
                <a:cxn ang="0">
                  <a:pos x="0" y="35"/>
                </a:cxn>
                <a:cxn ang="0">
                  <a:pos x="3" y="32"/>
                </a:cxn>
                <a:cxn ang="0">
                  <a:pos x="3" y="32"/>
                </a:cxn>
                <a:cxn ang="0">
                  <a:pos x="5" y="32"/>
                </a:cxn>
                <a:cxn ang="0">
                  <a:pos x="5" y="32"/>
                </a:cxn>
                <a:cxn ang="0">
                  <a:pos x="331" y="0"/>
                </a:cxn>
                <a:cxn ang="0">
                  <a:pos x="417" y="44"/>
                </a:cxn>
                <a:cxn ang="0">
                  <a:pos x="328" y="88"/>
                </a:cxn>
                <a:cxn ang="0">
                  <a:pos x="331" y="0"/>
                </a:cxn>
              </a:cxnLst>
              <a:rect l="0" t="0" r="r" b="b"/>
              <a:pathLst>
                <a:path w="417" h="88">
                  <a:moveTo>
                    <a:pt x="5" y="32"/>
                  </a:moveTo>
                  <a:lnTo>
                    <a:pt x="345" y="38"/>
                  </a:lnTo>
                  <a:lnTo>
                    <a:pt x="345" y="38"/>
                  </a:lnTo>
                  <a:lnTo>
                    <a:pt x="348" y="38"/>
                  </a:lnTo>
                  <a:lnTo>
                    <a:pt x="348" y="41"/>
                  </a:lnTo>
                  <a:lnTo>
                    <a:pt x="351" y="44"/>
                  </a:lnTo>
                  <a:lnTo>
                    <a:pt x="348" y="47"/>
                  </a:lnTo>
                  <a:lnTo>
                    <a:pt x="348" y="47"/>
                  </a:lnTo>
                  <a:lnTo>
                    <a:pt x="345" y="47"/>
                  </a:lnTo>
                  <a:lnTo>
                    <a:pt x="345" y="50"/>
                  </a:lnTo>
                  <a:lnTo>
                    <a:pt x="5" y="44"/>
                  </a:lnTo>
                  <a:lnTo>
                    <a:pt x="3" y="41"/>
                  </a:lnTo>
                  <a:lnTo>
                    <a:pt x="3" y="41"/>
                  </a:lnTo>
                  <a:lnTo>
                    <a:pt x="0" y="38"/>
                  </a:lnTo>
                  <a:lnTo>
                    <a:pt x="0" y="38"/>
                  </a:lnTo>
                  <a:lnTo>
                    <a:pt x="0" y="35"/>
                  </a:lnTo>
                  <a:lnTo>
                    <a:pt x="3" y="32"/>
                  </a:lnTo>
                  <a:lnTo>
                    <a:pt x="3" y="32"/>
                  </a:lnTo>
                  <a:lnTo>
                    <a:pt x="5" y="32"/>
                  </a:lnTo>
                  <a:lnTo>
                    <a:pt x="5" y="32"/>
                  </a:lnTo>
                  <a:close/>
                  <a:moveTo>
                    <a:pt x="331" y="0"/>
                  </a:moveTo>
                  <a:lnTo>
                    <a:pt x="417" y="44"/>
                  </a:lnTo>
                  <a:lnTo>
                    <a:pt x="328" y="88"/>
                  </a:lnTo>
                  <a:lnTo>
                    <a:pt x="331" y="0"/>
                  </a:lnTo>
                  <a:close/>
                </a:path>
              </a:pathLst>
            </a:custGeom>
            <a:solidFill>
              <a:srgbClr val="000000"/>
            </a:solidFill>
            <a:ln w="4763">
              <a:solidFill>
                <a:srgbClr val="000000"/>
              </a:solidFill>
              <a:prstDash val="solid"/>
              <a:round/>
              <a:headEnd/>
              <a:tailEnd/>
            </a:ln>
          </p:spPr>
          <p:txBody>
            <a:bodyPr/>
            <a:lstStyle/>
            <a:p>
              <a:endParaRPr lang="en-GB"/>
            </a:p>
          </p:txBody>
        </p:sp>
        <p:sp>
          <p:nvSpPr>
            <p:cNvPr id="454697" name="Rectangle 41"/>
            <p:cNvSpPr>
              <a:spLocks noChangeArrowheads="1"/>
            </p:cNvSpPr>
            <p:nvPr/>
          </p:nvSpPr>
          <p:spPr bwMode="auto">
            <a:xfrm>
              <a:off x="98" y="970"/>
              <a:ext cx="7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P1, Power from </a:t>
              </a:r>
              <a:endParaRPr lang="en-GB" sz="2400">
                <a:effectLst>
                  <a:outerShdw blurRad="38100" dist="38100" dir="2700000" algn="tl">
                    <a:srgbClr val="C0C0C0"/>
                  </a:outerShdw>
                </a:effectLst>
              </a:endParaRPr>
            </a:p>
          </p:txBody>
        </p:sp>
        <p:sp>
          <p:nvSpPr>
            <p:cNvPr id="454698" name="Rectangle 42"/>
            <p:cNvSpPr>
              <a:spLocks noChangeArrowheads="1"/>
            </p:cNvSpPr>
            <p:nvPr/>
          </p:nvSpPr>
          <p:spPr bwMode="auto">
            <a:xfrm>
              <a:off x="98" y="1110"/>
              <a:ext cx="518"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transmitter</a:t>
              </a:r>
              <a:endParaRPr lang="en-GB" sz="2400">
                <a:effectLst>
                  <a:outerShdw blurRad="38100" dist="38100" dir="2700000" algn="tl">
                    <a:srgbClr val="C0C0C0"/>
                  </a:outerShdw>
                </a:effectLst>
              </a:endParaRPr>
            </a:p>
          </p:txBody>
        </p:sp>
        <p:sp>
          <p:nvSpPr>
            <p:cNvPr id="454699" name="Rectangle 43"/>
            <p:cNvSpPr>
              <a:spLocks noChangeArrowheads="1"/>
            </p:cNvSpPr>
            <p:nvPr/>
          </p:nvSpPr>
          <p:spPr bwMode="auto">
            <a:xfrm>
              <a:off x="965" y="876"/>
              <a:ext cx="7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P2, Power into </a:t>
              </a:r>
              <a:endParaRPr lang="en-GB" sz="2400">
                <a:effectLst>
                  <a:outerShdw blurRad="38100" dist="38100" dir="2700000" algn="tl">
                    <a:srgbClr val="C0C0C0"/>
                  </a:outerShdw>
                </a:effectLst>
              </a:endParaRPr>
            </a:p>
          </p:txBody>
        </p:sp>
        <p:sp>
          <p:nvSpPr>
            <p:cNvPr id="454700" name="Rectangle 44"/>
            <p:cNvSpPr>
              <a:spLocks noChangeArrowheads="1"/>
            </p:cNvSpPr>
            <p:nvPr/>
          </p:nvSpPr>
          <p:spPr bwMode="auto">
            <a:xfrm>
              <a:off x="965" y="1020"/>
              <a:ext cx="8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&amp; AMU </a:t>
              </a:r>
              <a:endParaRPr lang="en-GB" sz="2400">
                <a:effectLst>
                  <a:outerShdw blurRad="38100" dist="38100" dir="2700000" algn="tl">
                    <a:srgbClr val="C0C0C0"/>
                  </a:outerShdw>
                </a:effectLst>
              </a:endParaRPr>
            </a:p>
          </p:txBody>
        </p:sp>
        <p:sp>
          <p:nvSpPr>
            <p:cNvPr id="454701" name="Rectangle 45"/>
            <p:cNvSpPr>
              <a:spLocks noChangeArrowheads="1"/>
            </p:cNvSpPr>
            <p:nvPr/>
          </p:nvSpPr>
          <p:spPr bwMode="auto">
            <a:xfrm>
              <a:off x="965" y="1160"/>
              <a:ext cx="91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Efficiency = P2/P1</a:t>
              </a:r>
              <a:endParaRPr lang="en-GB" sz="2400">
                <a:effectLst>
                  <a:outerShdw blurRad="38100" dist="38100" dir="2700000" algn="tl">
                    <a:srgbClr val="C0C0C0"/>
                  </a:outerShdw>
                </a:effectLst>
              </a:endParaRPr>
            </a:p>
          </p:txBody>
        </p:sp>
        <p:sp>
          <p:nvSpPr>
            <p:cNvPr id="454702" name="Freeform 46"/>
            <p:cNvSpPr>
              <a:spLocks noEditPoints="1"/>
            </p:cNvSpPr>
            <p:nvPr/>
          </p:nvSpPr>
          <p:spPr bwMode="auto">
            <a:xfrm>
              <a:off x="1011" y="1254"/>
              <a:ext cx="109" cy="324"/>
            </a:xfrm>
            <a:custGeom>
              <a:avLst/>
              <a:gdLst/>
              <a:ahLst/>
              <a:cxnLst>
                <a:cxn ang="0">
                  <a:pos x="57" y="38"/>
                </a:cxn>
                <a:cxn ang="0">
                  <a:pos x="57" y="41"/>
                </a:cxn>
                <a:cxn ang="0">
                  <a:pos x="54" y="43"/>
                </a:cxn>
                <a:cxn ang="0">
                  <a:pos x="49" y="41"/>
                </a:cxn>
                <a:cxn ang="0">
                  <a:pos x="49" y="38"/>
                </a:cxn>
                <a:cxn ang="0">
                  <a:pos x="49" y="2"/>
                </a:cxn>
                <a:cxn ang="0">
                  <a:pos x="52" y="0"/>
                </a:cxn>
                <a:cxn ang="0">
                  <a:pos x="54" y="0"/>
                </a:cxn>
                <a:cxn ang="0">
                  <a:pos x="57" y="2"/>
                </a:cxn>
                <a:cxn ang="0">
                  <a:pos x="57" y="5"/>
                </a:cxn>
                <a:cxn ang="0">
                  <a:pos x="60" y="114"/>
                </a:cxn>
                <a:cxn ang="0">
                  <a:pos x="57" y="117"/>
                </a:cxn>
                <a:cxn ang="0">
                  <a:pos x="54" y="120"/>
                </a:cxn>
                <a:cxn ang="0">
                  <a:pos x="49" y="117"/>
                </a:cxn>
                <a:cxn ang="0">
                  <a:pos x="49" y="114"/>
                </a:cxn>
                <a:cxn ang="0">
                  <a:pos x="49" y="79"/>
                </a:cxn>
                <a:cxn ang="0">
                  <a:pos x="52" y="76"/>
                </a:cxn>
                <a:cxn ang="0">
                  <a:pos x="54" y="76"/>
                </a:cxn>
                <a:cxn ang="0">
                  <a:pos x="57" y="79"/>
                </a:cxn>
                <a:cxn ang="0">
                  <a:pos x="60" y="81"/>
                </a:cxn>
                <a:cxn ang="0">
                  <a:pos x="60" y="190"/>
                </a:cxn>
                <a:cxn ang="0">
                  <a:pos x="57" y="196"/>
                </a:cxn>
                <a:cxn ang="0">
                  <a:pos x="54" y="196"/>
                </a:cxn>
                <a:cxn ang="0">
                  <a:pos x="52" y="196"/>
                </a:cxn>
                <a:cxn ang="0">
                  <a:pos x="49" y="190"/>
                </a:cxn>
                <a:cxn ang="0">
                  <a:pos x="49" y="155"/>
                </a:cxn>
                <a:cxn ang="0">
                  <a:pos x="52" y="152"/>
                </a:cxn>
                <a:cxn ang="0">
                  <a:pos x="57" y="152"/>
                </a:cxn>
                <a:cxn ang="0">
                  <a:pos x="60" y="155"/>
                </a:cxn>
                <a:cxn ang="0">
                  <a:pos x="60" y="158"/>
                </a:cxn>
                <a:cxn ang="0">
                  <a:pos x="60" y="269"/>
                </a:cxn>
                <a:cxn ang="0">
                  <a:pos x="57" y="272"/>
                </a:cxn>
                <a:cxn ang="0">
                  <a:pos x="54" y="272"/>
                </a:cxn>
                <a:cxn ang="0">
                  <a:pos x="52" y="272"/>
                </a:cxn>
                <a:cxn ang="0">
                  <a:pos x="49" y="269"/>
                </a:cxn>
                <a:cxn ang="0">
                  <a:pos x="49" y="234"/>
                </a:cxn>
                <a:cxn ang="0">
                  <a:pos x="52" y="231"/>
                </a:cxn>
                <a:cxn ang="0">
                  <a:pos x="57" y="231"/>
                </a:cxn>
                <a:cxn ang="0">
                  <a:pos x="60" y="234"/>
                </a:cxn>
                <a:cxn ang="0">
                  <a:pos x="60" y="234"/>
                </a:cxn>
                <a:cxn ang="0">
                  <a:pos x="60" y="313"/>
                </a:cxn>
                <a:cxn ang="0">
                  <a:pos x="57" y="316"/>
                </a:cxn>
                <a:cxn ang="0">
                  <a:pos x="54" y="319"/>
                </a:cxn>
                <a:cxn ang="0">
                  <a:pos x="52" y="319"/>
                </a:cxn>
                <a:cxn ang="0">
                  <a:pos x="49" y="313"/>
                </a:cxn>
                <a:cxn ang="0">
                  <a:pos x="49" y="310"/>
                </a:cxn>
                <a:cxn ang="0">
                  <a:pos x="52" y="307"/>
                </a:cxn>
                <a:cxn ang="0">
                  <a:pos x="57" y="307"/>
                </a:cxn>
                <a:cxn ang="0">
                  <a:pos x="60" y="310"/>
                </a:cxn>
                <a:cxn ang="0">
                  <a:pos x="60" y="313"/>
                </a:cxn>
                <a:cxn ang="0">
                  <a:pos x="54" y="324"/>
                </a:cxn>
                <a:cxn ang="0">
                  <a:pos x="0" y="228"/>
                </a:cxn>
                <a:cxn ang="0">
                  <a:pos x="0" y="222"/>
                </a:cxn>
                <a:cxn ang="0">
                  <a:pos x="3" y="219"/>
                </a:cxn>
                <a:cxn ang="0">
                  <a:pos x="8" y="222"/>
                </a:cxn>
                <a:cxn ang="0">
                  <a:pos x="60" y="310"/>
                </a:cxn>
                <a:cxn ang="0">
                  <a:pos x="101" y="222"/>
                </a:cxn>
                <a:cxn ang="0">
                  <a:pos x="103" y="219"/>
                </a:cxn>
                <a:cxn ang="0">
                  <a:pos x="106" y="219"/>
                </a:cxn>
                <a:cxn ang="0">
                  <a:pos x="109" y="225"/>
                </a:cxn>
                <a:cxn ang="0">
                  <a:pos x="109" y="228"/>
                </a:cxn>
              </a:cxnLst>
              <a:rect l="0" t="0" r="r" b="b"/>
              <a:pathLst>
                <a:path w="109" h="324">
                  <a:moveTo>
                    <a:pt x="57" y="5"/>
                  </a:moveTo>
                  <a:lnTo>
                    <a:pt x="57" y="38"/>
                  </a:lnTo>
                  <a:lnTo>
                    <a:pt x="57" y="41"/>
                  </a:lnTo>
                  <a:lnTo>
                    <a:pt x="57" y="41"/>
                  </a:lnTo>
                  <a:lnTo>
                    <a:pt x="54" y="43"/>
                  </a:lnTo>
                  <a:lnTo>
                    <a:pt x="54" y="43"/>
                  </a:lnTo>
                  <a:lnTo>
                    <a:pt x="52" y="43"/>
                  </a:lnTo>
                  <a:lnTo>
                    <a:pt x="49" y="41"/>
                  </a:lnTo>
                  <a:lnTo>
                    <a:pt x="49" y="41"/>
                  </a:lnTo>
                  <a:lnTo>
                    <a:pt x="49" y="38"/>
                  </a:lnTo>
                  <a:lnTo>
                    <a:pt x="49" y="5"/>
                  </a:lnTo>
                  <a:lnTo>
                    <a:pt x="49" y="2"/>
                  </a:lnTo>
                  <a:lnTo>
                    <a:pt x="49" y="0"/>
                  </a:lnTo>
                  <a:lnTo>
                    <a:pt x="52" y="0"/>
                  </a:lnTo>
                  <a:lnTo>
                    <a:pt x="54" y="0"/>
                  </a:lnTo>
                  <a:lnTo>
                    <a:pt x="54" y="0"/>
                  </a:lnTo>
                  <a:lnTo>
                    <a:pt x="57" y="0"/>
                  </a:lnTo>
                  <a:lnTo>
                    <a:pt x="57" y="2"/>
                  </a:lnTo>
                  <a:lnTo>
                    <a:pt x="57" y="5"/>
                  </a:lnTo>
                  <a:lnTo>
                    <a:pt x="57" y="5"/>
                  </a:lnTo>
                  <a:close/>
                  <a:moveTo>
                    <a:pt x="60" y="81"/>
                  </a:moveTo>
                  <a:lnTo>
                    <a:pt x="60" y="114"/>
                  </a:lnTo>
                  <a:lnTo>
                    <a:pt x="57" y="117"/>
                  </a:lnTo>
                  <a:lnTo>
                    <a:pt x="57" y="117"/>
                  </a:lnTo>
                  <a:lnTo>
                    <a:pt x="54" y="120"/>
                  </a:lnTo>
                  <a:lnTo>
                    <a:pt x="54" y="120"/>
                  </a:lnTo>
                  <a:lnTo>
                    <a:pt x="52" y="120"/>
                  </a:lnTo>
                  <a:lnTo>
                    <a:pt x="49" y="117"/>
                  </a:lnTo>
                  <a:lnTo>
                    <a:pt x="49" y="117"/>
                  </a:lnTo>
                  <a:lnTo>
                    <a:pt x="49" y="114"/>
                  </a:lnTo>
                  <a:lnTo>
                    <a:pt x="49" y="81"/>
                  </a:lnTo>
                  <a:lnTo>
                    <a:pt x="49" y="79"/>
                  </a:lnTo>
                  <a:lnTo>
                    <a:pt x="49" y="79"/>
                  </a:lnTo>
                  <a:lnTo>
                    <a:pt x="52" y="76"/>
                  </a:lnTo>
                  <a:lnTo>
                    <a:pt x="54" y="76"/>
                  </a:lnTo>
                  <a:lnTo>
                    <a:pt x="54" y="76"/>
                  </a:lnTo>
                  <a:lnTo>
                    <a:pt x="57" y="76"/>
                  </a:lnTo>
                  <a:lnTo>
                    <a:pt x="57" y="79"/>
                  </a:lnTo>
                  <a:lnTo>
                    <a:pt x="60" y="81"/>
                  </a:lnTo>
                  <a:lnTo>
                    <a:pt x="60" y="81"/>
                  </a:lnTo>
                  <a:close/>
                  <a:moveTo>
                    <a:pt x="60" y="158"/>
                  </a:moveTo>
                  <a:lnTo>
                    <a:pt x="60" y="190"/>
                  </a:lnTo>
                  <a:lnTo>
                    <a:pt x="60" y="193"/>
                  </a:lnTo>
                  <a:lnTo>
                    <a:pt x="57" y="196"/>
                  </a:lnTo>
                  <a:lnTo>
                    <a:pt x="57" y="196"/>
                  </a:lnTo>
                  <a:lnTo>
                    <a:pt x="54" y="196"/>
                  </a:lnTo>
                  <a:lnTo>
                    <a:pt x="52" y="196"/>
                  </a:lnTo>
                  <a:lnTo>
                    <a:pt x="52" y="196"/>
                  </a:lnTo>
                  <a:lnTo>
                    <a:pt x="49" y="193"/>
                  </a:lnTo>
                  <a:lnTo>
                    <a:pt x="49" y="190"/>
                  </a:lnTo>
                  <a:lnTo>
                    <a:pt x="49" y="158"/>
                  </a:lnTo>
                  <a:lnTo>
                    <a:pt x="49" y="155"/>
                  </a:lnTo>
                  <a:lnTo>
                    <a:pt x="52" y="155"/>
                  </a:lnTo>
                  <a:lnTo>
                    <a:pt x="52" y="152"/>
                  </a:lnTo>
                  <a:lnTo>
                    <a:pt x="54" y="152"/>
                  </a:lnTo>
                  <a:lnTo>
                    <a:pt x="57" y="152"/>
                  </a:lnTo>
                  <a:lnTo>
                    <a:pt x="57" y="155"/>
                  </a:lnTo>
                  <a:lnTo>
                    <a:pt x="60" y="155"/>
                  </a:lnTo>
                  <a:lnTo>
                    <a:pt x="60" y="158"/>
                  </a:lnTo>
                  <a:lnTo>
                    <a:pt x="60" y="158"/>
                  </a:lnTo>
                  <a:close/>
                  <a:moveTo>
                    <a:pt x="60" y="234"/>
                  </a:moveTo>
                  <a:lnTo>
                    <a:pt x="60" y="269"/>
                  </a:lnTo>
                  <a:lnTo>
                    <a:pt x="60" y="269"/>
                  </a:lnTo>
                  <a:lnTo>
                    <a:pt x="57" y="272"/>
                  </a:lnTo>
                  <a:lnTo>
                    <a:pt x="57" y="272"/>
                  </a:lnTo>
                  <a:lnTo>
                    <a:pt x="54" y="272"/>
                  </a:lnTo>
                  <a:lnTo>
                    <a:pt x="52" y="272"/>
                  </a:lnTo>
                  <a:lnTo>
                    <a:pt x="52" y="272"/>
                  </a:lnTo>
                  <a:lnTo>
                    <a:pt x="49" y="269"/>
                  </a:lnTo>
                  <a:lnTo>
                    <a:pt x="49" y="269"/>
                  </a:lnTo>
                  <a:lnTo>
                    <a:pt x="49" y="234"/>
                  </a:lnTo>
                  <a:lnTo>
                    <a:pt x="49" y="234"/>
                  </a:lnTo>
                  <a:lnTo>
                    <a:pt x="52" y="231"/>
                  </a:lnTo>
                  <a:lnTo>
                    <a:pt x="52" y="231"/>
                  </a:lnTo>
                  <a:lnTo>
                    <a:pt x="54" y="228"/>
                  </a:lnTo>
                  <a:lnTo>
                    <a:pt x="57" y="231"/>
                  </a:lnTo>
                  <a:lnTo>
                    <a:pt x="57" y="231"/>
                  </a:lnTo>
                  <a:lnTo>
                    <a:pt x="60" y="234"/>
                  </a:lnTo>
                  <a:lnTo>
                    <a:pt x="60" y="234"/>
                  </a:lnTo>
                  <a:lnTo>
                    <a:pt x="60" y="234"/>
                  </a:lnTo>
                  <a:close/>
                  <a:moveTo>
                    <a:pt x="60" y="313"/>
                  </a:moveTo>
                  <a:lnTo>
                    <a:pt x="60" y="313"/>
                  </a:lnTo>
                  <a:lnTo>
                    <a:pt x="60" y="316"/>
                  </a:lnTo>
                  <a:lnTo>
                    <a:pt x="57" y="316"/>
                  </a:lnTo>
                  <a:lnTo>
                    <a:pt x="57" y="319"/>
                  </a:lnTo>
                  <a:lnTo>
                    <a:pt x="54" y="319"/>
                  </a:lnTo>
                  <a:lnTo>
                    <a:pt x="52" y="319"/>
                  </a:lnTo>
                  <a:lnTo>
                    <a:pt x="52" y="319"/>
                  </a:lnTo>
                  <a:lnTo>
                    <a:pt x="49" y="316"/>
                  </a:lnTo>
                  <a:lnTo>
                    <a:pt x="49" y="313"/>
                  </a:lnTo>
                  <a:lnTo>
                    <a:pt x="49" y="313"/>
                  </a:lnTo>
                  <a:lnTo>
                    <a:pt x="49" y="310"/>
                  </a:lnTo>
                  <a:lnTo>
                    <a:pt x="52" y="307"/>
                  </a:lnTo>
                  <a:lnTo>
                    <a:pt x="52" y="307"/>
                  </a:lnTo>
                  <a:lnTo>
                    <a:pt x="54" y="307"/>
                  </a:lnTo>
                  <a:lnTo>
                    <a:pt x="57" y="307"/>
                  </a:lnTo>
                  <a:lnTo>
                    <a:pt x="57" y="307"/>
                  </a:lnTo>
                  <a:lnTo>
                    <a:pt x="60" y="310"/>
                  </a:lnTo>
                  <a:lnTo>
                    <a:pt x="60" y="313"/>
                  </a:lnTo>
                  <a:lnTo>
                    <a:pt x="60" y="313"/>
                  </a:lnTo>
                  <a:close/>
                  <a:moveTo>
                    <a:pt x="109" y="228"/>
                  </a:moveTo>
                  <a:lnTo>
                    <a:pt x="54" y="324"/>
                  </a:lnTo>
                  <a:lnTo>
                    <a:pt x="0" y="228"/>
                  </a:lnTo>
                  <a:lnTo>
                    <a:pt x="0" y="228"/>
                  </a:lnTo>
                  <a:lnTo>
                    <a:pt x="0" y="225"/>
                  </a:lnTo>
                  <a:lnTo>
                    <a:pt x="0" y="222"/>
                  </a:lnTo>
                  <a:lnTo>
                    <a:pt x="3" y="222"/>
                  </a:lnTo>
                  <a:lnTo>
                    <a:pt x="3" y="219"/>
                  </a:lnTo>
                  <a:lnTo>
                    <a:pt x="5" y="219"/>
                  </a:lnTo>
                  <a:lnTo>
                    <a:pt x="8" y="222"/>
                  </a:lnTo>
                  <a:lnTo>
                    <a:pt x="8" y="222"/>
                  </a:lnTo>
                  <a:lnTo>
                    <a:pt x="60" y="310"/>
                  </a:lnTo>
                  <a:lnTo>
                    <a:pt x="52" y="310"/>
                  </a:lnTo>
                  <a:lnTo>
                    <a:pt x="101" y="222"/>
                  </a:lnTo>
                  <a:lnTo>
                    <a:pt x="101" y="222"/>
                  </a:lnTo>
                  <a:lnTo>
                    <a:pt x="103" y="219"/>
                  </a:lnTo>
                  <a:lnTo>
                    <a:pt x="106" y="219"/>
                  </a:lnTo>
                  <a:lnTo>
                    <a:pt x="106" y="219"/>
                  </a:lnTo>
                  <a:lnTo>
                    <a:pt x="109" y="222"/>
                  </a:lnTo>
                  <a:lnTo>
                    <a:pt x="109" y="225"/>
                  </a:lnTo>
                  <a:lnTo>
                    <a:pt x="109" y="225"/>
                  </a:lnTo>
                  <a:lnTo>
                    <a:pt x="109" y="228"/>
                  </a:lnTo>
                  <a:lnTo>
                    <a:pt x="109" y="228"/>
                  </a:lnTo>
                  <a:close/>
                </a:path>
              </a:pathLst>
            </a:custGeom>
            <a:solidFill>
              <a:srgbClr val="000000"/>
            </a:solidFill>
            <a:ln w="4763">
              <a:solidFill>
                <a:srgbClr val="000000"/>
              </a:solidFill>
              <a:prstDash val="solid"/>
              <a:round/>
              <a:headEnd/>
              <a:tailEnd/>
            </a:ln>
          </p:spPr>
          <p:txBody>
            <a:bodyPr/>
            <a:lstStyle/>
            <a:p>
              <a:endParaRPr lang="en-GB"/>
            </a:p>
          </p:txBody>
        </p:sp>
        <p:sp>
          <p:nvSpPr>
            <p:cNvPr id="454703" name="Rectangle 47"/>
            <p:cNvSpPr>
              <a:spLocks noChangeArrowheads="1"/>
            </p:cNvSpPr>
            <p:nvPr/>
          </p:nvSpPr>
          <p:spPr bwMode="auto">
            <a:xfrm>
              <a:off x="1975" y="853"/>
              <a:ext cx="1201"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P3, Antenna radiation &amp; </a:t>
              </a:r>
              <a:endParaRPr lang="en-GB" sz="2400">
                <a:effectLst>
                  <a:outerShdw blurRad="38100" dist="38100" dir="2700000" algn="tl">
                    <a:srgbClr val="C0C0C0"/>
                  </a:outerShdw>
                </a:effectLst>
              </a:endParaRPr>
            </a:p>
          </p:txBody>
        </p:sp>
        <p:sp>
          <p:nvSpPr>
            <p:cNvPr id="454704" name="Rectangle 48"/>
            <p:cNvSpPr>
              <a:spLocks noChangeArrowheads="1"/>
            </p:cNvSpPr>
            <p:nvPr/>
          </p:nvSpPr>
          <p:spPr bwMode="auto">
            <a:xfrm>
              <a:off x="1975" y="993"/>
              <a:ext cx="105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Intrinsic Efficiency = </a:t>
              </a:r>
              <a:endParaRPr lang="en-GB" sz="2400">
                <a:effectLst>
                  <a:outerShdw blurRad="38100" dist="38100" dir="2700000" algn="tl">
                    <a:srgbClr val="C0C0C0"/>
                  </a:outerShdw>
                </a:effectLst>
              </a:endParaRPr>
            </a:p>
          </p:txBody>
        </p:sp>
        <p:sp>
          <p:nvSpPr>
            <p:cNvPr id="454705" name="Rectangle 49"/>
            <p:cNvSpPr>
              <a:spLocks noChangeArrowheads="1"/>
            </p:cNvSpPr>
            <p:nvPr/>
          </p:nvSpPr>
          <p:spPr bwMode="auto">
            <a:xfrm>
              <a:off x="1975" y="1134"/>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P3/P2</a:t>
              </a:r>
              <a:endParaRPr lang="en-GB" sz="2400">
                <a:effectLst>
                  <a:outerShdw blurRad="38100" dist="38100" dir="2700000" algn="tl">
                    <a:srgbClr val="C0C0C0"/>
                  </a:outerShdw>
                </a:effectLst>
              </a:endParaRPr>
            </a:p>
          </p:txBody>
        </p:sp>
        <p:sp>
          <p:nvSpPr>
            <p:cNvPr id="454706" name="Rectangle 50"/>
            <p:cNvSpPr>
              <a:spLocks noChangeArrowheads="1"/>
            </p:cNvSpPr>
            <p:nvPr/>
          </p:nvSpPr>
          <p:spPr bwMode="auto">
            <a:xfrm>
              <a:off x="2344" y="2689"/>
              <a:ext cx="25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P6 = </a:t>
              </a:r>
              <a:endParaRPr lang="en-GB" sz="2400">
                <a:effectLst>
                  <a:outerShdw blurRad="38100" dist="38100" dir="2700000" algn="tl">
                    <a:srgbClr val="C0C0C0"/>
                  </a:outerShdw>
                </a:effectLst>
              </a:endParaRPr>
            </a:p>
          </p:txBody>
        </p:sp>
        <p:sp>
          <p:nvSpPr>
            <p:cNvPr id="454707" name="Rectangle 51"/>
            <p:cNvSpPr>
              <a:spLocks noChangeArrowheads="1"/>
            </p:cNvSpPr>
            <p:nvPr/>
          </p:nvSpPr>
          <p:spPr bwMode="auto">
            <a:xfrm>
              <a:off x="2589" y="2689"/>
              <a:ext cx="15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erp</a:t>
              </a:r>
              <a:endParaRPr lang="en-GB" sz="2400">
                <a:effectLst>
                  <a:outerShdw blurRad="38100" dist="38100" dir="2700000" algn="tl">
                    <a:srgbClr val="C0C0C0"/>
                  </a:outerShdw>
                </a:effectLst>
              </a:endParaRPr>
            </a:p>
          </p:txBody>
        </p:sp>
        <p:sp>
          <p:nvSpPr>
            <p:cNvPr id="454708" name="Rectangle 52"/>
            <p:cNvSpPr>
              <a:spLocks noChangeArrowheads="1"/>
            </p:cNvSpPr>
            <p:nvPr/>
          </p:nvSpPr>
          <p:spPr bwMode="auto">
            <a:xfrm>
              <a:off x="2761" y="2689"/>
              <a:ext cx="12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to </a:t>
              </a:r>
              <a:endParaRPr lang="en-GB" sz="2400">
                <a:effectLst>
                  <a:outerShdw blurRad="38100" dist="38100" dir="2700000" algn="tl">
                    <a:srgbClr val="C0C0C0"/>
                  </a:outerShdw>
                </a:effectLst>
              </a:endParaRPr>
            </a:p>
          </p:txBody>
        </p:sp>
        <p:sp>
          <p:nvSpPr>
            <p:cNvPr id="454709" name="Rectangle 53"/>
            <p:cNvSpPr>
              <a:spLocks noChangeArrowheads="1"/>
            </p:cNvSpPr>
            <p:nvPr/>
          </p:nvSpPr>
          <p:spPr bwMode="auto">
            <a:xfrm>
              <a:off x="2344" y="2829"/>
              <a:ext cx="852"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Propagation Path </a:t>
              </a:r>
              <a:endParaRPr lang="en-GB" sz="2400">
                <a:effectLst>
                  <a:outerShdw blurRad="38100" dist="38100" dir="2700000" algn="tl">
                    <a:srgbClr val="C0C0C0"/>
                  </a:outerShdw>
                </a:effectLst>
              </a:endParaRPr>
            </a:p>
          </p:txBody>
        </p:sp>
        <p:sp>
          <p:nvSpPr>
            <p:cNvPr id="454710" name="Rectangle 54"/>
            <p:cNvSpPr>
              <a:spLocks noChangeArrowheads="1"/>
            </p:cNvSpPr>
            <p:nvPr/>
          </p:nvSpPr>
          <p:spPr bwMode="auto">
            <a:xfrm>
              <a:off x="2344" y="2970"/>
              <a:ext cx="92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&amp; Antenna Gain = </a:t>
              </a:r>
              <a:endParaRPr lang="en-GB" sz="2400">
                <a:effectLst>
                  <a:outerShdw blurRad="38100" dist="38100" dir="2700000" algn="tl">
                    <a:srgbClr val="C0C0C0"/>
                  </a:outerShdw>
                </a:effectLst>
              </a:endParaRPr>
            </a:p>
          </p:txBody>
        </p:sp>
        <p:sp>
          <p:nvSpPr>
            <p:cNvPr id="454711" name="Rectangle 55"/>
            <p:cNvSpPr>
              <a:spLocks noChangeArrowheads="1"/>
            </p:cNvSpPr>
            <p:nvPr/>
          </p:nvSpPr>
          <p:spPr bwMode="auto">
            <a:xfrm>
              <a:off x="2344" y="3113"/>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P6/P2</a:t>
              </a:r>
              <a:endParaRPr lang="en-GB" sz="2400">
                <a:effectLst>
                  <a:outerShdw blurRad="38100" dist="38100" dir="2700000" algn="tl">
                    <a:srgbClr val="C0C0C0"/>
                  </a:outerShdw>
                </a:effectLst>
              </a:endParaRPr>
            </a:p>
          </p:txBody>
        </p:sp>
        <p:sp>
          <p:nvSpPr>
            <p:cNvPr id="454712" name="Freeform 56"/>
            <p:cNvSpPr>
              <a:spLocks noEditPoints="1"/>
            </p:cNvSpPr>
            <p:nvPr/>
          </p:nvSpPr>
          <p:spPr bwMode="auto">
            <a:xfrm>
              <a:off x="1218" y="2864"/>
              <a:ext cx="109" cy="328"/>
            </a:xfrm>
            <a:custGeom>
              <a:avLst/>
              <a:gdLst/>
              <a:ahLst/>
              <a:cxnLst>
                <a:cxn ang="0">
                  <a:pos x="61" y="44"/>
                </a:cxn>
                <a:cxn ang="0">
                  <a:pos x="58" y="50"/>
                </a:cxn>
                <a:cxn ang="0">
                  <a:pos x="55" y="50"/>
                </a:cxn>
                <a:cxn ang="0">
                  <a:pos x="52" y="50"/>
                </a:cxn>
                <a:cxn ang="0">
                  <a:pos x="49" y="44"/>
                </a:cxn>
                <a:cxn ang="0">
                  <a:pos x="49" y="9"/>
                </a:cxn>
                <a:cxn ang="0">
                  <a:pos x="52" y="6"/>
                </a:cxn>
                <a:cxn ang="0">
                  <a:pos x="58" y="6"/>
                </a:cxn>
                <a:cxn ang="0">
                  <a:pos x="61" y="9"/>
                </a:cxn>
                <a:cxn ang="0">
                  <a:pos x="61" y="11"/>
                </a:cxn>
                <a:cxn ang="0">
                  <a:pos x="61" y="123"/>
                </a:cxn>
                <a:cxn ang="0">
                  <a:pos x="58" y="126"/>
                </a:cxn>
                <a:cxn ang="0">
                  <a:pos x="55" y="126"/>
                </a:cxn>
                <a:cxn ang="0">
                  <a:pos x="52" y="126"/>
                </a:cxn>
                <a:cxn ang="0">
                  <a:pos x="49" y="123"/>
                </a:cxn>
                <a:cxn ang="0">
                  <a:pos x="49" y="88"/>
                </a:cxn>
                <a:cxn ang="0">
                  <a:pos x="52" y="85"/>
                </a:cxn>
                <a:cxn ang="0">
                  <a:pos x="58" y="85"/>
                </a:cxn>
                <a:cxn ang="0">
                  <a:pos x="61" y="88"/>
                </a:cxn>
                <a:cxn ang="0">
                  <a:pos x="61" y="88"/>
                </a:cxn>
                <a:cxn ang="0">
                  <a:pos x="61" y="199"/>
                </a:cxn>
                <a:cxn ang="0">
                  <a:pos x="58" y="202"/>
                </a:cxn>
                <a:cxn ang="0">
                  <a:pos x="55" y="205"/>
                </a:cxn>
                <a:cxn ang="0">
                  <a:pos x="52" y="202"/>
                </a:cxn>
                <a:cxn ang="0">
                  <a:pos x="49" y="199"/>
                </a:cxn>
                <a:cxn ang="0">
                  <a:pos x="49" y="164"/>
                </a:cxn>
                <a:cxn ang="0">
                  <a:pos x="52" y="161"/>
                </a:cxn>
                <a:cxn ang="0">
                  <a:pos x="58" y="161"/>
                </a:cxn>
                <a:cxn ang="0">
                  <a:pos x="61" y="164"/>
                </a:cxn>
                <a:cxn ang="0">
                  <a:pos x="61" y="167"/>
                </a:cxn>
                <a:cxn ang="0">
                  <a:pos x="61" y="275"/>
                </a:cxn>
                <a:cxn ang="0">
                  <a:pos x="58" y="278"/>
                </a:cxn>
                <a:cxn ang="0">
                  <a:pos x="55" y="281"/>
                </a:cxn>
                <a:cxn ang="0">
                  <a:pos x="52" y="278"/>
                </a:cxn>
                <a:cxn ang="0">
                  <a:pos x="49" y="275"/>
                </a:cxn>
                <a:cxn ang="0">
                  <a:pos x="49" y="240"/>
                </a:cxn>
                <a:cxn ang="0">
                  <a:pos x="52" y="237"/>
                </a:cxn>
                <a:cxn ang="0">
                  <a:pos x="58" y="237"/>
                </a:cxn>
                <a:cxn ang="0">
                  <a:pos x="61" y="240"/>
                </a:cxn>
                <a:cxn ang="0">
                  <a:pos x="61" y="243"/>
                </a:cxn>
                <a:cxn ang="0">
                  <a:pos x="61" y="322"/>
                </a:cxn>
                <a:cxn ang="0">
                  <a:pos x="58" y="328"/>
                </a:cxn>
                <a:cxn ang="0">
                  <a:pos x="55" y="328"/>
                </a:cxn>
                <a:cxn ang="0">
                  <a:pos x="52" y="328"/>
                </a:cxn>
                <a:cxn ang="0">
                  <a:pos x="49" y="322"/>
                </a:cxn>
                <a:cxn ang="0">
                  <a:pos x="49" y="316"/>
                </a:cxn>
                <a:cxn ang="0">
                  <a:pos x="52" y="313"/>
                </a:cxn>
                <a:cxn ang="0">
                  <a:pos x="58" y="313"/>
                </a:cxn>
                <a:cxn ang="0">
                  <a:pos x="61" y="316"/>
                </a:cxn>
                <a:cxn ang="0">
                  <a:pos x="61" y="319"/>
                </a:cxn>
                <a:cxn ang="0">
                  <a:pos x="55" y="0"/>
                </a:cxn>
                <a:cxn ang="0">
                  <a:pos x="109" y="99"/>
                </a:cxn>
                <a:cxn ang="0">
                  <a:pos x="109" y="102"/>
                </a:cxn>
                <a:cxn ang="0">
                  <a:pos x="107" y="105"/>
                </a:cxn>
                <a:cxn ang="0">
                  <a:pos x="101" y="105"/>
                </a:cxn>
                <a:cxn ang="0">
                  <a:pos x="49" y="14"/>
                </a:cxn>
                <a:cxn ang="0">
                  <a:pos x="9" y="102"/>
                </a:cxn>
                <a:cxn ang="0">
                  <a:pos x="6" y="105"/>
                </a:cxn>
                <a:cxn ang="0">
                  <a:pos x="3" y="105"/>
                </a:cxn>
                <a:cxn ang="0">
                  <a:pos x="0" y="102"/>
                </a:cxn>
                <a:cxn ang="0">
                  <a:pos x="0" y="96"/>
                </a:cxn>
              </a:cxnLst>
              <a:rect l="0" t="0" r="r" b="b"/>
              <a:pathLst>
                <a:path w="109" h="328">
                  <a:moveTo>
                    <a:pt x="61" y="11"/>
                  </a:moveTo>
                  <a:lnTo>
                    <a:pt x="61" y="44"/>
                  </a:lnTo>
                  <a:lnTo>
                    <a:pt x="61" y="47"/>
                  </a:lnTo>
                  <a:lnTo>
                    <a:pt x="58" y="50"/>
                  </a:lnTo>
                  <a:lnTo>
                    <a:pt x="58" y="50"/>
                  </a:lnTo>
                  <a:lnTo>
                    <a:pt x="55" y="50"/>
                  </a:lnTo>
                  <a:lnTo>
                    <a:pt x="52" y="50"/>
                  </a:lnTo>
                  <a:lnTo>
                    <a:pt x="52" y="50"/>
                  </a:lnTo>
                  <a:lnTo>
                    <a:pt x="49" y="47"/>
                  </a:lnTo>
                  <a:lnTo>
                    <a:pt x="49" y="44"/>
                  </a:lnTo>
                  <a:lnTo>
                    <a:pt x="49" y="11"/>
                  </a:lnTo>
                  <a:lnTo>
                    <a:pt x="49" y="9"/>
                  </a:lnTo>
                  <a:lnTo>
                    <a:pt x="52" y="9"/>
                  </a:lnTo>
                  <a:lnTo>
                    <a:pt x="52" y="6"/>
                  </a:lnTo>
                  <a:lnTo>
                    <a:pt x="55" y="6"/>
                  </a:lnTo>
                  <a:lnTo>
                    <a:pt x="58" y="6"/>
                  </a:lnTo>
                  <a:lnTo>
                    <a:pt x="58" y="9"/>
                  </a:lnTo>
                  <a:lnTo>
                    <a:pt x="61" y="9"/>
                  </a:lnTo>
                  <a:lnTo>
                    <a:pt x="61" y="11"/>
                  </a:lnTo>
                  <a:lnTo>
                    <a:pt x="61" y="11"/>
                  </a:lnTo>
                  <a:close/>
                  <a:moveTo>
                    <a:pt x="61" y="88"/>
                  </a:moveTo>
                  <a:lnTo>
                    <a:pt x="61" y="123"/>
                  </a:lnTo>
                  <a:lnTo>
                    <a:pt x="61" y="123"/>
                  </a:lnTo>
                  <a:lnTo>
                    <a:pt x="58" y="126"/>
                  </a:lnTo>
                  <a:lnTo>
                    <a:pt x="58" y="126"/>
                  </a:lnTo>
                  <a:lnTo>
                    <a:pt x="55" y="126"/>
                  </a:lnTo>
                  <a:lnTo>
                    <a:pt x="52" y="126"/>
                  </a:lnTo>
                  <a:lnTo>
                    <a:pt x="52" y="126"/>
                  </a:lnTo>
                  <a:lnTo>
                    <a:pt x="49" y="123"/>
                  </a:lnTo>
                  <a:lnTo>
                    <a:pt x="49" y="123"/>
                  </a:lnTo>
                  <a:lnTo>
                    <a:pt x="49" y="88"/>
                  </a:lnTo>
                  <a:lnTo>
                    <a:pt x="49" y="88"/>
                  </a:lnTo>
                  <a:lnTo>
                    <a:pt x="52" y="85"/>
                  </a:lnTo>
                  <a:lnTo>
                    <a:pt x="52" y="85"/>
                  </a:lnTo>
                  <a:lnTo>
                    <a:pt x="55" y="82"/>
                  </a:lnTo>
                  <a:lnTo>
                    <a:pt x="58" y="85"/>
                  </a:lnTo>
                  <a:lnTo>
                    <a:pt x="58" y="85"/>
                  </a:lnTo>
                  <a:lnTo>
                    <a:pt x="61" y="88"/>
                  </a:lnTo>
                  <a:lnTo>
                    <a:pt x="61" y="88"/>
                  </a:lnTo>
                  <a:lnTo>
                    <a:pt x="61" y="88"/>
                  </a:lnTo>
                  <a:close/>
                  <a:moveTo>
                    <a:pt x="61" y="167"/>
                  </a:moveTo>
                  <a:lnTo>
                    <a:pt x="61" y="199"/>
                  </a:lnTo>
                  <a:lnTo>
                    <a:pt x="61" y="202"/>
                  </a:lnTo>
                  <a:lnTo>
                    <a:pt x="58" y="202"/>
                  </a:lnTo>
                  <a:lnTo>
                    <a:pt x="58" y="205"/>
                  </a:lnTo>
                  <a:lnTo>
                    <a:pt x="55" y="205"/>
                  </a:lnTo>
                  <a:lnTo>
                    <a:pt x="52" y="205"/>
                  </a:lnTo>
                  <a:lnTo>
                    <a:pt x="52" y="202"/>
                  </a:lnTo>
                  <a:lnTo>
                    <a:pt x="49" y="202"/>
                  </a:lnTo>
                  <a:lnTo>
                    <a:pt x="49" y="199"/>
                  </a:lnTo>
                  <a:lnTo>
                    <a:pt x="49" y="167"/>
                  </a:lnTo>
                  <a:lnTo>
                    <a:pt x="49" y="164"/>
                  </a:lnTo>
                  <a:lnTo>
                    <a:pt x="52" y="161"/>
                  </a:lnTo>
                  <a:lnTo>
                    <a:pt x="52" y="161"/>
                  </a:lnTo>
                  <a:lnTo>
                    <a:pt x="55" y="161"/>
                  </a:lnTo>
                  <a:lnTo>
                    <a:pt x="58" y="161"/>
                  </a:lnTo>
                  <a:lnTo>
                    <a:pt x="58" y="161"/>
                  </a:lnTo>
                  <a:lnTo>
                    <a:pt x="61" y="164"/>
                  </a:lnTo>
                  <a:lnTo>
                    <a:pt x="61" y="167"/>
                  </a:lnTo>
                  <a:lnTo>
                    <a:pt x="61" y="167"/>
                  </a:lnTo>
                  <a:close/>
                  <a:moveTo>
                    <a:pt x="61" y="243"/>
                  </a:moveTo>
                  <a:lnTo>
                    <a:pt x="61" y="275"/>
                  </a:lnTo>
                  <a:lnTo>
                    <a:pt x="61" y="278"/>
                  </a:lnTo>
                  <a:lnTo>
                    <a:pt x="58" y="278"/>
                  </a:lnTo>
                  <a:lnTo>
                    <a:pt x="58" y="281"/>
                  </a:lnTo>
                  <a:lnTo>
                    <a:pt x="55" y="281"/>
                  </a:lnTo>
                  <a:lnTo>
                    <a:pt x="52" y="281"/>
                  </a:lnTo>
                  <a:lnTo>
                    <a:pt x="52" y="278"/>
                  </a:lnTo>
                  <a:lnTo>
                    <a:pt x="49" y="278"/>
                  </a:lnTo>
                  <a:lnTo>
                    <a:pt x="49" y="275"/>
                  </a:lnTo>
                  <a:lnTo>
                    <a:pt x="49" y="243"/>
                  </a:lnTo>
                  <a:lnTo>
                    <a:pt x="49" y="240"/>
                  </a:lnTo>
                  <a:lnTo>
                    <a:pt x="52" y="237"/>
                  </a:lnTo>
                  <a:lnTo>
                    <a:pt x="52" y="237"/>
                  </a:lnTo>
                  <a:lnTo>
                    <a:pt x="55" y="237"/>
                  </a:lnTo>
                  <a:lnTo>
                    <a:pt x="58" y="237"/>
                  </a:lnTo>
                  <a:lnTo>
                    <a:pt x="58" y="237"/>
                  </a:lnTo>
                  <a:lnTo>
                    <a:pt x="61" y="240"/>
                  </a:lnTo>
                  <a:lnTo>
                    <a:pt x="61" y="243"/>
                  </a:lnTo>
                  <a:lnTo>
                    <a:pt x="61" y="243"/>
                  </a:lnTo>
                  <a:close/>
                  <a:moveTo>
                    <a:pt x="61" y="319"/>
                  </a:moveTo>
                  <a:lnTo>
                    <a:pt x="61" y="322"/>
                  </a:lnTo>
                  <a:lnTo>
                    <a:pt x="61" y="325"/>
                  </a:lnTo>
                  <a:lnTo>
                    <a:pt x="58" y="328"/>
                  </a:lnTo>
                  <a:lnTo>
                    <a:pt x="58" y="328"/>
                  </a:lnTo>
                  <a:lnTo>
                    <a:pt x="55" y="328"/>
                  </a:lnTo>
                  <a:lnTo>
                    <a:pt x="52" y="328"/>
                  </a:lnTo>
                  <a:lnTo>
                    <a:pt x="52" y="328"/>
                  </a:lnTo>
                  <a:lnTo>
                    <a:pt x="49" y="325"/>
                  </a:lnTo>
                  <a:lnTo>
                    <a:pt x="49" y="322"/>
                  </a:lnTo>
                  <a:lnTo>
                    <a:pt x="49" y="319"/>
                  </a:lnTo>
                  <a:lnTo>
                    <a:pt x="49" y="316"/>
                  </a:lnTo>
                  <a:lnTo>
                    <a:pt x="52" y="316"/>
                  </a:lnTo>
                  <a:lnTo>
                    <a:pt x="52" y="313"/>
                  </a:lnTo>
                  <a:lnTo>
                    <a:pt x="55" y="313"/>
                  </a:lnTo>
                  <a:lnTo>
                    <a:pt x="58" y="313"/>
                  </a:lnTo>
                  <a:lnTo>
                    <a:pt x="58" y="316"/>
                  </a:lnTo>
                  <a:lnTo>
                    <a:pt x="61" y="316"/>
                  </a:lnTo>
                  <a:lnTo>
                    <a:pt x="61" y="319"/>
                  </a:lnTo>
                  <a:lnTo>
                    <a:pt x="61" y="319"/>
                  </a:lnTo>
                  <a:close/>
                  <a:moveTo>
                    <a:pt x="0" y="96"/>
                  </a:moveTo>
                  <a:lnTo>
                    <a:pt x="55" y="0"/>
                  </a:lnTo>
                  <a:lnTo>
                    <a:pt x="109" y="96"/>
                  </a:lnTo>
                  <a:lnTo>
                    <a:pt x="109" y="99"/>
                  </a:lnTo>
                  <a:lnTo>
                    <a:pt x="109" y="102"/>
                  </a:lnTo>
                  <a:lnTo>
                    <a:pt x="109" y="102"/>
                  </a:lnTo>
                  <a:lnTo>
                    <a:pt x="109" y="105"/>
                  </a:lnTo>
                  <a:lnTo>
                    <a:pt x="107" y="105"/>
                  </a:lnTo>
                  <a:lnTo>
                    <a:pt x="104" y="105"/>
                  </a:lnTo>
                  <a:lnTo>
                    <a:pt x="101" y="105"/>
                  </a:lnTo>
                  <a:lnTo>
                    <a:pt x="101" y="102"/>
                  </a:lnTo>
                  <a:lnTo>
                    <a:pt x="49" y="14"/>
                  </a:lnTo>
                  <a:lnTo>
                    <a:pt x="61" y="14"/>
                  </a:lnTo>
                  <a:lnTo>
                    <a:pt x="9" y="102"/>
                  </a:lnTo>
                  <a:lnTo>
                    <a:pt x="9" y="105"/>
                  </a:lnTo>
                  <a:lnTo>
                    <a:pt x="6" y="105"/>
                  </a:lnTo>
                  <a:lnTo>
                    <a:pt x="3" y="105"/>
                  </a:lnTo>
                  <a:lnTo>
                    <a:pt x="3" y="105"/>
                  </a:lnTo>
                  <a:lnTo>
                    <a:pt x="0" y="102"/>
                  </a:lnTo>
                  <a:lnTo>
                    <a:pt x="0" y="102"/>
                  </a:lnTo>
                  <a:lnTo>
                    <a:pt x="0" y="99"/>
                  </a:lnTo>
                  <a:lnTo>
                    <a:pt x="0" y="96"/>
                  </a:lnTo>
                  <a:lnTo>
                    <a:pt x="0" y="96"/>
                  </a:lnTo>
                  <a:close/>
                </a:path>
              </a:pathLst>
            </a:custGeom>
            <a:solidFill>
              <a:srgbClr val="000000"/>
            </a:solidFill>
            <a:ln w="4763">
              <a:solidFill>
                <a:srgbClr val="000000"/>
              </a:solidFill>
              <a:prstDash val="solid"/>
              <a:round/>
              <a:headEnd/>
              <a:tailEnd/>
            </a:ln>
          </p:spPr>
          <p:txBody>
            <a:bodyPr/>
            <a:lstStyle/>
            <a:p>
              <a:endParaRPr lang="en-GB"/>
            </a:p>
          </p:txBody>
        </p:sp>
        <p:sp>
          <p:nvSpPr>
            <p:cNvPr id="454713" name="Freeform 57"/>
            <p:cNvSpPr>
              <a:spLocks noEditPoints="1"/>
            </p:cNvSpPr>
            <p:nvPr/>
          </p:nvSpPr>
          <p:spPr bwMode="auto">
            <a:xfrm>
              <a:off x="2099" y="1254"/>
              <a:ext cx="112" cy="324"/>
            </a:xfrm>
            <a:custGeom>
              <a:avLst/>
              <a:gdLst/>
              <a:ahLst/>
              <a:cxnLst>
                <a:cxn ang="0">
                  <a:pos x="61" y="38"/>
                </a:cxn>
                <a:cxn ang="0">
                  <a:pos x="61" y="41"/>
                </a:cxn>
                <a:cxn ang="0">
                  <a:pos x="55" y="43"/>
                </a:cxn>
                <a:cxn ang="0">
                  <a:pos x="52" y="41"/>
                </a:cxn>
                <a:cxn ang="0">
                  <a:pos x="49" y="38"/>
                </a:cxn>
                <a:cxn ang="0">
                  <a:pos x="52" y="2"/>
                </a:cxn>
                <a:cxn ang="0">
                  <a:pos x="55" y="0"/>
                </a:cxn>
                <a:cxn ang="0">
                  <a:pos x="58" y="0"/>
                </a:cxn>
                <a:cxn ang="0">
                  <a:pos x="61" y="2"/>
                </a:cxn>
                <a:cxn ang="0">
                  <a:pos x="61" y="5"/>
                </a:cxn>
                <a:cxn ang="0">
                  <a:pos x="61" y="114"/>
                </a:cxn>
                <a:cxn ang="0">
                  <a:pos x="61" y="117"/>
                </a:cxn>
                <a:cxn ang="0">
                  <a:pos x="58" y="120"/>
                </a:cxn>
                <a:cxn ang="0">
                  <a:pos x="52" y="117"/>
                </a:cxn>
                <a:cxn ang="0">
                  <a:pos x="52" y="114"/>
                </a:cxn>
                <a:cxn ang="0">
                  <a:pos x="52" y="79"/>
                </a:cxn>
                <a:cxn ang="0">
                  <a:pos x="55" y="76"/>
                </a:cxn>
                <a:cxn ang="0">
                  <a:pos x="58" y="76"/>
                </a:cxn>
                <a:cxn ang="0">
                  <a:pos x="61" y="79"/>
                </a:cxn>
                <a:cxn ang="0">
                  <a:pos x="61" y="81"/>
                </a:cxn>
                <a:cxn ang="0">
                  <a:pos x="64" y="190"/>
                </a:cxn>
                <a:cxn ang="0">
                  <a:pos x="61" y="196"/>
                </a:cxn>
                <a:cxn ang="0">
                  <a:pos x="58" y="196"/>
                </a:cxn>
                <a:cxn ang="0">
                  <a:pos x="52" y="196"/>
                </a:cxn>
                <a:cxn ang="0">
                  <a:pos x="52" y="190"/>
                </a:cxn>
                <a:cxn ang="0">
                  <a:pos x="52" y="155"/>
                </a:cxn>
                <a:cxn ang="0">
                  <a:pos x="55" y="152"/>
                </a:cxn>
                <a:cxn ang="0">
                  <a:pos x="58" y="152"/>
                </a:cxn>
                <a:cxn ang="0">
                  <a:pos x="61" y="155"/>
                </a:cxn>
                <a:cxn ang="0">
                  <a:pos x="61" y="158"/>
                </a:cxn>
                <a:cxn ang="0">
                  <a:pos x="64" y="269"/>
                </a:cxn>
                <a:cxn ang="0">
                  <a:pos x="61" y="272"/>
                </a:cxn>
                <a:cxn ang="0">
                  <a:pos x="58" y="272"/>
                </a:cxn>
                <a:cxn ang="0">
                  <a:pos x="52" y="272"/>
                </a:cxn>
                <a:cxn ang="0">
                  <a:pos x="52" y="269"/>
                </a:cxn>
                <a:cxn ang="0">
                  <a:pos x="52" y="234"/>
                </a:cxn>
                <a:cxn ang="0">
                  <a:pos x="55" y="231"/>
                </a:cxn>
                <a:cxn ang="0">
                  <a:pos x="58" y="231"/>
                </a:cxn>
                <a:cxn ang="0">
                  <a:pos x="61" y="234"/>
                </a:cxn>
                <a:cxn ang="0">
                  <a:pos x="64" y="234"/>
                </a:cxn>
                <a:cxn ang="0">
                  <a:pos x="64" y="313"/>
                </a:cxn>
                <a:cxn ang="0">
                  <a:pos x="61" y="316"/>
                </a:cxn>
                <a:cxn ang="0">
                  <a:pos x="58" y="319"/>
                </a:cxn>
                <a:cxn ang="0">
                  <a:pos x="55" y="319"/>
                </a:cxn>
                <a:cxn ang="0">
                  <a:pos x="52" y="313"/>
                </a:cxn>
                <a:cxn ang="0">
                  <a:pos x="52" y="310"/>
                </a:cxn>
                <a:cxn ang="0">
                  <a:pos x="55" y="307"/>
                </a:cxn>
                <a:cxn ang="0">
                  <a:pos x="61" y="307"/>
                </a:cxn>
                <a:cxn ang="0">
                  <a:pos x="64" y="310"/>
                </a:cxn>
                <a:cxn ang="0">
                  <a:pos x="64" y="313"/>
                </a:cxn>
                <a:cxn ang="0">
                  <a:pos x="58" y="324"/>
                </a:cxn>
                <a:cxn ang="0">
                  <a:pos x="0" y="228"/>
                </a:cxn>
                <a:cxn ang="0">
                  <a:pos x="3" y="222"/>
                </a:cxn>
                <a:cxn ang="0">
                  <a:pos x="6" y="219"/>
                </a:cxn>
                <a:cxn ang="0">
                  <a:pos x="9" y="222"/>
                </a:cxn>
                <a:cxn ang="0">
                  <a:pos x="61" y="310"/>
                </a:cxn>
                <a:cxn ang="0">
                  <a:pos x="104" y="222"/>
                </a:cxn>
                <a:cxn ang="0">
                  <a:pos x="107" y="219"/>
                </a:cxn>
                <a:cxn ang="0">
                  <a:pos x="110" y="219"/>
                </a:cxn>
                <a:cxn ang="0">
                  <a:pos x="112" y="225"/>
                </a:cxn>
                <a:cxn ang="0">
                  <a:pos x="112" y="228"/>
                </a:cxn>
              </a:cxnLst>
              <a:rect l="0" t="0" r="r" b="b"/>
              <a:pathLst>
                <a:path w="112" h="324">
                  <a:moveTo>
                    <a:pt x="61" y="5"/>
                  </a:moveTo>
                  <a:lnTo>
                    <a:pt x="61" y="38"/>
                  </a:lnTo>
                  <a:lnTo>
                    <a:pt x="61" y="41"/>
                  </a:lnTo>
                  <a:lnTo>
                    <a:pt x="61" y="41"/>
                  </a:lnTo>
                  <a:lnTo>
                    <a:pt x="58" y="43"/>
                  </a:lnTo>
                  <a:lnTo>
                    <a:pt x="55" y="43"/>
                  </a:lnTo>
                  <a:lnTo>
                    <a:pt x="55" y="43"/>
                  </a:lnTo>
                  <a:lnTo>
                    <a:pt x="52" y="41"/>
                  </a:lnTo>
                  <a:lnTo>
                    <a:pt x="52" y="41"/>
                  </a:lnTo>
                  <a:lnTo>
                    <a:pt x="49" y="38"/>
                  </a:lnTo>
                  <a:lnTo>
                    <a:pt x="49" y="5"/>
                  </a:lnTo>
                  <a:lnTo>
                    <a:pt x="52" y="2"/>
                  </a:lnTo>
                  <a:lnTo>
                    <a:pt x="52" y="0"/>
                  </a:lnTo>
                  <a:lnTo>
                    <a:pt x="55" y="0"/>
                  </a:lnTo>
                  <a:lnTo>
                    <a:pt x="55" y="0"/>
                  </a:lnTo>
                  <a:lnTo>
                    <a:pt x="58" y="0"/>
                  </a:lnTo>
                  <a:lnTo>
                    <a:pt x="61" y="0"/>
                  </a:lnTo>
                  <a:lnTo>
                    <a:pt x="61" y="2"/>
                  </a:lnTo>
                  <a:lnTo>
                    <a:pt x="61" y="5"/>
                  </a:lnTo>
                  <a:lnTo>
                    <a:pt x="61" y="5"/>
                  </a:lnTo>
                  <a:close/>
                  <a:moveTo>
                    <a:pt x="61" y="81"/>
                  </a:moveTo>
                  <a:lnTo>
                    <a:pt x="61" y="114"/>
                  </a:lnTo>
                  <a:lnTo>
                    <a:pt x="61" y="117"/>
                  </a:lnTo>
                  <a:lnTo>
                    <a:pt x="61" y="117"/>
                  </a:lnTo>
                  <a:lnTo>
                    <a:pt x="58" y="120"/>
                  </a:lnTo>
                  <a:lnTo>
                    <a:pt x="58" y="120"/>
                  </a:lnTo>
                  <a:lnTo>
                    <a:pt x="55" y="120"/>
                  </a:lnTo>
                  <a:lnTo>
                    <a:pt x="52" y="117"/>
                  </a:lnTo>
                  <a:lnTo>
                    <a:pt x="52" y="117"/>
                  </a:lnTo>
                  <a:lnTo>
                    <a:pt x="52" y="114"/>
                  </a:lnTo>
                  <a:lnTo>
                    <a:pt x="52" y="81"/>
                  </a:lnTo>
                  <a:lnTo>
                    <a:pt x="52" y="79"/>
                  </a:lnTo>
                  <a:lnTo>
                    <a:pt x="52" y="79"/>
                  </a:lnTo>
                  <a:lnTo>
                    <a:pt x="55" y="76"/>
                  </a:lnTo>
                  <a:lnTo>
                    <a:pt x="55" y="76"/>
                  </a:lnTo>
                  <a:lnTo>
                    <a:pt x="58" y="76"/>
                  </a:lnTo>
                  <a:lnTo>
                    <a:pt x="61" y="76"/>
                  </a:lnTo>
                  <a:lnTo>
                    <a:pt x="61" y="79"/>
                  </a:lnTo>
                  <a:lnTo>
                    <a:pt x="61" y="81"/>
                  </a:lnTo>
                  <a:lnTo>
                    <a:pt x="61" y="81"/>
                  </a:lnTo>
                  <a:close/>
                  <a:moveTo>
                    <a:pt x="61" y="158"/>
                  </a:moveTo>
                  <a:lnTo>
                    <a:pt x="64" y="190"/>
                  </a:lnTo>
                  <a:lnTo>
                    <a:pt x="61" y="193"/>
                  </a:lnTo>
                  <a:lnTo>
                    <a:pt x="61" y="196"/>
                  </a:lnTo>
                  <a:lnTo>
                    <a:pt x="58" y="196"/>
                  </a:lnTo>
                  <a:lnTo>
                    <a:pt x="58" y="196"/>
                  </a:lnTo>
                  <a:lnTo>
                    <a:pt x="55" y="196"/>
                  </a:lnTo>
                  <a:lnTo>
                    <a:pt x="52" y="196"/>
                  </a:lnTo>
                  <a:lnTo>
                    <a:pt x="52" y="193"/>
                  </a:lnTo>
                  <a:lnTo>
                    <a:pt x="52" y="190"/>
                  </a:lnTo>
                  <a:lnTo>
                    <a:pt x="52" y="158"/>
                  </a:lnTo>
                  <a:lnTo>
                    <a:pt x="52" y="155"/>
                  </a:lnTo>
                  <a:lnTo>
                    <a:pt x="52" y="155"/>
                  </a:lnTo>
                  <a:lnTo>
                    <a:pt x="55" y="152"/>
                  </a:lnTo>
                  <a:lnTo>
                    <a:pt x="58" y="152"/>
                  </a:lnTo>
                  <a:lnTo>
                    <a:pt x="58" y="152"/>
                  </a:lnTo>
                  <a:lnTo>
                    <a:pt x="61" y="155"/>
                  </a:lnTo>
                  <a:lnTo>
                    <a:pt x="61" y="155"/>
                  </a:lnTo>
                  <a:lnTo>
                    <a:pt x="61" y="158"/>
                  </a:lnTo>
                  <a:lnTo>
                    <a:pt x="61" y="158"/>
                  </a:lnTo>
                  <a:close/>
                  <a:moveTo>
                    <a:pt x="64" y="234"/>
                  </a:moveTo>
                  <a:lnTo>
                    <a:pt x="64" y="269"/>
                  </a:lnTo>
                  <a:lnTo>
                    <a:pt x="64" y="269"/>
                  </a:lnTo>
                  <a:lnTo>
                    <a:pt x="61" y="272"/>
                  </a:lnTo>
                  <a:lnTo>
                    <a:pt x="61" y="272"/>
                  </a:lnTo>
                  <a:lnTo>
                    <a:pt x="58" y="272"/>
                  </a:lnTo>
                  <a:lnTo>
                    <a:pt x="55" y="272"/>
                  </a:lnTo>
                  <a:lnTo>
                    <a:pt x="52" y="272"/>
                  </a:lnTo>
                  <a:lnTo>
                    <a:pt x="52" y="269"/>
                  </a:lnTo>
                  <a:lnTo>
                    <a:pt x="52" y="269"/>
                  </a:lnTo>
                  <a:lnTo>
                    <a:pt x="52" y="234"/>
                  </a:lnTo>
                  <a:lnTo>
                    <a:pt x="52" y="234"/>
                  </a:lnTo>
                  <a:lnTo>
                    <a:pt x="52" y="231"/>
                  </a:lnTo>
                  <a:lnTo>
                    <a:pt x="55" y="231"/>
                  </a:lnTo>
                  <a:lnTo>
                    <a:pt x="58" y="228"/>
                  </a:lnTo>
                  <a:lnTo>
                    <a:pt x="58" y="231"/>
                  </a:lnTo>
                  <a:lnTo>
                    <a:pt x="61" y="231"/>
                  </a:lnTo>
                  <a:lnTo>
                    <a:pt x="61" y="234"/>
                  </a:lnTo>
                  <a:lnTo>
                    <a:pt x="64" y="234"/>
                  </a:lnTo>
                  <a:lnTo>
                    <a:pt x="64" y="234"/>
                  </a:lnTo>
                  <a:close/>
                  <a:moveTo>
                    <a:pt x="64" y="313"/>
                  </a:moveTo>
                  <a:lnTo>
                    <a:pt x="64" y="313"/>
                  </a:lnTo>
                  <a:lnTo>
                    <a:pt x="64" y="316"/>
                  </a:lnTo>
                  <a:lnTo>
                    <a:pt x="61" y="316"/>
                  </a:lnTo>
                  <a:lnTo>
                    <a:pt x="61" y="319"/>
                  </a:lnTo>
                  <a:lnTo>
                    <a:pt x="58" y="319"/>
                  </a:lnTo>
                  <a:lnTo>
                    <a:pt x="55" y="319"/>
                  </a:lnTo>
                  <a:lnTo>
                    <a:pt x="55" y="319"/>
                  </a:lnTo>
                  <a:lnTo>
                    <a:pt x="52" y="316"/>
                  </a:lnTo>
                  <a:lnTo>
                    <a:pt x="52" y="313"/>
                  </a:lnTo>
                  <a:lnTo>
                    <a:pt x="52" y="313"/>
                  </a:lnTo>
                  <a:lnTo>
                    <a:pt x="52" y="310"/>
                  </a:lnTo>
                  <a:lnTo>
                    <a:pt x="55" y="307"/>
                  </a:lnTo>
                  <a:lnTo>
                    <a:pt x="55" y="307"/>
                  </a:lnTo>
                  <a:lnTo>
                    <a:pt x="58" y="307"/>
                  </a:lnTo>
                  <a:lnTo>
                    <a:pt x="61" y="307"/>
                  </a:lnTo>
                  <a:lnTo>
                    <a:pt x="61" y="307"/>
                  </a:lnTo>
                  <a:lnTo>
                    <a:pt x="64" y="310"/>
                  </a:lnTo>
                  <a:lnTo>
                    <a:pt x="64" y="313"/>
                  </a:lnTo>
                  <a:lnTo>
                    <a:pt x="64" y="313"/>
                  </a:lnTo>
                  <a:close/>
                  <a:moveTo>
                    <a:pt x="112" y="228"/>
                  </a:moveTo>
                  <a:lnTo>
                    <a:pt x="58" y="324"/>
                  </a:lnTo>
                  <a:lnTo>
                    <a:pt x="3" y="228"/>
                  </a:lnTo>
                  <a:lnTo>
                    <a:pt x="0" y="228"/>
                  </a:lnTo>
                  <a:lnTo>
                    <a:pt x="0" y="225"/>
                  </a:lnTo>
                  <a:lnTo>
                    <a:pt x="3" y="222"/>
                  </a:lnTo>
                  <a:lnTo>
                    <a:pt x="3" y="222"/>
                  </a:lnTo>
                  <a:lnTo>
                    <a:pt x="6" y="219"/>
                  </a:lnTo>
                  <a:lnTo>
                    <a:pt x="9" y="219"/>
                  </a:lnTo>
                  <a:lnTo>
                    <a:pt x="9" y="222"/>
                  </a:lnTo>
                  <a:lnTo>
                    <a:pt x="12" y="222"/>
                  </a:lnTo>
                  <a:lnTo>
                    <a:pt x="61" y="310"/>
                  </a:lnTo>
                  <a:lnTo>
                    <a:pt x="52" y="310"/>
                  </a:lnTo>
                  <a:lnTo>
                    <a:pt x="104" y="222"/>
                  </a:lnTo>
                  <a:lnTo>
                    <a:pt x="104" y="222"/>
                  </a:lnTo>
                  <a:lnTo>
                    <a:pt x="107" y="219"/>
                  </a:lnTo>
                  <a:lnTo>
                    <a:pt x="107" y="219"/>
                  </a:lnTo>
                  <a:lnTo>
                    <a:pt x="110" y="219"/>
                  </a:lnTo>
                  <a:lnTo>
                    <a:pt x="112" y="222"/>
                  </a:lnTo>
                  <a:lnTo>
                    <a:pt x="112" y="225"/>
                  </a:lnTo>
                  <a:lnTo>
                    <a:pt x="112" y="225"/>
                  </a:lnTo>
                  <a:lnTo>
                    <a:pt x="112" y="228"/>
                  </a:lnTo>
                  <a:lnTo>
                    <a:pt x="112" y="228"/>
                  </a:lnTo>
                  <a:close/>
                </a:path>
              </a:pathLst>
            </a:custGeom>
            <a:solidFill>
              <a:srgbClr val="000000"/>
            </a:solidFill>
            <a:ln w="4763">
              <a:solidFill>
                <a:srgbClr val="000000"/>
              </a:solidFill>
              <a:prstDash val="solid"/>
              <a:round/>
              <a:headEnd/>
              <a:tailEnd/>
            </a:ln>
          </p:spPr>
          <p:txBody>
            <a:bodyPr/>
            <a:lstStyle/>
            <a:p>
              <a:endParaRPr lang="en-GB"/>
            </a:p>
          </p:txBody>
        </p:sp>
        <p:sp>
          <p:nvSpPr>
            <p:cNvPr id="454714" name="Rectangle 58"/>
            <p:cNvSpPr>
              <a:spLocks noChangeArrowheads="1"/>
            </p:cNvSpPr>
            <p:nvPr/>
          </p:nvSpPr>
          <p:spPr bwMode="auto">
            <a:xfrm>
              <a:off x="1034" y="1916"/>
              <a:ext cx="42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P4, Near</a:t>
              </a:r>
              <a:endParaRPr lang="en-GB" sz="2400">
                <a:effectLst>
                  <a:outerShdw blurRad="38100" dist="38100" dir="2700000" algn="tl">
                    <a:srgbClr val="C0C0C0"/>
                  </a:outerShdw>
                </a:effectLst>
              </a:endParaRPr>
            </a:p>
          </p:txBody>
        </p:sp>
        <p:sp>
          <p:nvSpPr>
            <p:cNvPr id="454715" name="Rectangle 59"/>
            <p:cNvSpPr>
              <a:spLocks noChangeArrowheads="1"/>
            </p:cNvSpPr>
            <p:nvPr/>
          </p:nvSpPr>
          <p:spPr bwMode="auto">
            <a:xfrm>
              <a:off x="1434" y="1916"/>
              <a:ext cx="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t>
              </a:r>
              <a:endParaRPr lang="en-GB" sz="2400">
                <a:effectLst>
                  <a:outerShdw blurRad="38100" dist="38100" dir="2700000" algn="tl">
                    <a:srgbClr val="C0C0C0"/>
                  </a:outerShdw>
                </a:effectLst>
              </a:endParaRPr>
            </a:p>
          </p:txBody>
        </p:sp>
        <p:sp>
          <p:nvSpPr>
            <p:cNvPr id="454716" name="Rectangle 60"/>
            <p:cNvSpPr>
              <a:spLocks noChangeArrowheads="1"/>
            </p:cNvSpPr>
            <p:nvPr/>
          </p:nvSpPr>
          <p:spPr bwMode="auto">
            <a:xfrm>
              <a:off x="1474" y="1916"/>
              <a:ext cx="82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field radiation &amp; </a:t>
              </a:r>
              <a:endParaRPr lang="en-GB" sz="2400">
                <a:effectLst>
                  <a:outerShdw blurRad="38100" dist="38100" dir="2700000" algn="tl">
                    <a:srgbClr val="C0C0C0"/>
                  </a:outerShdw>
                </a:effectLst>
              </a:endParaRPr>
            </a:p>
          </p:txBody>
        </p:sp>
        <p:sp>
          <p:nvSpPr>
            <p:cNvPr id="454717" name="Rectangle 61"/>
            <p:cNvSpPr>
              <a:spLocks noChangeArrowheads="1"/>
            </p:cNvSpPr>
            <p:nvPr/>
          </p:nvSpPr>
          <p:spPr bwMode="auto">
            <a:xfrm>
              <a:off x="1034" y="2056"/>
              <a:ext cx="136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Environmental Efficiency = </a:t>
              </a:r>
              <a:endParaRPr lang="en-GB" sz="2400">
                <a:effectLst>
                  <a:outerShdw blurRad="38100" dist="38100" dir="2700000" algn="tl">
                    <a:srgbClr val="C0C0C0"/>
                  </a:outerShdw>
                </a:effectLst>
              </a:endParaRPr>
            </a:p>
          </p:txBody>
        </p:sp>
        <p:sp>
          <p:nvSpPr>
            <p:cNvPr id="454718" name="Rectangle 62"/>
            <p:cNvSpPr>
              <a:spLocks noChangeArrowheads="1"/>
            </p:cNvSpPr>
            <p:nvPr/>
          </p:nvSpPr>
          <p:spPr bwMode="auto">
            <a:xfrm>
              <a:off x="1034" y="2197"/>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P4/P2</a:t>
              </a:r>
              <a:endParaRPr lang="en-GB" sz="2400">
                <a:effectLst>
                  <a:outerShdw blurRad="38100" dist="38100" dir="2700000" algn="tl">
                    <a:srgbClr val="C0C0C0"/>
                  </a:outerShdw>
                </a:effectLst>
              </a:endParaRPr>
            </a:p>
          </p:txBody>
        </p:sp>
        <p:sp>
          <p:nvSpPr>
            <p:cNvPr id="454719" name="Freeform 63"/>
            <p:cNvSpPr>
              <a:spLocks noEditPoints="1"/>
            </p:cNvSpPr>
            <p:nvPr/>
          </p:nvSpPr>
          <p:spPr bwMode="auto">
            <a:xfrm>
              <a:off x="1506" y="2185"/>
              <a:ext cx="109" cy="190"/>
            </a:xfrm>
            <a:custGeom>
              <a:avLst/>
              <a:gdLst/>
              <a:ahLst/>
              <a:cxnLst>
                <a:cxn ang="0">
                  <a:pos x="60" y="41"/>
                </a:cxn>
                <a:cxn ang="0">
                  <a:pos x="58" y="43"/>
                </a:cxn>
                <a:cxn ang="0">
                  <a:pos x="55" y="43"/>
                </a:cxn>
                <a:cxn ang="0">
                  <a:pos x="52" y="43"/>
                </a:cxn>
                <a:cxn ang="0">
                  <a:pos x="49" y="41"/>
                </a:cxn>
                <a:cxn ang="0">
                  <a:pos x="49" y="5"/>
                </a:cxn>
                <a:cxn ang="0">
                  <a:pos x="52" y="2"/>
                </a:cxn>
                <a:cxn ang="0">
                  <a:pos x="58" y="2"/>
                </a:cxn>
                <a:cxn ang="0">
                  <a:pos x="60" y="5"/>
                </a:cxn>
                <a:cxn ang="0">
                  <a:pos x="60" y="5"/>
                </a:cxn>
                <a:cxn ang="0">
                  <a:pos x="60" y="117"/>
                </a:cxn>
                <a:cxn ang="0">
                  <a:pos x="58" y="120"/>
                </a:cxn>
                <a:cxn ang="0">
                  <a:pos x="55" y="123"/>
                </a:cxn>
                <a:cxn ang="0">
                  <a:pos x="52" y="120"/>
                </a:cxn>
                <a:cxn ang="0">
                  <a:pos x="49" y="117"/>
                </a:cxn>
                <a:cxn ang="0">
                  <a:pos x="49" y="82"/>
                </a:cxn>
                <a:cxn ang="0">
                  <a:pos x="52" y="79"/>
                </a:cxn>
                <a:cxn ang="0">
                  <a:pos x="58" y="79"/>
                </a:cxn>
                <a:cxn ang="0">
                  <a:pos x="60" y="82"/>
                </a:cxn>
                <a:cxn ang="0">
                  <a:pos x="60" y="84"/>
                </a:cxn>
                <a:cxn ang="0">
                  <a:pos x="60" y="178"/>
                </a:cxn>
                <a:cxn ang="0">
                  <a:pos x="58" y="181"/>
                </a:cxn>
                <a:cxn ang="0">
                  <a:pos x="55" y="184"/>
                </a:cxn>
                <a:cxn ang="0">
                  <a:pos x="52" y="181"/>
                </a:cxn>
                <a:cxn ang="0">
                  <a:pos x="49" y="178"/>
                </a:cxn>
                <a:cxn ang="0">
                  <a:pos x="49" y="158"/>
                </a:cxn>
                <a:cxn ang="0">
                  <a:pos x="52" y="155"/>
                </a:cxn>
                <a:cxn ang="0">
                  <a:pos x="58" y="155"/>
                </a:cxn>
                <a:cxn ang="0">
                  <a:pos x="60" y="158"/>
                </a:cxn>
                <a:cxn ang="0">
                  <a:pos x="60" y="161"/>
                </a:cxn>
                <a:cxn ang="0">
                  <a:pos x="55" y="190"/>
                </a:cxn>
                <a:cxn ang="0">
                  <a:pos x="0" y="90"/>
                </a:cxn>
                <a:cxn ang="0">
                  <a:pos x="0" y="87"/>
                </a:cxn>
                <a:cxn ang="0">
                  <a:pos x="3" y="84"/>
                </a:cxn>
                <a:cxn ang="0">
                  <a:pos x="9" y="87"/>
                </a:cxn>
                <a:cxn ang="0">
                  <a:pos x="60" y="175"/>
                </a:cxn>
                <a:cxn ang="0">
                  <a:pos x="101" y="87"/>
                </a:cxn>
                <a:cxn ang="0">
                  <a:pos x="104" y="84"/>
                </a:cxn>
                <a:cxn ang="0">
                  <a:pos x="109" y="84"/>
                </a:cxn>
                <a:cxn ang="0">
                  <a:pos x="109" y="90"/>
                </a:cxn>
                <a:cxn ang="0">
                  <a:pos x="109" y="93"/>
                </a:cxn>
              </a:cxnLst>
              <a:rect l="0" t="0" r="r" b="b"/>
              <a:pathLst>
                <a:path w="109" h="190">
                  <a:moveTo>
                    <a:pt x="60" y="5"/>
                  </a:moveTo>
                  <a:lnTo>
                    <a:pt x="60" y="41"/>
                  </a:lnTo>
                  <a:lnTo>
                    <a:pt x="60" y="41"/>
                  </a:lnTo>
                  <a:lnTo>
                    <a:pt x="58" y="43"/>
                  </a:lnTo>
                  <a:lnTo>
                    <a:pt x="58" y="43"/>
                  </a:lnTo>
                  <a:lnTo>
                    <a:pt x="55" y="43"/>
                  </a:lnTo>
                  <a:lnTo>
                    <a:pt x="52" y="43"/>
                  </a:lnTo>
                  <a:lnTo>
                    <a:pt x="52" y="43"/>
                  </a:lnTo>
                  <a:lnTo>
                    <a:pt x="49" y="41"/>
                  </a:lnTo>
                  <a:lnTo>
                    <a:pt x="49" y="41"/>
                  </a:lnTo>
                  <a:lnTo>
                    <a:pt x="49" y="5"/>
                  </a:lnTo>
                  <a:lnTo>
                    <a:pt x="49" y="5"/>
                  </a:lnTo>
                  <a:lnTo>
                    <a:pt x="52" y="2"/>
                  </a:lnTo>
                  <a:lnTo>
                    <a:pt x="52" y="2"/>
                  </a:lnTo>
                  <a:lnTo>
                    <a:pt x="55" y="0"/>
                  </a:lnTo>
                  <a:lnTo>
                    <a:pt x="58" y="2"/>
                  </a:lnTo>
                  <a:lnTo>
                    <a:pt x="58" y="2"/>
                  </a:lnTo>
                  <a:lnTo>
                    <a:pt x="60" y="5"/>
                  </a:lnTo>
                  <a:lnTo>
                    <a:pt x="60" y="5"/>
                  </a:lnTo>
                  <a:lnTo>
                    <a:pt x="60" y="5"/>
                  </a:lnTo>
                  <a:close/>
                  <a:moveTo>
                    <a:pt x="60" y="84"/>
                  </a:moveTo>
                  <a:lnTo>
                    <a:pt x="60" y="117"/>
                  </a:lnTo>
                  <a:lnTo>
                    <a:pt x="60" y="120"/>
                  </a:lnTo>
                  <a:lnTo>
                    <a:pt x="58" y="120"/>
                  </a:lnTo>
                  <a:lnTo>
                    <a:pt x="58" y="123"/>
                  </a:lnTo>
                  <a:lnTo>
                    <a:pt x="55" y="123"/>
                  </a:lnTo>
                  <a:lnTo>
                    <a:pt x="52" y="123"/>
                  </a:lnTo>
                  <a:lnTo>
                    <a:pt x="52" y="120"/>
                  </a:lnTo>
                  <a:lnTo>
                    <a:pt x="49" y="120"/>
                  </a:lnTo>
                  <a:lnTo>
                    <a:pt x="49" y="117"/>
                  </a:lnTo>
                  <a:lnTo>
                    <a:pt x="49" y="84"/>
                  </a:lnTo>
                  <a:lnTo>
                    <a:pt x="49" y="82"/>
                  </a:lnTo>
                  <a:lnTo>
                    <a:pt x="52" y="79"/>
                  </a:lnTo>
                  <a:lnTo>
                    <a:pt x="52" y="79"/>
                  </a:lnTo>
                  <a:lnTo>
                    <a:pt x="55" y="79"/>
                  </a:lnTo>
                  <a:lnTo>
                    <a:pt x="58" y="79"/>
                  </a:lnTo>
                  <a:lnTo>
                    <a:pt x="58" y="79"/>
                  </a:lnTo>
                  <a:lnTo>
                    <a:pt x="60" y="82"/>
                  </a:lnTo>
                  <a:lnTo>
                    <a:pt x="60" y="84"/>
                  </a:lnTo>
                  <a:lnTo>
                    <a:pt x="60" y="84"/>
                  </a:lnTo>
                  <a:close/>
                  <a:moveTo>
                    <a:pt x="60" y="161"/>
                  </a:moveTo>
                  <a:lnTo>
                    <a:pt x="60" y="178"/>
                  </a:lnTo>
                  <a:lnTo>
                    <a:pt x="60" y="181"/>
                  </a:lnTo>
                  <a:lnTo>
                    <a:pt x="58" y="181"/>
                  </a:lnTo>
                  <a:lnTo>
                    <a:pt x="58" y="184"/>
                  </a:lnTo>
                  <a:lnTo>
                    <a:pt x="55" y="184"/>
                  </a:lnTo>
                  <a:lnTo>
                    <a:pt x="52" y="184"/>
                  </a:lnTo>
                  <a:lnTo>
                    <a:pt x="52" y="181"/>
                  </a:lnTo>
                  <a:lnTo>
                    <a:pt x="49" y="181"/>
                  </a:lnTo>
                  <a:lnTo>
                    <a:pt x="49" y="178"/>
                  </a:lnTo>
                  <a:lnTo>
                    <a:pt x="49" y="161"/>
                  </a:lnTo>
                  <a:lnTo>
                    <a:pt x="49" y="158"/>
                  </a:lnTo>
                  <a:lnTo>
                    <a:pt x="52" y="155"/>
                  </a:lnTo>
                  <a:lnTo>
                    <a:pt x="52" y="155"/>
                  </a:lnTo>
                  <a:lnTo>
                    <a:pt x="55" y="155"/>
                  </a:lnTo>
                  <a:lnTo>
                    <a:pt x="58" y="155"/>
                  </a:lnTo>
                  <a:lnTo>
                    <a:pt x="58" y="155"/>
                  </a:lnTo>
                  <a:lnTo>
                    <a:pt x="60" y="158"/>
                  </a:lnTo>
                  <a:lnTo>
                    <a:pt x="60" y="161"/>
                  </a:lnTo>
                  <a:lnTo>
                    <a:pt x="60" y="161"/>
                  </a:lnTo>
                  <a:close/>
                  <a:moveTo>
                    <a:pt x="109" y="93"/>
                  </a:moveTo>
                  <a:lnTo>
                    <a:pt x="55" y="190"/>
                  </a:lnTo>
                  <a:lnTo>
                    <a:pt x="0" y="93"/>
                  </a:lnTo>
                  <a:lnTo>
                    <a:pt x="0" y="90"/>
                  </a:lnTo>
                  <a:lnTo>
                    <a:pt x="0" y="90"/>
                  </a:lnTo>
                  <a:lnTo>
                    <a:pt x="0" y="87"/>
                  </a:lnTo>
                  <a:lnTo>
                    <a:pt x="3" y="84"/>
                  </a:lnTo>
                  <a:lnTo>
                    <a:pt x="3" y="84"/>
                  </a:lnTo>
                  <a:lnTo>
                    <a:pt x="6" y="84"/>
                  </a:lnTo>
                  <a:lnTo>
                    <a:pt x="9" y="87"/>
                  </a:lnTo>
                  <a:lnTo>
                    <a:pt x="9" y="87"/>
                  </a:lnTo>
                  <a:lnTo>
                    <a:pt x="60" y="175"/>
                  </a:lnTo>
                  <a:lnTo>
                    <a:pt x="49" y="175"/>
                  </a:lnTo>
                  <a:lnTo>
                    <a:pt x="101" y="87"/>
                  </a:lnTo>
                  <a:lnTo>
                    <a:pt x="101" y="87"/>
                  </a:lnTo>
                  <a:lnTo>
                    <a:pt x="104" y="84"/>
                  </a:lnTo>
                  <a:lnTo>
                    <a:pt x="107" y="84"/>
                  </a:lnTo>
                  <a:lnTo>
                    <a:pt x="109" y="84"/>
                  </a:lnTo>
                  <a:lnTo>
                    <a:pt x="109" y="87"/>
                  </a:lnTo>
                  <a:lnTo>
                    <a:pt x="109" y="90"/>
                  </a:lnTo>
                  <a:lnTo>
                    <a:pt x="109" y="90"/>
                  </a:lnTo>
                  <a:lnTo>
                    <a:pt x="109" y="93"/>
                  </a:lnTo>
                  <a:lnTo>
                    <a:pt x="109" y="93"/>
                  </a:lnTo>
                  <a:close/>
                </a:path>
              </a:pathLst>
            </a:custGeom>
            <a:solidFill>
              <a:srgbClr val="000000"/>
            </a:solidFill>
            <a:ln w="4763">
              <a:solidFill>
                <a:srgbClr val="000000"/>
              </a:solidFill>
              <a:prstDash val="solid"/>
              <a:round/>
              <a:headEnd/>
              <a:tailEnd/>
            </a:ln>
          </p:spPr>
          <p:txBody>
            <a:bodyPr/>
            <a:lstStyle/>
            <a:p>
              <a:endParaRPr lang="en-GB"/>
            </a:p>
          </p:txBody>
        </p:sp>
        <p:sp>
          <p:nvSpPr>
            <p:cNvPr id="454720" name="Rectangle 64"/>
            <p:cNvSpPr>
              <a:spLocks noChangeArrowheads="1"/>
            </p:cNvSpPr>
            <p:nvPr/>
          </p:nvSpPr>
          <p:spPr bwMode="auto">
            <a:xfrm>
              <a:off x="259" y="3254"/>
              <a:ext cx="152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P5, Total Antenna Radiation &amp; </a:t>
              </a:r>
              <a:endParaRPr lang="en-GB" sz="2400">
                <a:effectLst>
                  <a:outerShdw blurRad="38100" dist="38100" dir="2700000" algn="tl">
                    <a:srgbClr val="C0C0C0"/>
                  </a:outerShdw>
                </a:effectLst>
              </a:endParaRPr>
            </a:p>
          </p:txBody>
        </p:sp>
        <p:sp>
          <p:nvSpPr>
            <p:cNvPr id="454721" name="Rectangle 65"/>
            <p:cNvSpPr>
              <a:spLocks noChangeArrowheads="1"/>
            </p:cNvSpPr>
            <p:nvPr/>
          </p:nvSpPr>
          <p:spPr bwMode="auto">
            <a:xfrm>
              <a:off x="259" y="3394"/>
              <a:ext cx="1344"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Total Antenna Efficiency = </a:t>
              </a:r>
              <a:endParaRPr lang="en-GB" sz="2400">
                <a:effectLst>
                  <a:outerShdw blurRad="38100" dist="38100" dir="2700000" algn="tl">
                    <a:srgbClr val="C0C0C0"/>
                  </a:outerShdw>
                </a:effectLst>
              </a:endParaRPr>
            </a:p>
          </p:txBody>
        </p:sp>
        <p:sp>
          <p:nvSpPr>
            <p:cNvPr id="454722" name="Rectangle 66"/>
            <p:cNvSpPr>
              <a:spLocks noChangeArrowheads="1"/>
            </p:cNvSpPr>
            <p:nvPr/>
          </p:nvSpPr>
          <p:spPr bwMode="auto">
            <a:xfrm>
              <a:off x="259" y="3535"/>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P5/P2</a:t>
              </a:r>
              <a:endParaRPr lang="en-GB" sz="2400">
                <a:effectLst>
                  <a:outerShdw blurRad="38100" dist="38100" dir="2700000" algn="tl">
                    <a:srgbClr val="C0C0C0"/>
                  </a:outerShdw>
                </a:effectLst>
              </a:endParaRPr>
            </a:p>
          </p:txBody>
        </p:sp>
        <p:sp>
          <p:nvSpPr>
            <p:cNvPr id="454723" name="Rectangle 67"/>
            <p:cNvSpPr>
              <a:spLocks noChangeArrowheads="1"/>
            </p:cNvSpPr>
            <p:nvPr/>
          </p:nvSpPr>
          <p:spPr bwMode="auto">
            <a:xfrm>
              <a:off x="187" y="1347"/>
              <a:ext cx="711" cy="510"/>
            </a:xfrm>
            <a:prstGeom prst="rect">
              <a:avLst/>
            </a:prstGeom>
            <a:solidFill>
              <a:srgbClr val="FFFFFF"/>
            </a:solidFill>
            <a:ln w="9525">
              <a:noFill/>
              <a:miter lim="800000"/>
              <a:headEnd/>
              <a:tailEnd/>
            </a:ln>
          </p:spPr>
          <p:txBody>
            <a:bodyPr/>
            <a:lstStyle/>
            <a:p>
              <a:endParaRPr lang="en-GB"/>
            </a:p>
          </p:txBody>
        </p:sp>
        <p:sp>
          <p:nvSpPr>
            <p:cNvPr id="454724" name="Rectangle 68"/>
            <p:cNvSpPr>
              <a:spLocks noChangeArrowheads="1"/>
            </p:cNvSpPr>
            <p:nvPr/>
          </p:nvSpPr>
          <p:spPr bwMode="auto">
            <a:xfrm>
              <a:off x="187" y="1347"/>
              <a:ext cx="711" cy="510"/>
            </a:xfrm>
            <a:prstGeom prst="rect">
              <a:avLst/>
            </a:prstGeom>
            <a:noFill/>
            <a:ln w="19050">
              <a:solidFill>
                <a:srgbClr val="000000"/>
              </a:solidFill>
              <a:miter lim="800000"/>
              <a:headEnd/>
              <a:tailEnd/>
            </a:ln>
          </p:spPr>
          <p:txBody>
            <a:bodyPr/>
            <a:lstStyle/>
            <a:p>
              <a:endParaRPr lang="en-GB"/>
            </a:p>
          </p:txBody>
        </p:sp>
        <p:sp>
          <p:nvSpPr>
            <p:cNvPr id="454725" name="Rectangle 69"/>
            <p:cNvSpPr>
              <a:spLocks noChangeArrowheads="1"/>
            </p:cNvSpPr>
            <p:nvPr/>
          </p:nvSpPr>
          <p:spPr bwMode="auto">
            <a:xfrm>
              <a:off x="299" y="1415"/>
              <a:ext cx="4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t>
              </a:r>
              <a:endParaRPr lang="en-GB" sz="2400">
                <a:effectLst>
                  <a:outerShdw blurRad="38100" dist="38100" dir="2700000" algn="tl">
                    <a:srgbClr val="C0C0C0"/>
                  </a:outerShdw>
                </a:effectLst>
              </a:endParaRPr>
            </a:p>
          </p:txBody>
        </p:sp>
        <p:sp>
          <p:nvSpPr>
            <p:cNvPr id="454726" name="Rectangle 70"/>
            <p:cNvSpPr>
              <a:spLocks noChangeArrowheads="1"/>
            </p:cNvSpPr>
            <p:nvPr/>
          </p:nvSpPr>
          <p:spPr bwMode="auto">
            <a:xfrm>
              <a:off x="299" y="1555"/>
              <a:ext cx="489"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Matching </a:t>
              </a:r>
              <a:endParaRPr lang="en-GB" sz="2400">
                <a:effectLst>
                  <a:outerShdw blurRad="38100" dist="38100" dir="2700000" algn="tl">
                    <a:srgbClr val="C0C0C0"/>
                  </a:outerShdw>
                </a:effectLst>
              </a:endParaRPr>
            </a:p>
          </p:txBody>
        </p:sp>
        <p:sp>
          <p:nvSpPr>
            <p:cNvPr id="454727" name="Rectangle 71"/>
            <p:cNvSpPr>
              <a:spLocks noChangeArrowheads="1"/>
            </p:cNvSpPr>
            <p:nvPr/>
          </p:nvSpPr>
          <p:spPr bwMode="auto">
            <a:xfrm>
              <a:off x="299" y="1696"/>
              <a:ext cx="21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Unit</a:t>
              </a:r>
              <a:endParaRPr lang="en-GB" sz="2400">
                <a:effectLst>
                  <a:outerShdw blurRad="38100" dist="38100" dir="2700000" algn="tl">
                    <a:srgbClr val="C0C0C0"/>
                  </a:outerShdw>
                </a:effectLst>
              </a:endParaRPr>
            </a:p>
          </p:txBody>
        </p:sp>
        <p:sp>
          <p:nvSpPr>
            <p:cNvPr id="454728" name="Rectangle 72"/>
            <p:cNvSpPr>
              <a:spLocks noChangeArrowheads="1"/>
            </p:cNvSpPr>
            <p:nvPr/>
          </p:nvSpPr>
          <p:spPr bwMode="auto">
            <a:xfrm>
              <a:off x="1255" y="1347"/>
              <a:ext cx="712" cy="510"/>
            </a:xfrm>
            <a:prstGeom prst="rect">
              <a:avLst/>
            </a:prstGeom>
            <a:solidFill>
              <a:srgbClr val="FFFFFF"/>
            </a:solidFill>
            <a:ln w="9525">
              <a:noFill/>
              <a:miter lim="800000"/>
              <a:headEnd/>
              <a:tailEnd/>
            </a:ln>
          </p:spPr>
          <p:txBody>
            <a:bodyPr/>
            <a:lstStyle/>
            <a:p>
              <a:endParaRPr lang="en-GB"/>
            </a:p>
          </p:txBody>
        </p:sp>
        <p:sp>
          <p:nvSpPr>
            <p:cNvPr id="454729" name="Rectangle 73"/>
            <p:cNvSpPr>
              <a:spLocks noChangeArrowheads="1"/>
            </p:cNvSpPr>
            <p:nvPr/>
          </p:nvSpPr>
          <p:spPr bwMode="auto">
            <a:xfrm>
              <a:off x="1255" y="1347"/>
              <a:ext cx="712" cy="510"/>
            </a:xfrm>
            <a:prstGeom prst="rect">
              <a:avLst/>
            </a:prstGeom>
            <a:noFill/>
            <a:ln w="19050">
              <a:solidFill>
                <a:srgbClr val="000000"/>
              </a:solidFill>
              <a:miter lim="800000"/>
              <a:headEnd/>
              <a:tailEnd/>
            </a:ln>
          </p:spPr>
          <p:txBody>
            <a:bodyPr/>
            <a:lstStyle/>
            <a:p>
              <a:endParaRPr lang="en-GB"/>
            </a:p>
          </p:txBody>
        </p:sp>
        <p:sp>
          <p:nvSpPr>
            <p:cNvPr id="454730" name="Rectangle 74"/>
            <p:cNvSpPr>
              <a:spLocks noChangeArrowheads="1"/>
            </p:cNvSpPr>
            <p:nvPr/>
          </p:nvSpPr>
          <p:spPr bwMode="auto">
            <a:xfrm>
              <a:off x="1368" y="1555"/>
              <a:ext cx="40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a:t>
              </a:r>
              <a:endParaRPr lang="en-GB" sz="2400">
                <a:effectLst>
                  <a:outerShdw blurRad="38100" dist="38100" dir="2700000" algn="tl">
                    <a:srgbClr val="C0C0C0"/>
                  </a:outerShdw>
                </a:effectLst>
              </a:endParaRPr>
            </a:p>
          </p:txBody>
        </p:sp>
        <p:sp>
          <p:nvSpPr>
            <p:cNvPr id="454731" name="Rectangle 75"/>
            <p:cNvSpPr>
              <a:spLocks noChangeArrowheads="1"/>
            </p:cNvSpPr>
            <p:nvPr/>
          </p:nvSpPr>
          <p:spPr bwMode="auto">
            <a:xfrm>
              <a:off x="2327" y="1353"/>
              <a:ext cx="861" cy="509"/>
            </a:xfrm>
            <a:prstGeom prst="rect">
              <a:avLst/>
            </a:prstGeom>
            <a:solidFill>
              <a:srgbClr val="FFFFFF"/>
            </a:solidFill>
            <a:ln w="9525">
              <a:noFill/>
              <a:miter lim="800000"/>
              <a:headEnd/>
              <a:tailEnd/>
            </a:ln>
          </p:spPr>
          <p:txBody>
            <a:bodyPr/>
            <a:lstStyle/>
            <a:p>
              <a:endParaRPr lang="en-GB"/>
            </a:p>
          </p:txBody>
        </p:sp>
        <p:sp>
          <p:nvSpPr>
            <p:cNvPr id="454732" name="Rectangle 76"/>
            <p:cNvSpPr>
              <a:spLocks noChangeArrowheads="1"/>
            </p:cNvSpPr>
            <p:nvPr/>
          </p:nvSpPr>
          <p:spPr bwMode="auto">
            <a:xfrm>
              <a:off x="2327" y="1353"/>
              <a:ext cx="861" cy="509"/>
            </a:xfrm>
            <a:prstGeom prst="rect">
              <a:avLst/>
            </a:prstGeom>
            <a:noFill/>
            <a:ln w="19050">
              <a:solidFill>
                <a:srgbClr val="000000"/>
              </a:solidFill>
              <a:miter lim="800000"/>
              <a:headEnd/>
              <a:tailEnd/>
            </a:ln>
          </p:spPr>
          <p:txBody>
            <a:bodyPr/>
            <a:lstStyle/>
            <a:p>
              <a:endParaRPr lang="en-GB"/>
            </a:p>
          </p:txBody>
        </p:sp>
        <p:sp>
          <p:nvSpPr>
            <p:cNvPr id="454733" name="Rectangle 77"/>
            <p:cNvSpPr>
              <a:spLocks noChangeArrowheads="1"/>
            </p:cNvSpPr>
            <p:nvPr/>
          </p:nvSpPr>
          <p:spPr bwMode="auto">
            <a:xfrm>
              <a:off x="2436" y="1424"/>
              <a:ext cx="1" cy="230"/>
            </a:xfrm>
            <a:prstGeom prst="rect">
              <a:avLst/>
            </a:prstGeom>
            <a:noFill/>
            <a:ln w="9525">
              <a:noFill/>
              <a:miter lim="800000"/>
              <a:headEnd/>
              <a:tailEnd/>
            </a:ln>
          </p:spPr>
          <p:txBody>
            <a:bodyPr wrap="none" lIns="0" tIns="0" rIns="0" bIns="0">
              <a:spAutoFit/>
            </a:bodyPr>
            <a:lstStyle/>
            <a:p>
              <a:endParaRPr lang="en-US" sz="2400">
                <a:effectLst>
                  <a:outerShdw blurRad="38100" dist="38100" dir="2700000" algn="tl">
                    <a:srgbClr val="C0C0C0"/>
                  </a:outerShdw>
                </a:effectLst>
              </a:endParaRPr>
            </a:p>
          </p:txBody>
        </p:sp>
        <p:sp>
          <p:nvSpPr>
            <p:cNvPr id="454734" name="Rectangle 78"/>
            <p:cNvSpPr>
              <a:spLocks noChangeArrowheads="1"/>
            </p:cNvSpPr>
            <p:nvPr/>
          </p:nvSpPr>
          <p:spPr bwMode="auto">
            <a:xfrm>
              <a:off x="2474" y="1424"/>
              <a:ext cx="693" cy="402"/>
            </a:xfrm>
            <a:prstGeom prst="rect">
              <a:avLst/>
            </a:prstGeom>
            <a:noFill/>
            <a:ln w="9525">
              <a:noFill/>
              <a:miter lim="800000"/>
              <a:headEnd/>
              <a:tailEnd/>
            </a:ln>
          </p:spPr>
          <p:txBody>
            <a:bodyPr wrap="none" lIns="0" tIns="0" rIns="0" bIns="0">
              <a:spAutoFit/>
            </a:bodyPr>
            <a:lstStyle/>
            <a:p>
              <a:r>
                <a:rPr lang="en-GB" sz="1400">
                  <a:effectLst/>
                </a:rPr>
                <a:t>‘Seen’</a:t>
              </a:r>
              <a:br>
                <a:rPr lang="en-GB" sz="1400">
                  <a:effectLst/>
                </a:rPr>
              </a:br>
              <a:r>
                <a:rPr lang="en-GB" sz="1400">
                  <a:effectLst/>
                </a:rPr>
                <a:t>Environmental </a:t>
              </a:r>
              <a:br>
                <a:rPr lang="en-GB" sz="1400">
                  <a:effectLst/>
                </a:rPr>
              </a:br>
              <a:r>
                <a:rPr lang="en-GB" sz="1400">
                  <a:effectLst/>
                </a:rPr>
                <a:t>Losses</a:t>
              </a:r>
            </a:p>
          </p:txBody>
        </p:sp>
        <p:sp>
          <p:nvSpPr>
            <p:cNvPr id="454736" name="Rectangle 80"/>
            <p:cNvSpPr>
              <a:spLocks noChangeArrowheads="1"/>
            </p:cNvSpPr>
            <p:nvPr/>
          </p:nvSpPr>
          <p:spPr bwMode="auto">
            <a:xfrm>
              <a:off x="2436" y="1705"/>
              <a:ext cx="1" cy="230"/>
            </a:xfrm>
            <a:prstGeom prst="rect">
              <a:avLst/>
            </a:prstGeom>
            <a:noFill/>
            <a:ln w="9525">
              <a:noFill/>
              <a:miter lim="800000"/>
              <a:headEnd/>
              <a:tailEnd/>
            </a:ln>
          </p:spPr>
          <p:txBody>
            <a:bodyPr wrap="none" lIns="0" tIns="0" rIns="0" bIns="0">
              <a:spAutoFit/>
            </a:bodyPr>
            <a:lstStyle/>
            <a:p>
              <a:endParaRPr lang="en-US" sz="2400">
                <a:effectLst>
                  <a:outerShdw blurRad="38100" dist="38100" dir="2700000" algn="tl">
                    <a:srgbClr val="C0C0C0"/>
                  </a:outerShdw>
                </a:effectLst>
              </a:endParaRPr>
            </a:p>
          </p:txBody>
        </p:sp>
        <p:sp>
          <p:nvSpPr>
            <p:cNvPr id="454737" name="Rectangle 81"/>
            <p:cNvSpPr>
              <a:spLocks noChangeArrowheads="1"/>
            </p:cNvSpPr>
            <p:nvPr/>
          </p:nvSpPr>
          <p:spPr bwMode="auto">
            <a:xfrm>
              <a:off x="196" y="2574"/>
              <a:ext cx="953" cy="509"/>
            </a:xfrm>
            <a:prstGeom prst="rect">
              <a:avLst/>
            </a:prstGeom>
            <a:solidFill>
              <a:srgbClr val="FFFFFF"/>
            </a:solidFill>
            <a:ln w="9525">
              <a:noFill/>
              <a:miter lim="800000"/>
              <a:headEnd/>
              <a:tailEnd/>
            </a:ln>
          </p:spPr>
          <p:txBody>
            <a:bodyPr/>
            <a:lstStyle/>
            <a:p>
              <a:endParaRPr lang="en-GB"/>
            </a:p>
          </p:txBody>
        </p:sp>
        <p:sp>
          <p:nvSpPr>
            <p:cNvPr id="454738" name="Rectangle 82"/>
            <p:cNvSpPr>
              <a:spLocks noChangeArrowheads="1"/>
            </p:cNvSpPr>
            <p:nvPr/>
          </p:nvSpPr>
          <p:spPr bwMode="auto">
            <a:xfrm>
              <a:off x="196" y="2574"/>
              <a:ext cx="953" cy="509"/>
            </a:xfrm>
            <a:prstGeom prst="rect">
              <a:avLst/>
            </a:prstGeom>
            <a:noFill/>
            <a:ln w="19050">
              <a:solidFill>
                <a:srgbClr val="000000"/>
              </a:solidFill>
              <a:miter lim="800000"/>
              <a:headEnd/>
              <a:tailEnd/>
            </a:ln>
          </p:spPr>
          <p:txBody>
            <a:bodyPr/>
            <a:lstStyle/>
            <a:p>
              <a:endParaRPr lang="en-GB"/>
            </a:p>
          </p:txBody>
        </p:sp>
        <p:sp>
          <p:nvSpPr>
            <p:cNvPr id="454739" name="Rectangle 83"/>
            <p:cNvSpPr>
              <a:spLocks noChangeArrowheads="1"/>
            </p:cNvSpPr>
            <p:nvPr/>
          </p:nvSpPr>
          <p:spPr bwMode="auto">
            <a:xfrm>
              <a:off x="305" y="2645"/>
              <a:ext cx="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t>
              </a:r>
              <a:endParaRPr lang="en-GB" sz="2400">
                <a:effectLst>
                  <a:outerShdw blurRad="38100" dist="38100" dir="2700000" algn="tl">
                    <a:srgbClr val="C0C0C0"/>
                  </a:outerShdw>
                </a:effectLst>
              </a:endParaRPr>
            </a:p>
          </p:txBody>
        </p:sp>
        <p:sp>
          <p:nvSpPr>
            <p:cNvPr id="454740" name="Rectangle 84"/>
            <p:cNvSpPr>
              <a:spLocks noChangeArrowheads="1"/>
            </p:cNvSpPr>
            <p:nvPr/>
          </p:nvSpPr>
          <p:spPr bwMode="auto">
            <a:xfrm>
              <a:off x="343" y="2645"/>
              <a:ext cx="43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Unseen’ </a:t>
              </a:r>
              <a:endParaRPr lang="en-GB" sz="2400">
                <a:effectLst>
                  <a:outerShdw blurRad="38100" dist="38100" dir="2700000" algn="tl">
                    <a:srgbClr val="C0C0C0"/>
                  </a:outerShdw>
                </a:effectLst>
              </a:endParaRPr>
            </a:p>
          </p:txBody>
        </p:sp>
        <p:sp>
          <p:nvSpPr>
            <p:cNvPr id="454741" name="Rectangle 85"/>
            <p:cNvSpPr>
              <a:spLocks noChangeArrowheads="1"/>
            </p:cNvSpPr>
            <p:nvPr/>
          </p:nvSpPr>
          <p:spPr bwMode="auto">
            <a:xfrm>
              <a:off x="305" y="2785"/>
              <a:ext cx="741"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Environmental </a:t>
              </a:r>
              <a:endParaRPr lang="en-GB" sz="2400">
                <a:effectLst>
                  <a:outerShdw blurRad="38100" dist="38100" dir="2700000" algn="tl">
                    <a:srgbClr val="C0C0C0"/>
                  </a:outerShdw>
                </a:effectLst>
              </a:endParaRPr>
            </a:p>
          </p:txBody>
        </p:sp>
        <p:sp>
          <p:nvSpPr>
            <p:cNvPr id="454742" name="Rectangle 86"/>
            <p:cNvSpPr>
              <a:spLocks noChangeArrowheads="1"/>
            </p:cNvSpPr>
            <p:nvPr/>
          </p:nvSpPr>
          <p:spPr bwMode="auto">
            <a:xfrm>
              <a:off x="305" y="2926"/>
              <a:ext cx="32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Losses</a:t>
              </a:r>
              <a:endParaRPr lang="en-GB" sz="2400">
                <a:effectLst>
                  <a:outerShdw blurRad="38100" dist="38100" dir="2700000" algn="tl">
                    <a:srgbClr val="C0C0C0"/>
                  </a:outerShdw>
                </a:effectLst>
              </a:endParaRPr>
            </a:p>
          </p:txBody>
        </p:sp>
        <p:sp>
          <p:nvSpPr>
            <p:cNvPr id="454743" name="Rectangle 87"/>
            <p:cNvSpPr>
              <a:spLocks noChangeArrowheads="1"/>
            </p:cNvSpPr>
            <p:nvPr/>
          </p:nvSpPr>
          <p:spPr bwMode="auto">
            <a:xfrm>
              <a:off x="1480" y="2559"/>
              <a:ext cx="708" cy="510"/>
            </a:xfrm>
            <a:prstGeom prst="rect">
              <a:avLst/>
            </a:prstGeom>
            <a:solidFill>
              <a:srgbClr val="FFFFFF"/>
            </a:solidFill>
            <a:ln w="9525">
              <a:noFill/>
              <a:miter lim="800000"/>
              <a:headEnd/>
              <a:tailEnd/>
            </a:ln>
          </p:spPr>
          <p:txBody>
            <a:bodyPr/>
            <a:lstStyle/>
            <a:p>
              <a:endParaRPr lang="en-GB"/>
            </a:p>
          </p:txBody>
        </p:sp>
        <p:sp>
          <p:nvSpPr>
            <p:cNvPr id="454744" name="Rectangle 88"/>
            <p:cNvSpPr>
              <a:spLocks noChangeArrowheads="1"/>
            </p:cNvSpPr>
            <p:nvPr/>
          </p:nvSpPr>
          <p:spPr bwMode="auto">
            <a:xfrm>
              <a:off x="1480" y="2559"/>
              <a:ext cx="708" cy="510"/>
            </a:xfrm>
            <a:prstGeom prst="rect">
              <a:avLst/>
            </a:prstGeom>
            <a:noFill/>
            <a:ln w="19050">
              <a:solidFill>
                <a:srgbClr val="000000"/>
              </a:solidFill>
              <a:miter lim="800000"/>
              <a:headEnd/>
              <a:tailEnd/>
            </a:ln>
          </p:spPr>
          <p:txBody>
            <a:bodyPr/>
            <a:lstStyle/>
            <a:p>
              <a:endParaRPr lang="en-GB"/>
            </a:p>
          </p:txBody>
        </p:sp>
        <p:sp>
          <p:nvSpPr>
            <p:cNvPr id="454745" name="Rectangle 89"/>
            <p:cNvSpPr>
              <a:spLocks noChangeArrowheads="1"/>
            </p:cNvSpPr>
            <p:nvPr/>
          </p:nvSpPr>
          <p:spPr bwMode="auto">
            <a:xfrm>
              <a:off x="1592" y="2630"/>
              <a:ext cx="4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t>
              </a:r>
              <a:endParaRPr lang="en-GB" sz="2400">
                <a:effectLst>
                  <a:outerShdw blurRad="38100" dist="38100" dir="2700000" algn="tl">
                    <a:srgbClr val="C0C0C0"/>
                  </a:outerShdw>
                </a:effectLst>
              </a:endParaRPr>
            </a:p>
          </p:txBody>
        </p:sp>
        <p:sp>
          <p:nvSpPr>
            <p:cNvPr id="454746" name="Rectangle 90"/>
            <p:cNvSpPr>
              <a:spLocks noChangeArrowheads="1"/>
            </p:cNvSpPr>
            <p:nvPr/>
          </p:nvSpPr>
          <p:spPr bwMode="auto">
            <a:xfrm>
              <a:off x="1592" y="2770"/>
              <a:ext cx="49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Radiation </a:t>
              </a:r>
              <a:endParaRPr lang="en-GB" sz="2400">
                <a:effectLst>
                  <a:outerShdw blurRad="38100" dist="38100" dir="2700000" algn="tl">
                    <a:srgbClr val="C0C0C0"/>
                  </a:outerShdw>
                </a:effectLst>
              </a:endParaRPr>
            </a:p>
          </p:txBody>
        </p:sp>
        <p:sp>
          <p:nvSpPr>
            <p:cNvPr id="454747" name="Rectangle 91"/>
            <p:cNvSpPr>
              <a:spLocks noChangeArrowheads="1"/>
            </p:cNvSpPr>
            <p:nvPr/>
          </p:nvSpPr>
          <p:spPr bwMode="auto">
            <a:xfrm>
              <a:off x="1592" y="2911"/>
              <a:ext cx="339"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Pattern</a:t>
              </a:r>
              <a:endParaRPr lang="en-GB" sz="2400">
                <a:effectLst>
                  <a:outerShdw blurRad="38100" dist="38100" dir="2700000" algn="tl">
                    <a:srgbClr val="C0C0C0"/>
                  </a:outerShdw>
                </a:effectLst>
              </a:endParaRPr>
            </a:p>
          </p:txBody>
        </p:sp>
        <p:sp>
          <p:nvSpPr>
            <p:cNvPr id="454748" name="Freeform 92"/>
            <p:cNvSpPr>
              <a:spLocks noEditPoints="1"/>
            </p:cNvSpPr>
            <p:nvPr/>
          </p:nvSpPr>
          <p:spPr bwMode="auto">
            <a:xfrm>
              <a:off x="230" y="1230"/>
              <a:ext cx="87" cy="129"/>
            </a:xfrm>
            <a:custGeom>
              <a:avLst/>
              <a:gdLst/>
              <a:ahLst/>
              <a:cxnLst>
                <a:cxn ang="0">
                  <a:pos x="46" y="6"/>
                </a:cxn>
                <a:cxn ang="0">
                  <a:pos x="46" y="56"/>
                </a:cxn>
                <a:cxn ang="0">
                  <a:pos x="46" y="59"/>
                </a:cxn>
                <a:cxn ang="0">
                  <a:pos x="46" y="59"/>
                </a:cxn>
                <a:cxn ang="0">
                  <a:pos x="44" y="62"/>
                </a:cxn>
                <a:cxn ang="0">
                  <a:pos x="44" y="62"/>
                </a:cxn>
                <a:cxn ang="0">
                  <a:pos x="41" y="62"/>
                </a:cxn>
                <a:cxn ang="0">
                  <a:pos x="38" y="59"/>
                </a:cxn>
                <a:cxn ang="0">
                  <a:pos x="38" y="59"/>
                </a:cxn>
                <a:cxn ang="0">
                  <a:pos x="38" y="56"/>
                </a:cxn>
                <a:cxn ang="0">
                  <a:pos x="38" y="6"/>
                </a:cxn>
                <a:cxn ang="0">
                  <a:pos x="38" y="3"/>
                </a:cxn>
                <a:cxn ang="0">
                  <a:pos x="38" y="3"/>
                </a:cxn>
                <a:cxn ang="0">
                  <a:pos x="41" y="0"/>
                </a:cxn>
                <a:cxn ang="0">
                  <a:pos x="44" y="0"/>
                </a:cxn>
                <a:cxn ang="0">
                  <a:pos x="44" y="0"/>
                </a:cxn>
                <a:cxn ang="0">
                  <a:pos x="46" y="3"/>
                </a:cxn>
                <a:cxn ang="0">
                  <a:pos x="46" y="3"/>
                </a:cxn>
                <a:cxn ang="0">
                  <a:pos x="46" y="6"/>
                </a:cxn>
                <a:cxn ang="0">
                  <a:pos x="46" y="6"/>
                </a:cxn>
                <a:cxn ang="0">
                  <a:pos x="87" y="41"/>
                </a:cxn>
                <a:cxn ang="0">
                  <a:pos x="44" y="129"/>
                </a:cxn>
                <a:cxn ang="0">
                  <a:pos x="0" y="41"/>
                </a:cxn>
                <a:cxn ang="0">
                  <a:pos x="87" y="41"/>
                </a:cxn>
              </a:cxnLst>
              <a:rect l="0" t="0" r="r" b="b"/>
              <a:pathLst>
                <a:path w="87" h="129">
                  <a:moveTo>
                    <a:pt x="46" y="6"/>
                  </a:moveTo>
                  <a:lnTo>
                    <a:pt x="46" y="56"/>
                  </a:lnTo>
                  <a:lnTo>
                    <a:pt x="46" y="59"/>
                  </a:lnTo>
                  <a:lnTo>
                    <a:pt x="46" y="59"/>
                  </a:lnTo>
                  <a:lnTo>
                    <a:pt x="44" y="62"/>
                  </a:lnTo>
                  <a:lnTo>
                    <a:pt x="44" y="62"/>
                  </a:lnTo>
                  <a:lnTo>
                    <a:pt x="41" y="62"/>
                  </a:lnTo>
                  <a:lnTo>
                    <a:pt x="38" y="59"/>
                  </a:lnTo>
                  <a:lnTo>
                    <a:pt x="38" y="59"/>
                  </a:lnTo>
                  <a:lnTo>
                    <a:pt x="38" y="56"/>
                  </a:lnTo>
                  <a:lnTo>
                    <a:pt x="38" y="6"/>
                  </a:lnTo>
                  <a:lnTo>
                    <a:pt x="38" y="3"/>
                  </a:lnTo>
                  <a:lnTo>
                    <a:pt x="38" y="3"/>
                  </a:lnTo>
                  <a:lnTo>
                    <a:pt x="41" y="0"/>
                  </a:lnTo>
                  <a:lnTo>
                    <a:pt x="44" y="0"/>
                  </a:lnTo>
                  <a:lnTo>
                    <a:pt x="44" y="0"/>
                  </a:lnTo>
                  <a:lnTo>
                    <a:pt x="46" y="3"/>
                  </a:lnTo>
                  <a:lnTo>
                    <a:pt x="46" y="3"/>
                  </a:lnTo>
                  <a:lnTo>
                    <a:pt x="46" y="6"/>
                  </a:lnTo>
                  <a:lnTo>
                    <a:pt x="46" y="6"/>
                  </a:lnTo>
                  <a:close/>
                  <a:moveTo>
                    <a:pt x="87" y="41"/>
                  </a:moveTo>
                  <a:lnTo>
                    <a:pt x="44" y="129"/>
                  </a:lnTo>
                  <a:lnTo>
                    <a:pt x="0" y="41"/>
                  </a:lnTo>
                  <a:lnTo>
                    <a:pt x="87" y="41"/>
                  </a:lnTo>
                  <a:close/>
                </a:path>
              </a:pathLst>
            </a:custGeom>
            <a:solidFill>
              <a:srgbClr val="000000"/>
            </a:solidFill>
            <a:ln w="4763">
              <a:solidFill>
                <a:srgbClr val="000000"/>
              </a:solidFill>
              <a:prstDash val="solid"/>
              <a:round/>
              <a:headEnd/>
              <a:tailEnd/>
            </a:ln>
          </p:spPr>
          <p:txBody>
            <a:bodyPr/>
            <a:lstStyle/>
            <a:p>
              <a:endParaRPr lang="en-GB"/>
            </a:p>
          </p:txBody>
        </p:sp>
        <p:sp>
          <p:nvSpPr>
            <p:cNvPr id="454749" name="Freeform 93"/>
            <p:cNvSpPr>
              <a:spLocks noEditPoints="1"/>
            </p:cNvSpPr>
            <p:nvPr/>
          </p:nvSpPr>
          <p:spPr bwMode="auto">
            <a:xfrm>
              <a:off x="893" y="1555"/>
              <a:ext cx="357" cy="88"/>
            </a:xfrm>
            <a:custGeom>
              <a:avLst/>
              <a:gdLst/>
              <a:ahLst/>
              <a:cxnLst>
                <a:cxn ang="0">
                  <a:pos x="3" y="41"/>
                </a:cxn>
                <a:cxn ang="0">
                  <a:pos x="285" y="41"/>
                </a:cxn>
                <a:cxn ang="0">
                  <a:pos x="288" y="41"/>
                </a:cxn>
                <a:cxn ang="0">
                  <a:pos x="288" y="41"/>
                </a:cxn>
                <a:cxn ang="0">
                  <a:pos x="290" y="44"/>
                </a:cxn>
                <a:cxn ang="0">
                  <a:pos x="290" y="44"/>
                </a:cxn>
                <a:cxn ang="0">
                  <a:pos x="290" y="47"/>
                </a:cxn>
                <a:cxn ang="0">
                  <a:pos x="288" y="50"/>
                </a:cxn>
                <a:cxn ang="0">
                  <a:pos x="288" y="50"/>
                </a:cxn>
                <a:cxn ang="0">
                  <a:pos x="285" y="50"/>
                </a:cxn>
                <a:cxn ang="0">
                  <a:pos x="3" y="50"/>
                </a:cxn>
                <a:cxn ang="0">
                  <a:pos x="3" y="50"/>
                </a:cxn>
                <a:cxn ang="0">
                  <a:pos x="0" y="50"/>
                </a:cxn>
                <a:cxn ang="0">
                  <a:pos x="0" y="47"/>
                </a:cxn>
                <a:cxn ang="0">
                  <a:pos x="0" y="44"/>
                </a:cxn>
                <a:cxn ang="0">
                  <a:pos x="0" y="44"/>
                </a:cxn>
                <a:cxn ang="0">
                  <a:pos x="0" y="41"/>
                </a:cxn>
                <a:cxn ang="0">
                  <a:pos x="3" y="41"/>
                </a:cxn>
                <a:cxn ang="0">
                  <a:pos x="3" y="41"/>
                </a:cxn>
                <a:cxn ang="0">
                  <a:pos x="3" y="41"/>
                </a:cxn>
                <a:cxn ang="0">
                  <a:pos x="270" y="0"/>
                </a:cxn>
                <a:cxn ang="0">
                  <a:pos x="357" y="44"/>
                </a:cxn>
                <a:cxn ang="0">
                  <a:pos x="270" y="88"/>
                </a:cxn>
                <a:cxn ang="0">
                  <a:pos x="270" y="0"/>
                </a:cxn>
              </a:cxnLst>
              <a:rect l="0" t="0" r="r" b="b"/>
              <a:pathLst>
                <a:path w="357" h="88">
                  <a:moveTo>
                    <a:pt x="3" y="41"/>
                  </a:moveTo>
                  <a:lnTo>
                    <a:pt x="285" y="41"/>
                  </a:lnTo>
                  <a:lnTo>
                    <a:pt x="288" y="41"/>
                  </a:lnTo>
                  <a:lnTo>
                    <a:pt x="288" y="41"/>
                  </a:lnTo>
                  <a:lnTo>
                    <a:pt x="290" y="44"/>
                  </a:lnTo>
                  <a:lnTo>
                    <a:pt x="290" y="44"/>
                  </a:lnTo>
                  <a:lnTo>
                    <a:pt x="290" y="47"/>
                  </a:lnTo>
                  <a:lnTo>
                    <a:pt x="288" y="50"/>
                  </a:lnTo>
                  <a:lnTo>
                    <a:pt x="288" y="50"/>
                  </a:lnTo>
                  <a:lnTo>
                    <a:pt x="285" y="50"/>
                  </a:lnTo>
                  <a:lnTo>
                    <a:pt x="3" y="50"/>
                  </a:lnTo>
                  <a:lnTo>
                    <a:pt x="3" y="50"/>
                  </a:lnTo>
                  <a:lnTo>
                    <a:pt x="0" y="50"/>
                  </a:lnTo>
                  <a:lnTo>
                    <a:pt x="0" y="47"/>
                  </a:lnTo>
                  <a:lnTo>
                    <a:pt x="0" y="44"/>
                  </a:lnTo>
                  <a:lnTo>
                    <a:pt x="0" y="44"/>
                  </a:lnTo>
                  <a:lnTo>
                    <a:pt x="0" y="41"/>
                  </a:lnTo>
                  <a:lnTo>
                    <a:pt x="3" y="41"/>
                  </a:lnTo>
                  <a:lnTo>
                    <a:pt x="3" y="41"/>
                  </a:lnTo>
                  <a:lnTo>
                    <a:pt x="3" y="41"/>
                  </a:lnTo>
                  <a:close/>
                  <a:moveTo>
                    <a:pt x="270" y="0"/>
                  </a:moveTo>
                  <a:lnTo>
                    <a:pt x="357" y="44"/>
                  </a:lnTo>
                  <a:lnTo>
                    <a:pt x="270" y="88"/>
                  </a:lnTo>
                  <a:lnTo>
                    <a:pt x="270" y="0"/>
                  </a:lnTo>
                  <a:close/>
                </a:path>
              </a:pathLst>
            </a:custGeom>
            <a:solidFill>
              <a:srgbClr val="000000"/>
            </a:solidFill>
            <a:ln w="4763">
              <a:solidFill>
                <a:srgbClr val="000000"/>
              </a:solidFill>
              <a:prstDash val="solid"/>
              <a:round/>
              <a:headEnd/>
              <a:tailEnd/>
            </a:ln>
          </p:spPr>
          <p:txBody>
            <a:bodyPr/>
            <a:lstStyle/>
            <a:p>
              <a:endParaRPr lang="en-GB"/>
            </a:p>
          </p:txBody>
        </p:sp>
        <p:sp>
          <p:nvSpPr>
            <p:cNvPr id="454750" name="Freeform 94"/>
            <p:cNvSpPr>
              <a:spLocks noEditPoints="1"/>
            </p:cNvSpPr>
            <p:nvPr/>
          </p:nvSpPr>
          <p:spPr bwMode="auto">
            <a:xfrm>
              <a:off x="1961" y="1570"/>
              <a:ext cx="371" cy="88"/>
            </a:xfrm>
            <a:custGeom>
              <a:avLst/>
              <a:gdLst/>
              <a:ahLst/>
              <a:cxnLst>
                <a:cxn ang="0">
                  <a:pos x="6" y="41"/>
                </a:cxn>
                <a:cxn ang="0">
                  <a:pos x="299" y="41"/>
                </a:cxn>
                <a:cxn ang="0">
                  <a:pos x="302" y="41"/>
                </a:cxn>
                <a:cxn ang="0">
                  <a:pos x="302" y="41"/>
                </a:cxn>
                <a:cxn ang="0">
                  <a:pos x="305" y="44"/>
                </a:cxn>
                <a:cxn ang="0">
                  <a:pos x="305" y="44"/>
                </a:cxn>
                <a:cxn ang="0">
                  <a:pos x="305" y="47"/>
                </a:cxn>
                <a:cxn ang="0">
                  <a:pos x="302" y="49"/>
                </a:cxn>
                <a:cxn ang="0">
                  <a:pos x="302" y="49"/>
                </a:cxn>
                <a:cxn ang="0">
                  <a:pos x="299" y="49"/>
                </a:cxn>
                <a:cxn ang="0">
                  <a:pos x="6" y="49"/>
                </a:cxn>
                <a:cxn ang="0">
                  <a:pos x="3" y="49"/>
                </a:cxn>
                <a:cxn ang="0">
                  <a:pos x="0" y="49"/>
                </a:cxn>
                <a:cxn ang="0">
                  <a:pos x="0" y="47"/>
                </a:cxn>
                <a:cxn ang="0">
                  <a:pos x="0" y="44"/>
                </a:cxn>
                <a:cxn ang="0">
                  <a:pos x="0" y="44"/>
                </a:cxn>
                <a:cxn ang="0">
                  <a:pos x="0" y="41"/>
                </a:cxn>
                <a:cxn ang="0">
                  <a:pos x="3" y="41"/>
                </a:cxn>
                <a:cxn ang="0">
                  <a:pos x="6" y="41"/>
                </a:cxn>
                <a:cxn ang="0">
                  <a:pos x="6" y="41"/>
                </a:cxn>
                <a:cxn ang="0">
                  <a:pos x="285" y="0"/>
                </a:cxn>
                <a:cxn ang="0">
                  <a:pos x="371" y="44"/>
                </a:cxn>
                <a:cxn ang="0">
                  <a:pos x="285" y="88"/>
                </a:cxn>
                <a:cxn ang="0">
                  <a:pos x="285" y="0"/>
                </a:cxn>
              </a:cxnLst>
              <a:rect l="0" t="0" r="r" b="b"/>
              <a:pathLst>
                <a:path w="371" h="88">
                  <a:moveTo>
                    <a:pt x="6" y="41"/>
                  </a:moveTo>
                  <a:lnTo>
                    <a:pt x="299" y="41"/>
                  </a:lnTo>
                  <a:lnTo>
                    <a:pt x="302" y="41"/>
                  </a:lnTo>
                  <a:lnTo>
                    <a:pt x="302" y="41"/>
                  </a:lnTo>
                  <a:lnTo>
                    <a:pt x="305" y="44"/>
                  </a:lnTo>
                  <a:lnTo>
                    <a:pt x="305" y="44"/>
                  </a:lnTo>
                  <a:lnTo>
                    <a:pt x="305" y="47"/>
                  </a:lnTo>
                  <a:lnTo>
                    <a:pt x="302" y="49"/>
                  </a:lnTo>
                  <a:lnTo>
                    <a:pt x="302" y="49"/>
                  </a:lnTo>
                  <a:lnTo>
                    <a:pt x="299" y="49"/>
                  </a:lnTo>
                  <a:lnTo>
                    <a:pt x="6" y="49"/>
                  </a:lnTo>
                  <a:lnTo>
                    <a:pt x="3" y="49"/>
                  </a:lnTo>
                  <a:lnTo>
                    <a:pt x="0" y="49"/>
                  </a:lnTo>
                  <a:lnTo>
                    <a:pt x="0" y="47"/>
                  </a:lnTo>
                  <a:lnTo>
                    <a:pt x="0" y="44"/>
                  </a:lnTo>
                  <a:lnTo>
                    <a:pt x="0" y="44"/>
                  </a:lnTo>
                  <a:lnTo>
                    <a:pt x="0" y="41"/>
                  </a:lnTo>
                  <a:lnTo>
                    <a:pt x="3" y="41"/>
                  </a:lnTo>
                  <a:lnTo>
                    <a:pt x="6" y="41"/>
                  </a:lnTo>
                  <a:lnTo>
                    <a:pt x="6" y="41"/>
                  </a:lnTo>
                  <a:close/>
                  <a:moveTo>
                    <a:pt x="285" y="0"/>
                  </a:moveTo>
                  <a:lnTo>
                    <a:pt x="371" y="44"/>
                  </a:lnTo>
                  <a:lnTo>
                    <a:pt x="285" y="88"/>
                  </a:lnTo>
                  <a:lnTo>
                    <a:pt x="285" y="0"/>
                  </a:lnTo>
                  <a:close/>
                </a:path>
              </a:pathLst>
            </a:custGeom>
            <a:solidFill>
              <a:srgbClr val="000000"/>
            </a:solidFill>
            <a:ln w="4763">
              <a:solidFill>
                <a:srgbClr val="000000"/>
              </a:solidFill>
              <a:prstDash val="solid"/>
              <a:round/>
              <a:headEnd/>
              <a:tailEnd/>
            </a:ln>
          </p:spPr>
          <p:txBody>
            <a:bodyPr/>
            <a:lstStyle/>
            <a:p>
              <a:endParaRPr lang="en-GB"/>
            </a:p>
          </p:txBody>
        </p:sp>
        <p:sp>
          <p:nvSpPr>
            <p:cNvPr id="454751" name="Freeform 95"/>
            <p:cNvSpPr>
              <a:spLocks noEditPoints="1"/>
            </p:cNvSpPr>
            <p:nvPr/>
          </p:nvSpPr>
          <p:spPr bwMode="auto">
            <a:xfrm>
              <a:off x="847" y="2389"/>
              <a:ext cx="86" cy="182"/>
            </a:xfrm>
            <a:custGeom>
              <a:avLst/>
              <a:gdLst/>
              <a:ahLst/>
              <a:cxnLst>
                <a:cxn ang="0">
                  <a:pos x="49" y="6"/>
                </a:cxn>
                <a:cxn ang="0">
                  <a:pos x="49" y="109"/>
                </a:cxn>
                <a:cxn ang="0">
                  <a:pos x="49" y="109"/>
                </a:cxn>
                <a:cxn ang="0">
                  <a:pos x="49" y="112"/>
                </a:cxn>
                <a:cxn ang="0">
                  <a:pos x="46" y="112"/>
                </a:cxn>
                <a:cxn ang="0">
                  <a:pos x="43" y="115"/>
                </a:cxn>
                <a:cxn ang="0">
                  <a:pos x="43" y="112"/>
                </a:cxn>
                <a:cxn ang="0">
                  <a:pos x="40" y="112"/>
                </a:cxn>
                <a:cxn ang="0">
                  <a:pos x="40" y="109"/>
                </a:cxn>
                <a:cxn ang="0">
                  <a:pos x="37" y="109"/>
                </a:cxn>
                <a:cxn ang="0">
                  <a:pos x="37" y="6"/>
                </a:cxn>
                <a:cxn ang="0">
                  <a:pos x="37" y="6"/>
                </a:cxn>
                <a:cxn ang="0">
                  <a:pos x="40" y="3"/>
                </a:cxn>
                <a:cxn ang="0">
                  <a:pos x="40" y="3"/>
                </a:cxn>
                <a:cxn ang="0">
                  <a:pos x="43" y="0"/>
                </a:cxn>
                <a:cxn ang="0">
                  <a:pos x="46" y="3"/>
                </a:cxn>
                <a:cxn ang="0">
                  <a:pos x="46" y="3"/>
                </a:cxn>
                <a:cxn ang="0">
                  <a:pos x="49" y="6"/>
                </a:cxn>
                <a:cxn ang="0">
                  <a:pos x="49" y="6"/>
                </a:cxn>
                <a:cxn ang="0">
                  <a:pos x="49" y="6"/>
                </a:cxn>
                <a:cxn ang="0">
                  <a:pos x="86" y="94"/>
                </a:cxn>
                <a:cxn ang="0">
                  <a:pos x="46" y="182"/>
                </a:cxn>
                <a:cxn ang="0">
                  <a:pos x="0" y="94"/>
                </a:cxn>
                <a:cxn ang="0">
                  <a:pos x="86" y="94"/>
                </a:cxn>
              </a:cxnLst>
              <a:rect l="0" t="0" r="r" b="b"/>
              <a:pathLst>
                <a:path w="86" h="182">
                  <a:moveTo>
                    <a:pt x="49" y="6"/>
                  </a:moveTo>
                  <a:lnTo>
                    <a:pt x="49" y="109"/>
                  </a:lnTo>
                  <a:lnTo>
                    <a:pt x="49" y="109"/>
                  </a:lnTo>
                  <a:lnTo>
                    <a:pt x="49" y="112"/>
                  </a:lnTo>
                  <a:lnTo>
                    <a:pt x="46" y="112"/>
                  </a:lnTo>
                  <a:lnTo>
                    <a:pt x="43" y="115"/>
                  </a:lnTo>
                  <a:lnTo>
                    <a:pt x="43" y="112"/>
                  </a:lnTo>
                  <a:lnTo>
                    <a:pt x="40" y="112"/>
                  </a:lnTo>
                  <a:lnTo>
                    <a:pt x="40" y="109"/>
                  </a:lnTo>
                  <a:lnTo>
                    <a:pt x="37" y="109"/>
                  </a:lnTo>
                  <a:lnTo>
                    <a:pt x="37" y="6"/>
                  </a:lnTo>
                  <a:lnTo>
                    <a:pt x="37" y="6"/>
                  </a:lnTo>
                  <a:lnTo>
                    <a:pt x="40" y="3"/>
                  </a:lnTo>
                  <a:lnTo>
                    <a:pt x="40" y="3"/>
                  </a:lnTo>
                  <a:lnTo>
                    <a:pt x="43" y="0"/>
                  </a:lnTo>
                  <a:lnTo>
                    <a:pt x="46" y="3"/>
                  </a:lnTo>
                  <a:lnTo>
                    <a:pt x="46" y="3"/>
                  </a:lnTo>
                  <a:lnTo>
                    <a:pt x="49" y="6"/>
                  </a:lnTo>
                  <a:lnTo>
                    <a:pt x="49" y="6"/>
                  </a:lnTo>
                  <a:lnTo>
                    <a:pt x="49" y="6"/>
                  </a:lnTo>
                  <a:close/>
                  <a:moveTo>
                    <a:pt x="86" y="94"/>
                  </a:moveTo>
                  <a:lnTo>
                    <a:pt x="46" y="182"/>
                  </a:lnTo>
                  <a:lnTo>
                    <a:pt x="0" y="94"/>
                  </a:lnTo>
                  <a:lnTo>
                    <a:pt x="86" y="94"/>
                  </a:lnTo>
                  <a:close/>
                </a:path>
              </a:pathLst>
            </a:custGeom>
            <a:solidFill>
              <a:srgbClr val="000000"/>
            </a:solidFill>
            <a:ln w="4763">
              <a:solidFill>
                <a:srgbClr val="000000"/>
              </a:solidFill>
              <a:prstDash val="solid"/>
              <a:round/>
              <a:headEnd/>
              <a:tailEnd/>
            </a:ln>
          </p:spPr>
          <p:txBody>
            <a:bodyPr/>
            <a:lstStyle/>
            <a:p>
              <a:endParaRPr lang="en-GB"/>
            </a:p>
          </p:txBody>
        </p:sp>
        <p:sp>
          <p:nvSpPr>
            <p:cNvPr id="454752" name="Freeform 96"/>
            <p:cNvSpPr>
              <a:spLocks noEditPoints="1"/>
            </p:cNvSpPr>
            <p:nvPr/>
          </p:nvSpPr>
          <p:spPr bwMode="auto">
            <a:xfrm>
              <a:off x="1143" y="2785"/>
              <a:ext cx="337" cy="88"/>
            </a:xfrm>
            <a:custGeom>
              <a:avLst/>
              <a:gdLst/>
              <a:ahLst/>
              <a:cxnLst>
                <a:cxn ang="0">
                  <a:pos x="6" y="35"/>
                </a:cxn>
                <a:cxn ang="0">
                  <a:pos x="265" y="41"/>
                </a:cxn>
                <a:cxn ang="0">
                  <a:pos x="268" y="41"/>
                </a:cxn>
                <a:cxn ang="0">
                  <a:pos x="268" y="41"/>
                </a:cxn>
                <a:cxn ang="0">
                  <a:pos x="271" y="44"/>
                </a:cxn>
                <a:cxn ang="0">
                  <a:pos x="271" y="47"/>
                </a:cxn>
                <a:cxn ang="0">
                  <a:pos x="271" y="47"/>
                </a:cxn>
                <a:cxn ang="0">
                  <a:pos x="268" y="49"/>
                </a:cxn>
                <a:cxn ang="0">
                  <a:pos x="268" y="49"/>
                </a:cxn>
                <a:cxn ang="0">
                  <a:pos x="265" y="49"/>
                </a:cxn>
                <a:cxn ang="0">
                  <a:pos x="6" y="44"/>
                </a:cxn>
                <a:cxn ang="0">
                  <a:pos x="3" y="44"/>
                </a:cxn>
                <a:cxn ang="0">
                  <a:pos x="3" y="44"/>
                </a:cxn>
                <a:cxn ang="0">
                  <a:pos x="0" y="41"/>
                </a:cxn>
                <a:cxn ang="0">
                  <a:pos x="0" y="41"/>
                </a:cxn>
                <a:cxn ang="0">
                  <a:pos x="0" y="38"/>
                </a:cxn>
                <a:cxn ang="0">
                  <a:pos x="3" y="35"/>
                </a:cxn>
                <a:cxn ang="0">
                  <a:pos x="3" y="35"/>
                </a:cxn>
                <a:cxn ang="0">
                  <a:pos x="6" y="35"/>
                </a:cxn>
                <a:cxn ang="0">
                  <a:pos x="6" y="35"/>
                </a:cxn>
                <a:cxn ang="0">
                  <a:pos x="251" y="0"/>
                </a:cxn>
                <a:cxn ang="0">
                  <a:pos x="337" y="47"/>
                </a:cxn>
                <a:cxn ang="0">
                  <a:pos x="251" y="88"/>
                </a:cxn>
                <a:cxn ang="0">
                  <a:pos x="251" y="0"/>
                </a:cxn>
              </a:cxnLst>
              <a:rect l="0" t="0" r="r" b="b"/>
              <a:pathLst>
                <a:path w="337" h="88">
                  <a:moveTo>
                    <a:pt x="6" y="35"/>
                  </a:moveTo>
                  <a:lnTo>
                    <a:pt x="265" y="41"/>
                  </a:lnTo>
                  <a:lnTo>
                    <a:pt x="268" y="41"/>
                  </a:lnTo>
                  <a:lnTo>
                    <a:pt x="268" y="41"/>
                  </a:lnTo>
                  <a:lnTo>
                    <a:pt x="271" y="44"/>
                  </a:lnTo>
                  <a:lnTo>
                    <a:pt x="271" y="47"/>
                  </a:lnTo>
                  <a:lnTo>
                    <a:pt x="271" y="47"/>
                  </a:lnTo>
                  <a:lnTo>
                    <a:pt x="268" y="49"/>
                  </a:lnTo>
                  <a:lnTo>
                    <a:pt x="268" y="49"/>
                  </a:lnTo>
                  <a:lnTo>
                    <a:pt x="265" y="49"/>
                  </a:lnTo>
                  <a:lnTo>
                    <a:pt x="6" y="44"/>
                  </a:lnTo>
                  <a:lnTo>
                    <a:pt x="3" y="44"/>
                  </a:lnTo>
                  <a:lnTo>
                    <a:pt x="3" y="44"/>
                  </a:lnTo>
                  <a:lnTo>
                    <a:pt x="0" y="41"/>
                  </a:lnTo>
                  <a:lnTo>
                    <a:pt x="0" y="41"/>
                  </a:lnTo>
                  <a:lnTo>
                    <a:pt x="0" y="38"/>
                  </a:lnTo>
                  <a:lnTo>
                    <a:pt x="3" y="35"/>
                  </a:lnTo>
                  <a:lnTo>
                    <a:pt x="3" y="35"/>
                  </a:lnTo>
                  <a:lnTo>
                    <a:pt x="6" y="35"/>
                  </a:lnTo>
                  <a:lnTo>
                    <a:pt x="6" y="35"/>
                  </a:lnTo>
                  <a:close/>
                  <a:moveTo>
                    <a:pt x="251" y="0"/>
                  </a:moveTo>
                  <a:lnTo>
                    <a:pt x="337" y="47"/>
                  </a:lnTo>
                  <a:lnTo>
                    <a:pt x="251" y="88"/>
                  </a:lnTo>
                  <a:lnTo>
                    <a:pt x="251" y="0"/>
                  </a:lnTo>
                  <a:close/>
                </a:path>
              </a:pathLst>
            </a:custGeom>
            <a:solidFill>
              <a:srgbClr val="000000"/>
            </a:solidFill>
            <a:ln w="4763">
              <a:solidFill>
                <a:srgbClr val="000000"/>
              </a:solidFill>
              <a:prstDash val="solid"/>
              <a:round/>
              <a:headEnd/>
              <a:tailEnd/>
            </a:ln>
          </p:spPr>
          <p:txBody>
            <a:bodyPr/>
            <a:lstStyle/>
            <a:p>
              <a:endParaRPr lang="en-GB"/>
            </a:p>
          </p:txBody>
        </p:sp>
        <p:sp>
          <p:nvSpPr>
            <p:cNvPr id="454753" name="Line 97"/>
            <p:cNvSpPr>
              <a:spLocks noChangeShapeType="1"/>
            </p:cNvSpPr>
            <p:nvPr/>
          </p:nvSpPr>
          <p:spPr bwMode="auto">
            <a:xfrm flipH="1">
              <a:off x="2764" y="1877"/>
              <a:ext cx="9" cy="518"/>
            </a:xfrm>
            <a:prstGeom prst="line">
              <a:avLst/>
            </a:prstGeom>
            <a:noFill/>
            <a:ln w="19050">
              <a:solidFill>
                <a:srgbClr val="000000"/>
              </a:solidFill>
              <a:round/>
              <a:headEnd/>
              <a:tailEnd/>
            </a:ln>
          </p:spPr>
          <p:txBody>
            <a:bodyPr/>
            <a:lstStyle/>
            <a:p>
              <a:endParaRPr lang="en-GB"/>
            </a:p>
          </p:txBody>
        </p:sp>
        <p:sp>
          <p:nvSpPr>
            <p:cNvPr id="454754" name="Line 98"/>
            <p:cNvSpPr>
              <a:spLocks noChangeShapeType="1"/>
            </p:cNvSpPr>
            <p:nvPr/>
          </p:nvSpPr>
          <p:spPr bwMode="auto">
            <a:xfrm flipH="1" flipV="1">
              <a:off x="890" y="2395"/>
              <a:ext cx="1866" cy="9"/>
            </a:xfrm>
            <a:prstGeom prst="line">
              <a:avLst/>
            </a:prstGeom>
            <a:noFill/>
            <a:ln w="19050">
              <a:solidFill>
                <a:srgbClr val="000000"/>
              </a:solidFill>
              <a:round/>
              <a:headEnd/>
              <a:tailEnd/>
            </a:ln>
          </p:spPr>
          <p:txBody>
            <a:bodyPr/>
            <a:lstStyle/>
            <a:p>
              <a:endParaRPr lang="en-GB"/>
            </a:p>
          </p:txBody>
        </p:sp>
        <p:sp>
          <p:nvSpPr>
            <p:cNvPr id="454755" name="Freeform 99"/>
            <p:cNvSpPr>
              <a:spLocks noEditPoints="1"/>
            </p:cNvSpPr>
            <p:nvPr/>
          </p:nvSpPr>
          <p:spPr bwMode="auto">
            <a:xfrm>
              <a:off x="2183" y="2621"/>
              <a:ext cx="417" cy="88"/>
            </a:xfrm>
            <a:custGeom>
              <a:avLst/>
              <a:gdLst/>
              <a:ahLst/>
              <a:cxnLst>
                <a:cxn ang="0">
                  <a:pos x="5" y="32"/>
                </a:cxn>
                <a:cxn ang="0">
                  <a:pos x="345" y="38"/>
                </a:cxn>
                <a:cxn ang="0">
                  <a:pos x="345" y="38"/>
                </a:cxn>
                <a:cxn ang="0">
                  <a:pos x="348" y="38"/>
                </a:cxn>
                <a:cxn ang="0">
                  <a:pos x="348" y="41"/>
                </a:cxn>
                <a:cxn ang="0">
                  <a:pos x="351" y="44"/>
                </a:cxn>
                <a:cxn ang="0">
                  <a:pos x="348" y="47"/>
                </a:cxn>
                <a:cxn ang="0">
                  <a:pos x="348" y="47"/>
                </a:cxn>
                <a:cxn ang="0">
                  <a:pos x="345" y="47"/>
                </a:cxn>
                <a:cxn ang="0">
                  <a:pos x="345" y="50"/>
                </a:cxn>
                <a:cxn ang="0">
                  <a:pos x="5" y="44"/>
                </a:cxn>
                <a:cxn ang="0">
                  <a:pos x="3" y="41"/>
                </a:cxn>
                <a:cxn ang="0">
                  <a:pos x="3" y="41"/>
                </a:cxn>
                <a:cxn ang="0">
                  <a:pos x="0" y="38"/>
                </a:cxn>
                <a:cxn ang="0">
                  <a:pos x="0" y="38"/>
                </a:cxn>
                <a:cxn ang="0">
                  <a:pos x="0" y="35"/>
                </a:cxn>
                <a:cxn ang="0">
                  <a:pos x="3" y="32"/>
                </a:cxn>
                <a:cxn ang="0">
                  <a:pos x="3" y="32"/>
                </a:cxn>
                <a:cxn ang="0">
                  <a:pos x="5" y="32"/>
                </a:cxn>
                <a:cxn ang="0">
                  <a:pos x="5" y="32"/>
                </a:cxn>
                <a:cxn ang="0">
                  <a:pos x="331" y="0"/>
                </a:cxn>
                <a:cxn ang="0">
                  <a:pos x="417" y="44"/>
                </a:cxn>
                <a:cxn ang="0">
                  <a:pos x="328" y="88"/>
                </a:cxn>
                <a:cxn ang="0">
                  <a:pos x="331" y="0"/>
                </a:cxn>
              </a:cxnLst>
              <a:rect l="0" t="0" r="r" b="b"/>
              <a:pathLst>
                <a:path w="417" h="88">
                  <a:moveTo>
                    <a:pt x="5" y="32"/>
                  </a:moveTo>
                  <a:lnTo>
                    <a:pt x="345" y="38"/>
                  </a:lnTo>
                  <a:lnTo>
                    <a:pt x="345" y="38"/>
                  </a:lnTo>
                  <a:lnTo>
                    <a:pt x="348" y="38"/>
                  </a:lnTo>
                  <a:lnTo>
                    <a:pt x="348" y="41"/>
                  </a:lnTo>
                  <a:lnTo>
                    <a:pt x="351" y="44"/>
                  </a:lnTo>
                  <a:lnTo>
                    <a:pt x="348" y="47"/>
                  </a:lnTo>
                  <a:lnTo>
                    <a:pt x="348" y="47"/>
                  </a:lnTo>
                  <a:lnTo>
                    <a:pt x="345" y="47"/>
                  </a:lnTo>
                  <a:lnTo>
                    <a:pt x="345" y="50"/>
                  </a:lnTo>
                  <a:lnTo>
                    <a:pt x="5" y="44"/>
                  </a:lnTo>
                  <a:lnTo>
                    <a:pt x="3" y="41"/>
                  </a:lnTo>
                  <a:lnTo>
                    <a:pt x="3" y="41"/>
                  </a:lnTo>
                  <a:lnTo>
                    <a:pt x="0" y="38"/>
                  </a:lnTo>
                  <a:lnTo>
                    <a:pt x="0" y="38"/>
                  </a:lnTo>
                  <a:lnTo>
                    <a:pt x="0" y="35"/>
                  </a:lnTo>
                  <a:lnTo>
                    <a:pt x="3" y="32"/>
                  </a:lnTo>
                  <a:lnTo>
                    <a:pt x="3" y="32"/>
                  </a:lnTo>
                  <a:lnTo>
                    <a:pt x="5" y="32"/>
                  </a:lnTo>
                  <a:lnTo>
                    <a:pt x="5" y="32"/>
                  </a:lnTo>
                  <a:close/>
                  <a:moveTo>
                    <a:pt x="331" y="0"/>
                  </a:moveTo>
                  <a:lnTo>
                    <a:pt x="417" y="44"/>
                  </a:lnTo>
                  <a:lnTo>
                    <a:pt x="328" y="88"/>
                  </a:lnTo>
                  <a:lnTo>
                    <a:pt x="331" y="0"/>
                  </a:lnTo>
                  <a:close/>
                </a:path>
              </a:pathLst>
            </a:custGeom>
            <a:solidFill>
              <a:srgbClr val="000000"/>
            </a:solidFill>
            <a:ln w="4763">
              <a:solidFill>
                <a:srgbClr val="000000"/>
              </a:solidFill>
              <a:prstDash val="solid"/>
              <a:round/>
              <a:headEnd/>
              <a:tailEnd/>
            </a:ln>
          </p:spPr>
          <p:txBody>
            <a:bodyPr/>
            <a:lstStyle/>
            <a:p>
              <a:endParaRPr lang="en-GB"/>
            </a:p>
          </p:txBody>
        </p:sp>
        <p:sp>
          <p:nvSpPr>
            <p:cNvPr id="454756" name="Rectangle 100"/>
            <p:cNvSpPr>
              <a:spLocks noChangeArrowheads="1"/>
            </p:cNvSpPr>
            <p:nvPr/>
          </p:nvSpPr>
          <p:spPr bwMode="auto">
            <a:xfrm>
              <a:off x="98" y="970"/>
              <a:ext cx="7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P1, Power from </a:t>
              </a:r>
              <a:endParaRPr lang="en-GB" sz="2400">
                <a:effectLst>
                  <a:outerShdw blurRad="38100" dist="38100" dir="2700000" algn="tl">
                    <a:srgbClr val="C0C0C0"/>
                  </a:outerShdw>
                </a:effectLst>
              </a:endParaRPr>
            </a:p>
          </p:txBody>
        </p:sp>
        <p:sp>
          <p:nvSpPr>
            <p:cNvPr id="454757" name="Rectangle 101"/>
            <p:cNvSpPr>
              <a:spLocks noChangeArrowheads="1"/>
            </p:cNvSpPr>
            <p:nvPr/>
          </p:nvSpPr>
          <p:spPr bwMode="auto">
            <a:xfrm>
              <a:off x="98" y="1110"/>
              <a:ext cx="518"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transmitter</a:t>
              </a:r>
              <a:endParaRPr lang="en-GB" sz="2400">
                <a:effectLst>
                  <a:outerShdw blurRad="38100" dist="38100" dir="2700000" algn="tl">
                    <a:srgbClr val="C0C0C0"/>
                  </a:outerShdw>
                </a:effectLst>
              </a:endParaRPr>
            </a:p>
          </p:txBody>
        </p:sp>
        <p:sp>
          <p:nvSpPr>
            <p:cNvPr id="454758" name="Rectangle 102"/>
            <p:cNvSpPr>
              <a:spLocks noChangeArrowheads="1"/>
            </p:cNvSpPr>
            <p:nvPr/>
          </p:nvSpPr>
          <p:spPr bwMode="auto">
            <a:xfrm>
              <a:off x="965" y="876"/>
              <a:ext cx="7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P2, Power into </a:t>
              </a:r>
              <a:endParaRPr lang="en-GB" sz="2400">
                <a:effectLst>
                  <a:outerShdw blurRad="38100" dist="38100" dir="2700000" algn="tl">
                    <a:srgbClr val="C0C0C0"/>
                  </a:outerShdw>
                </a:effectLst>
              </a:endParaRPr>
            </a:p>
          </p:txBody>
        </p:sp>
        <p:sp>
          <p:nvSpPr>
            <p:cNvPr id="454759" name="Rectangle 103"/>
            <p:cNvSpPr>
              <a:spLocks noChangeArrowheads="1"/>
            </p:cNvSpPr>
            <p:nvPr/>
          </p:nvSpPr>
          <p:spPr bwMode="auto">
            <a:xfrm>
              <a:off x="965" y="1020"/>
              <a:ext cx="836"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antenna &amp; AMU </a:t>
              </a:r>
              <a:endParaRPr lang="en-GB" sz="2400">
                <a:effectLst>
                  <a:outerShdw blurRad="38100" dist="38100" dir="2700000" algn="tl">
                    <a:srgbClr val="C0C0C0"/>
                  </a:outerShdw>
                </a:effectLst>
              </a:endParaRPr>
            </a:p>
          </p:txBody>
        </p:sp>
        <p:sp>
          <p:nvSpPr>
            <p:cNvPr id="454760" name="Rectangle 104"/>
            <p:cNvSpPr>
              <a:spLocks noChangeArrowheads="1"/>
            </p:cNvSpPr>
            <p:nvPr/>
          </p:nvSpPr>
          <p:spPr bwMode="auto">
            <a:xfrm>
              <a:off x="965" y="1160"/>
              <a:ext cx="91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Efficiency = P2/P1</a:t>
              </a:r>
              <a:endParaRPr lang="en-GB" sz="2400">
                <a:effectLst>
                  <a:outerShdw blurRad="38100" dist="38100" dir="2700000" algn="tl">
                    <a:srgbClr val="C0C0C0"/>
                  </a:outerShdw>
                </a:effectLst>
              </a:endParaRPr>
            </a:p>
          </p:txBody>
        </p:sp>
        <p:sp>
          <p:nvSpPr>
            <p:cNvPr id="454761" name="Freeform 105"/>
            <p:cNvSpPr>
              <a:spLocks noEditPoints="1"/>
            </p:cNvSpPr>
            <p:nvPr/>
          </p:nvSpPr>
          <p:spPr bwMode="auto">
            <a:xfrm>
              <a:off x="1011" y="1254"/>
              <a:ext cx="109" cy="324"/>
            </a:xfrm>
            <a:custGeom>
              <a:avLst/>
              <a:gdLst/>
              <a:ahLst/>
              <a:cxnLst>
                <a:cxn ang="0">
                  <a:pos x="57" y="38"/>
                </a:cxn>
                <a:cxn ang="0">
                  <a:pos x="57" y="41"/>
                </a:cxn>
                <a:cxn ang="0">
                  <a:pos x="54" y="43"/>
                </a:cxn>
                <a:cxn ang="0">
                  <a:pos x="49" y="41"/>
                </a:cxn>
                <a:cxn ang="0">
                  <a:pos x="49" y="38"/>
                </a:cxn>
                <a:cxn ang="0">
                  <a:pos x="49" y="2"/>
                </a:cxn>
                <a:cxn ang="0">
                  <a:pos x="52" y="0"/>
                </a:cxn>
                <a:cxn ang="0">
                  <a:pos x="54" y="0"/>
                </a:cxn>
                <a:cxn ang="0">
                  <a:pos x="57" y="2"/>
                </a:cxn>
                <a:cxn ang="0">
                  <a:pos x="57" y="5"/>
                </a:cxn>
                <a:cxn ang="0">
                  <a:pos x="60" y="114"/>
                </a:cxn>
                <a:cxn ang="0">
                  <a:pos x="57" y="117"/>
                </a:cxn>
                <a:cxn ang="0">
                  <a:pos x="54" y="120"/>
                </a:cxn>
                <a:cxn ang="0">
                  <a:pos x="49" y="117"/>
                </a:cxn>
                <a:cxn ang="0">
                  <a:pos x="49" y="114"/>
                </a:cxn>
                <a:cxn ang="0">
                  <a:pos x="49" y="79"/>
                </a:cxn>
                <a:cxn ang="0">
                  <a:pos x="52" y="76"/>
                </a:cxn>
                <a:cxn ang="0">
                  <a:pos x="54" y="76"/>
                </a:cxn>
                <a:cxn ang="0">
                  <a:pos x="57" y="79"/>
                </a:cxn>
                <a:cxn ang="0">
                  <a:pos x="60" y="81"/>
                </a:cxn>
                <a:cxn ang="0">
                  <a:pos x="60" y="190"/>
                </a:cxn>
                <a:cxn ang="0">
                  <a:pos x="57" y="196"/>
                </a:cxn>
                <a:cxn ang="0">
                  <a:pos x="54" y="196"/>
                </a:cxn>
                <a:cxn ang="0">
                  <a:pos x="52" y="196"/>
                </a:cxn>
                <a:cxn ang="0">
                  <a:pos x="49" y="190"/>
                </a:cxn>
                <a:cxn ang="0">
                  <a:pos x="49" y="155"/>
                </a:cxn>
                <a:cxn ang="0">
                  <a:pos x="52" y="152"/>
                </a:cxn>
                <a:cxn ang="0">
                  <a:pos x="57" y="152"/>
                </a:cxn>
                <a:cxn ang="0">
                  <a:pos x="60" y="155"/>
                </a:cxn>
                <a:cxn ang="0">
                  <a:pos x="60" y="158"/>
                </a:cxn>
                <a:cxn ang="0">
                  <a:pos x="60" y="269"/>
                </a:cxn>
                <a:cxn ang="0">
                  <a:pos x="57" y="272"/>
                </a:cxn>
                <a:cxn ang="0">
                  <a:pos x="54" y="272"/>
                </a:cxn>
                <a:cxn ang="0">
                  <a:pos x="52" y="272"/>
                </a:cxn>
                <a:cxn ang="0">
                  <a:pos x="49" y="269"/>
                </a:cxn>
                <a:cxn ang="0">
                  <a:pos x="49" y="234"/>
                </a:cxn>
                <a:cxn ang="0">
                  <a:pos x="52" y="231"/>
                </a:cxn>
                <a:cxn ang="0">
                  <a:pos x="57" y="231"/>
                </a:cxn>
                <a:cxn ang="0">
                  <a:pos x="60" y="234"/>
                </a:cxn>
                <a:cxn ang="0">
                  <a:pos x="60" y="234"/>
                </a:cxn>
                <a:cxn ang="0">
                  <a:pos x="60" y="313"/>
                </a:cxn>
                <a:cxn ang="0">
                  <a:pos x="57" y="316"/>
                </a:cxn>
                <a:cxn ang="0">
                  <a:pos x="54" y="319"/>
                </a:cxn>
                <a:cxn ang="0">
                  <a:pos x="52" y="319"/>
                </a:cxn>
                <a:cxn ang="0">
                  <a:pos x="49" y="313"/>
                </a:cxn>
                <a:cxn ang="0">
                  <a:pos x="49" y="310"/>
                </a:cxn>
                <a:cxn ang="0">
                  <a:pos x="52" y="307"/>
                </a:cxn>
                <a:cxn ang="0">
                  <a:pos x="57" y="307"/>
                </a:cxn>
                <a:cxn ang="0">
                  <a:pos x="60" y="310"/>
                </a:cxn>
                <a:cxn ang="0">
                  <a:pos x="60" y="313"/>
                </a:cxn>
                <a:cxn ang="0">
                  <a:pos x="54" y="324"/>
                </a:cxn>
                <a:cxn ang="0">
                  <a:pos x="0" y="228"/>
                </a:cxn>
                <a:cxn ang="0">
                  <a:pos x="0" y="222"/>
                </a:cxn>
                <a:cxn ang="0">
                  <a:pos x="3" y="219"/>
                </a:cxn>
                <a:cxn ang="0">
                  <a:pos x="8" y="222"/>
                </a:cxn>
                <a:cxn ang="0">
                  <a:pos x="60" y="310"/>
                </a:cxn>
                <a:cxn ang="0">
                  <a:pos x="101" y="222"/>
                </a:cxn>
                <a:cxn ang="0">
                  <a:pos x="103" y="219"/>
                </a:cxn>
                <a:cxn ang="0">
                  <a:pos x="106" y="219"/>
                </a:cxn>
                <a:cxn ang="0">
                  <a:pos x="109" y="225"/>
                </a:cxn>
                <a:cxn ang="0">
                  <a:pos x="109" y="228"/>
                </a:cxn>
              </a:cxnLst>
              <a:rect l="0" t="0" r="r" b="b"/>
              <a:pathLst>
                <a:path w="109" h="324">
                  <a:moveTo>
                    <a:pt x="57" y="5"/>
                  </a:moveTo>
                  <a:lnTo>
                    <a:pt x="57" y="38"/>
                  </a:lnTo>
                  <a:lnTo>
                    <a:pt x="57" y="41"/>
                  </a:lnTo>
                  <a:lnTo>
                    <a:pt x="57" y="41"/>
                  </a:lnTo>
                  <a:lnTo>
                    <a:pt x="54" y="43"/>
                  </a:lnTo>
                  <a:lnTo>
                    <a:pt x="54" y="43"/>
                  </a:lnTo>
                  <a:lnTo>
                    <a:pt x="52" y="43"/>
                  </a:lnTo>
                  <a:lnTo>
                    <a:pt x="49" y="41"/>
                  </a:lnTo>
                  <a:lnTo>
                    <a:pt x="49" y="41"/>
                  </a:lnTo>
                  <a:lnTo>
                    <a:pt x="49" y="38"/>
                  </a:lnTo>
                  <a:lnTo>
                    <a:pt x="49" y="5"/>
                  </a:lnTo>
                  <a:lnTo>
                    <a:pt x="49" y="2"/>
                  </a:lnTo>
                  <a:lnTo>
                    <a:pt x="49" y="0"/>
                  </a:lnTo>
                  <a:lnTo>
                    <a:pt x="52" y="0"/>
                  </a:lnTo>
                  <a:lnTo>
                    <a:pt x="54" y="0"/>
                  </a:lnTo>
                  <a:lnTo>
                    <a:pt x="54" y="0"/>
                  </a:lnTo>
                  <a:lnTo>
                    <a:pt x="57" y="0"/>
                  </a:lnTo>
                  <a:lnTo>
                    <a:pt x="57" y="2"/>
                  </a:lnTo>
                  <a:lnTo>
                    <a:pt x="57" y="5"/>
                  </a:lnTo>
                  <a:lnTo>
                    <a:pt x="57" y="5"/>
                  </a:lnTo>
                  <a:close/>
                  <a:moveTo>
                    <a:pt x="60" y="81"/>
                  </a:moveTo>
                  <a:lnTo>
                    <a:pt x="60" y="114"/>
                  </a:lnTo>
                  <a:lnTo>
                    <a:pt x="57" y="117"/>
                  </a:lnTo>
                  <a:lnTo>
                    <a:pt x="57" y="117"/>
                  </a:lnTo>
                  <a:lnTo>
                    <a:pt x="54" y="120"/>
                  </a:lnTo>
                  <a:lnTo>
                    <a:pt x="54" y="120"/>
                  </a:lnTo>
                  <a:lnTo>
                    <a:pt x="52" y="120"/>
                  </a:lnTo>
                  <a:lnTo>
                    <a:pt x="49" y="117"/>
                  </a:lnTo>
                  <a:lnTo>
                    <a:pt x="49" y="117"/>
                  </a:lnTo>
                  <a:lnTo>
                    <a:pt x="49" y="114"/>
                  </a:lnTo>
                  <a:lnTo>
                    <a:pt x="49" y="81"/>
                  </a:lnTo>
                  <a:lnTo>
                    <a:pt x="49" y="79"/>
                  </a:lnTo>
                  <a:lnTo>
                    <a:pt x="49" y="79"/>
                  </a:lnTo>
                  <a:lnTo>
                    <a:pt x="52" y="76"/>
                  </a:lnTo>
                  <a:lnTo>
                    <a:pt x="54" y="76"/>
                  </a:lnTo>
                  <a:lnTo>
                    <a:pt x="54" y="76"/>
                  </a:lnTo>
                  <a:lnTo>
                    <a:pt x="57" y="76"/>
                  </a:lnTo>
                  <a:lnTo>
                    <a:pt x="57" y="79"/>
                  </a:lnTo>
                  <a:lnTo>
                    <a:pt x="60" y="81"/>
                  </a:lnTo>
                  <a:lnTo>
                    <a:pt x="60" y="81"/>
                  </a:lnTo>
                  <a:close/>
                  <a:moveTo>
                    <a:pt x="60" y="158"/>
                  </a:moveTo>
                  <a:lnTo>
                    <a:pt x="60" y="190"/>
                  </a:lnTo>
                  <a:lnTo>
                    <a:pt x="60" y="193"/>
                  </a:lnTo>
                  <a:lnTo>
                    <a:pt x="57" y="196"/>
                  </a:lnTo>
                  <a:lnTo>
                    <a:pt x="57" y="196"/>
                  </a:lnTo>
                  <a:lnTo>
                    <a:pt x="54" y="196"/>
                  </a:lnTo>
                  <a:lnTo>
                    <a:pt x="52" y="196"/>
                  </a:lnTo>
                  <a:lnTo>
                    <a:pt x="52" y="196"/>
                  </a:lnTo>
                  <a:lnTo>
                    <a:pt x="49" y="193"/>
                  </a:lnTo>
                  <a:lnTo>
                    <a:pt x="49" y="190"/>
                  </a:lnTo>
                  <a:lnTo>
                    <a:pt x="49" y="158"/>
                  </a:lnTo>
                  <a:lnTo>
                    <a:pt x="49" y="155"/>
                  </a:lnTo>
                  <a:lnTo>
                    <a:pt x="52" y="155"/>
                  </a:lnTo>
                  <a:lnTo>
                    <a:pt x="52" y="152"/>
                  </a:lnTo>
                  <a:lnTo>
                    <a:pt x="54" y="152"/>
                  </a:lnTo>
                  <a:lnTo>
                    <a:pt x="57" y="152"/>
                  </a:lnTo>
                  <a:lnTo>
                    <a:pt x="57" y="155"/>
                  </a:lnTo>
                  <a:lnTo>
                    <a:pt x="60" y="155"/>
                  </a:lnTo>
                  <a:lnTo>
                    <a:pt x="60" y="158"/>
                  </a:lnTo>
                  <a:lnTo>
                    <a:pt x="60" y="158"/>
                  </a:lnTo>
                  <a:close/>
                  <a:moveTo>
                    <a:pt x="60" y="234"/>
                  </a:moveTo>
                  <a:lnTo>
                    <a:pt x="60" y="269"/>
                  </a:lnTo>
                  <a:lnTo>
                    <a:pt x="60" y="269"/>
                  </a:lnTo>
                  <a:lnTo>
                    <a:pt x="57" y="272"/>
                  </a:lnTo>
                  <a:lnTo>
                    <a:pt x="57" y="272"/>
                  </a:lnTo>
                  <a:lnTo>
                    <a:pt x="54" y="272"/>
                  </a:lnTo>
                  <a:lnTo>
                    <a:pt x="52" y="272"/>
                  </a:lnTo>
                  <a:lnTo>
                    <a:pt x="52" y="272"/>
                  </a:lnTo>
                  <a:lnTo>
                    <a:pt x="49" y="269"/>
                  </a:lnTo>
                  <a:lnTo>
                    <a:pt x="49" y="269"/>
                  </a:lnTo>
                  <a:lnTo>
                    <a:pt x="49" y="234"/>
                  </a:lnTo>
                  <a:lnTo>
                    <a:pt x="49" y="234"/>
                  </a:lnTo>
                  <a:lnTo>
                    <a:pt x="52" y="231"/>
                  </a:lnTo>
                  <a:lnTo>
                    <a:pt x="52" y="231"/>
                  </a:lnTo>
                  <a:lnTo>
                    <a:pt x="54" y="228"/>
                  </a:lnTo>
                  <a:lnTo>
                    <a:pt x="57" y="231"/>
                  </a:lnTo>
                  <a:lnTo>
                    <a:pt x="57" y="231"/>
                  </a:lnTo>
                  <a:lnTo>
                    <a:pt x="60" y="234"/>
                  </a:lnTo>
                  <a:lnTo>
                    <a:pt x="60" y="234"/>
                  </a:lnTo>
                  <a:lnTo>
                    <a:pt x="60" y="234"/>
                  </a:lnTo>
                  <a:close/>
                  <a:moveTo>
                    <a:pt x="60" y="313"/>
                  </a:moveTo>
                  <a:lnTo>
                    <a:pt x="60" y="313"/>
                  </a:lnTo>
                  <a:lnTo>
                    <a:pt x="60" y="316"/>
                  </a:lnTo>
                  <a:lnTo>
                    <a:pt x="57" y="316"/>
                  </a:lnTo>
                  <a:lnTo>
                    <a:pt x="57" y="319"/>
                  </a:lnTo>
                  <a:lnTo>
                    <a:pt x="54" y="319"/>
                  </a:lnTo>
                  <a:lnTo>
                    <a:pt x="52" y="319"/>
                  </a:lnTo>
                  <a:lnTo>
                    <a:pt x="52" y="319"/>
                  </a:lnTo>
                  <a:lnTo>
                    <a:pt x="49" y="316"/>
                  </a:lnTo>
                  <a:lnTo>
                    <a:pt x="49" y="313"/>
                  </a:lnTo>
                  <a:lnTo>
                    <a:pt x="49" y="313"/>
                  </a:lnTo>
                  <a:lnTo>
                    <a:pt x="49" y="310"/>
                  </a:lnTo>
                  <a:lnTo>
                    <a:pt x="52" y="307"/>
                  </a:lnTo>
                  <a:lnTo>
                    <a:pt x="52" y="307"/>
                  </a:lnTo>
                  <a:lnTo>
                    <a:pt x="54" y="307"/>
                  </a:lnTo>
                  <a:lnTo>
                    <a:pt x="57" y="307"/>
                  </a:lnTo>
                  <a:lnTo>
                    <a:pt x="57" y="307"/>
                  </a:lnTo>
                  <a:lnTo>
                    <a:pt x="60" y="310"/>
                  </a:lnTo>
                  <a:lnTo>
                    <a:pt x="60" y="313"/>
                  </a:lnTo>
                  <a:lnTo>
                    <a:pt x="60" y="313"/>
                  </a:lnTo>
                  <a:close/>
                  <a:moveTo>
                    <a:pt x="109" y="228"/>
                  </a:moveTo>
                  <a:lnTo>
                    <a:pt x="54" y="324"/>
                  </a:lnTo>
                  <a:lnTo>
                    <a:pt x="0" y="228"/>
                  </a:lnTo>
                  <a:lnTo>
                    <a:pt x="0" y="228"/>
                  </a:lnTo>
                  <a:lnTo>
                    <a:pt x="0" y="225"/>
                  </a:lnTo>
                  <a:lnTo>
                    <a:pt x="0" y="222"/>
                  </a:lnTo>
                  <a:lnTo>
                    <a:pt x="3" y="222"/>
                  </a:lnTo>
                  <a:lnTo>
                    <a:pt x="3" y="219"/>
                  </a:lnTo>
                  <a:lnTo>
                    <a:pt x="5" y="219"/>
                  </a:lnTo>
                  <a:lnTo>
                    <a:pt x="8" y="222"/>
                  </a:lnTo>
                  <a:lnTo>
                    <a:pt x="8" y="222"/>
                  </a:lnTo>
                  <a:lnTo>
                    <a:pt x="60" y="310"/>
                  </a:lnTo>
                  <a:lnTo>
                    <a:pt x="52" y="310"/>
                  </a:lnTo>
                  <a:lnTo>
                    <a:pt x="101" y="222"/>
                  </a:lnTo>
                  <a:lnTo>
                    <a:pt x="101" y="222"/>
                  </a:lnTo>
                  <a:lnTo>
                    <a:pt x="103" y="219"/>
                  </a:lnTo>
                  <a:lnTo>
                    <a:pt x="106" y="219"/>
                  </a:lnTo>
                  <a:lnTo>
                    <a:pt x="106" y="219"/>
                  </a:lnTo>
                  <a:lnTo>
                    <a:pt x="109" y="222"/>
                  </a:lnTo>
                  <a:lnTo>
                    <a:pt x="109" y="225"/>
                  </a:lnTo>
                  <a:lnTo>
                    <a:pt x="109" y="225"/>
                  </a:lnTo>
                  <a:lnTo>
                    <a:pt x="109" y="228"/>
                  </a:lnTo>
                  <a:lnTo>
                    <a:pt x="109" y="228"/>
                  </a:lnTo>
                  <a:close/>
                </a:path>
              </a:pathLst>
            </a:custGeom>
            <a:solidFill>
              <a:srgbClr val="000000"/>
            </a:solidFill>
            <a:ln w="4763">
              <a:solidFill>
                <a:srgbClr val="000000"/>
              </a:solidFill>
              <a:prstDash val="solid"/>
              <a:round/>
              <a:headEnd/>
              <a:tailEnd/>
            </a:ln>
          </p:spPr>
          <p:txBody>
            <a:bodyPr/>
            <a:lstStyle/>
            <a:p>
              <a:endParaRPr lang="en-GB"/>
            </a:p>
          </p:txBody>
        </p:sp>
        <p:sp>
          <p:nvSpPr>
            <p:cNvPr id="454762" name="Rectangle 106"/>
            <p:cNvSpPr>
              <a:spLocks noChangeArrowheads="1"/>
            </p:cNvSpPr>
            <p:nvPr/>
          </p:nvSpPr>
          <p:spPr bwMode="auto">
            <a:xfrm>
              <a:off x="1975" y="853"/>
              <a:ext cx="1201"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P3, Antenna radiation &amp; </a:t>
              </a:r>
              <a:endParaRPr lang="en-GB" sz="2400">
                <a:effectLst>
                  <a:outerShdw blurRad="38100" dist="38100" dir="2700000" algn="tl">
                    <a:srgbClr val="C0C0C0"/>
                  </a:outerShdw>
                </a:effectLst>
              </a:endParaRPr>
            </a:p>
          </p:txBody>
        </p:sp>
        <p:sp>
          <p:nvSpPr>
            <p:cNvPr id="454763" name="Rectangle 107"/>
            <p:cNvSpPr>
              <a:spLocks noChangeArrowheads="1"/>
            </p:cNvSpPr>
            <p:nvPr/>
          </p:nvSpPr>
          <p:spPr bwMode="auto">
            <a:xfrm>
              <a:off x="1975" y="993"/>
              <a:ext cx="105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Intrinsic Efficiency = </a:t>
              </a:r>
              <a:endParaRPr lang="en-GB" sz="2400">
                <a:effectLst>
                  <a:outerShdw blurRad="38100" dist="38100" dir="2700000" algn="tl">
                    <a:srgbClr val="C0C0C0"/>
                  </a:outerShdw>
                </a:effectLst>
              </a:endParaRPr>
            </a:p>
          </p:txBody>
        </p:sp>
        <p:sp>
          <p:nvSpPr>
            <p:cNvPr id="454764" name="Rectangle 108"/>
            <p:cNvSpPr>
              <a:spLocks noChangeArrowheads="1"/>
            </p:cNvSpPr>
            <p:nvPr/>
          </p:nvSpPr>
          <p:spPr bwMode="auto">
            <a:xfrm>
              <a:off x="1975" y="1134"/>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P3/P2</a:t>
              </a:r>
              <a:endParaRPr lang="en-GB" sz="2400">
                <a:effectLst>
                  <a:outerShdw blurRad="38100" dist="38100" dir="2700000" algn="tl">
                    <a:srgbClr val="C0C0C0"/>
                  </a:outerShdw>
                </a:effectLst>
              </a:endParaRPr>
            </a:p>
          </p:txBody>
        </p:sp>
        <p:sp>
          <p:nvSpPr>
            <p:cNvPr id="454765" name="Rectangle 109"/>
            <p:cNvSpPr>
              <a:spLocks noChangeArrowheads="1"/>
            </p:cNvSpPr>
            <p:nvPr/>
          </p:nvSpPr>
          <p:spPr bwMode="auto">
            <a:xfrm>
              <a:off x="2344" y="2689"/>
              <a:ext cx="255"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P6 = </a:t>
              </a:r>
              <a:endParaRPr lang="en-GB" sz="2400">
                <a:effectLst>
                  <a:outerShdw blurRad="38100" dist="38100" dir="2700000" algn="tl">
                    <a:srgbClr val="C0C0C0"/>
                  </a:outerShdw>
                </a:effectLst>
              </a:endParaRPr>
            </a:p>
          </p:txBody>
        </p:sp>
        <p:sp>
          <p:nvSpPr>
            <p:cNvPr id="454766" name="Rectangle 110"/>
            <p:cNvSpPr>
              <a:spLocks noChangeArrowheads="1"/>
            </p:cNvSpPr>
            <p:nvPr/>
          </p:nvSpPr>
          <p:spPr bwMode="auto">
            <a:xfrm>
              <a:off x="2589" y="2689"/>
              <a:ext cx="15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erp</a:t>
              </a:r>
              <a:endParaRPr lang="en-GB" sz="2400">
                <a:effectLst>
                  <a:outerShdw blurRad="38100" dist="38100" dir="2700000" algn="tl">
                    <a:srgbClr val="C0C0C0"/>
                  </a:outerShdw>
                </a:effectLst>
              </a:endParaRPr>
            </a:p>
          </p:txBody>
        </p:sp>
        <p:sp>
          <p:nvSpPr>
            <p:cNvPr id="454767" name="Rectangle 111"/>
            <p:cNvSpPr>
              <a:spLocks noChangeArrowheads="1"/>
            </p:cNvSpPr>
            <p:nvPr/>
          </p:nvSpPr>
          <p:spPr bwMode="auto">
            <a:xfrm>
              <a:off x="2761" y="2689"/>
              <a:ext cx="12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to </a:t>
              </a:r>
              <a:endParaRPr lang="en-GB" sz="2400">
                <a:effectLst>
                  <a:outerShdw blurRad="38100" dist="38100" dir="2700000" algn="tl">
                    <a:srgbClr val="C0C0C0"/>
                  </a:outerShdw>
                </a:effectLst>
              </a:endParaRPr>
            </a:p>
          </p:txBody>
        </p:sp>
        <p:sp>
          <p:nvSpPr>
            <p:cNvPr id="454768" name="Rectangle 112"/>
            <p:cNvSpPr>
              <a:spLocks noChangeArrowheads="1"/>
            </p:cNvSpPr>
            <p:nvPr/>
          </p:nvSpPr>
          <p:spPr bwMode="auto">
            <a:xfrm>
              <a:off x="2344" y="2829"/>
              <a:ext cx="852"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Propagation Path </a:t>
              </a:r>
              <a:endParaRPr lang="en-GB" sz="2400">
                <a:effectLst>
                  <a:outerShdw blurRad="38100" dist="38100" dir="2700000" algn="tl">
                    <a:srgbClr val="C0C0C0"/>
                  </a:outerShdw>
                </a:effectLst>
              </a:endParaRPr>
            </a:p>
          </p:txBody>
        </p:sp>
        <p:sp>
          <p:nvSpPr>
            <p:cNvPr id="454769" name="Rectangle 113"/>
            <p:cNvSpPr>
              <a:spLocks noChangeArrowheads="1"/>
            </p:cNvSpPr>
            <p:nvPr/>
          </p:nvSpPr>
          <p:spPr bwMode="auto">
            <a:xfrm>
              <a:off x="2344" y="2970"/>
              <a:ext cx="92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&amp; Antenna Gain = </a:t>
              </a:r>
              <a:endParaRPr lang="en-GB" sz="2400">
                <a:effectLst>
                  <a:outerShdw blurRad="38100" dist="38100" dir="2700000" algn="tl">
                    <a:srgbClr val="C0C0C0"/>
                  </a:outerShdw>
                </a:effectLst>
              </a:endParaRPr>
            </a:p>
          </p:txBody>
        </p:sp>
        <p:sp>
          <p:nvSpPr>
            <p:cNvPr id="454770" name="Rectangle 114"/>
            <p:cNvSpPr>
              <a:spLocks noChangeArrowheads="1"/>
            </p:cNvSpPr>
            <p:nvPr/>
          </p:nvSpPr>
          <p:spPr bwMode="auto">
            <a:xfrm>
              <a:off x="2344" y="3113"/>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P6/P2</a:t>
              </a:r>
              <a:endParaRPr lang="en-GB" sz="2400">
                <a:effectLst>
                  <a:outerShdw blurRad="38100" dist="38100" dir="2700000" algn="tl">
                    <a:srgbClr val="C0C0C0"/>
                  </a:outerShdw>
                </a:effectLst>
              </a:endParaRPr>
            </a:p>
          </p:txBody>
        </p:sp>
        <p:sp>
          <p:nvSpPr>
            <p:cNvPr id="454771" name="Freeform 115"/>
            <p:cNvSpPr>
              <a:spLocks noEditPoints="1"/>
            </p:cNvSpPr>
            <p:nvPr/>
          </p:nvSpPr>
          <p:spPr bwMode="auto">
            <a:xfrm>
              <a:off x="1218" y="2864"/>
              <a:ext cx="109" cy="328"/>
            </a:xfrm>
            <a:custGeom>
              <a:avLst/>
              <a:gdLst/>
              <a:ahLst/>
              <a:cxnLst>
                <a:cxn ang="0">
                  <a:pos x="61" y="44"/>
                </a:cxn>
                <a:cxn ang="0">
                  <a:pos x="58" y="50"/>
                </a:cxn>
                <a:cxn ang="0">
                  <a:pos x="55" y="50"/>
                </a:cxn>
                <a:cxn ang="0">
                  <a:pos x="52" y="50"/>
                </a:cxn>
                <a:cxn ang="0">
                  <a:pos x="49" y="44"/>
                </a:cxn>
                <a:cxn ang="0">
                  <a:pos x="49" y="9"/>
                </a:cxn>
                <a:cxn ang="0">
                  <a:pos x="52" y="6"/>
                </a:cxn>
                <a:cxn ang="0">
                  <a:pos x="58" y="6"/>
                </a:cxn>
                <a:cxn ang="0">
                  <a:pos x="61" y="9"/>
                </a:cxn>
                <a:cxn ang="0">
                  <a:pos x="61" y="11"/>
                </a:cxn>
                <a:cxn ang="0">
                  <a:pos x="61" y="123"/>
                </a:cxn>
                <a:cxn ang="0">
                  <a:pos x="58" y="126"/>
                </a:cxn>
                <a:cxn ang="0">
                  <a:pos x="55" y="126"/>
                </a:cxn>
                <a:cxn ang="0">
                  <a:pos x="52" y="126"/>
                </a:cxn>
                <a:cxn ang="0">
                  <a:pos x="49" y="123"/>
                </a:cxn>
                <a:cxn ang="0">
                  <a:pos x="49" y="88"/>
                </a:cxn>
                <a:cxn ang="0">
                  <a:pos x="52" y="85"/>
                </a:cxn>
                <a:cxn ang="0">
                  <a:pos x="58" y="85"/>
                </a:cxn>
                <a:cxn ang="0">
                  <a:pos x="61" y="88"/>
                </a:cxn>
                <a:cxn ang="0">
                  <a:pos x="61" y="88"/>
                </a:cxn>
                <a:cxn ang="0">
                  <a:pos x="61" y="199"/>
                </a:cxn>
                <a:cxn ang="0">
                  <a:pos x="58" y="202"/>
                </a:cxn>
                <a:cxn ang="0">
                  <a:pos x="55" y="205"/>
                </a:cxn>
                <a:cxn ang="0">
                  <a:pos x="52" y="202"/>
                </a:cxn>
                <a:cxn ang="0">
                  <a:pos x="49" y="199"/>
                </a:cxn>
                <a:cxn ang="0">
                  <a:pos x="49" y="164"/>
                </a:cxn>
                <a:cxn ang="0">
                  <a:pos x="52" y="161"/>
                </a:cxn>
                <a:cxn ang="0">
                  <a:pos x="58" y="161"/>
                </a:cxn>
                <a:cxn ang="0">
                  <a:pos x="61" y="164"/>
                </a:cxn>
                <a:cxn ang="0">
                  <a:pos x="61" y="167"/>
                </a:cxn>
                <a:cxn ang="0">
                  <a:pos x="61" y="275"/>
                </a:cxn>
                <a:cxn ang="0">
                  <a:pos x="58" y="278"/>
                </a:cxn>
                <a:cxn ang="0">
                  <a:pos x="55" y="281"/>
                </a:cxn>
                <a:cxn ang="0">
                  <a:pos x="52" y="278"/>
                </a:cxn>
                <a:cxn ang="0">
                  <a:pos x="49" y="275"/>
                </a:cxn>
                <a:cxn ang="0">
                  <a:pos x="49" y="240"/>
                </a:cxn>
                <a:cxn ang="0">
                  <a:pos x="52" y="237"/>
                </a:cxn>
                <a:cxn ang="0">
                  <a:pos x="58" y="237"/>
                </a:cxn>
                <a:cxn ang="0">
                  <a:pos x="61" y="240"/>
                </a:cxn>
                <a:cxn ang="0">
                  <a:pos x="61" y="243"/>
                </a:cxn>
                <a:cxn ang="0">
                  <a:pos x="61" y="322"/>
                </a:cxn>
                <a:cxn ang="0">
                  <a:pos x="58" y="328"/>
                </a:cxn>
                <a:cxn ang="0">
                  <a:pos x="55" y="328"/>
                </a:cxn>
                <a:cxn ang="0">
                  <a:pos x="52" y="328"/>
                </a:cxn>
                <a:cxn ang="0">
                  <a:pos x="49" y="322"/>
                </a:cxn>
                <a:cxn ang="0">
                  <a:pos x="49" y="316"/>
                </a:cxn>
                <a:cxn ang="0">
                  <a:pos x="52" y="313"/>
                </a:cxn>
                <a:cxn ang="0">
                  <a:pos x="58" y="313"/>
                </a:cxn>
                <a:cxn ang="0">
                  <a:pos x="61" y="316"/>
                </a:cxn>
                <a:cxn ang="0">
                  <a:pos x="61" y="319"/>
                </a:cxn>
                <a:cxn ang="0">
                  <a:pos x="55" y="0"/>
                </a:cxn>
                <a:cxn ang="0">
                  <a:pos x="109" y="99"/>
                </a:cxn>
                <a:cxn ang="0">
                  <a:pos x="109" y="102"/>
                </a:cxn>
                <a:cxn ang="0">
                  <a:pos x="107" y="105"/>
                </a:cxn>
                <a:cxn ang="0">
                  <a:pos x="101" y="105"/>
                </a:cxn>
                <a:cxn ang="0">
                  <a:pos x="49" y="14"/>
                </a:cxn>
                <a:cxn ang="0">
                  <a:pos x="9" y="102"/>
                </a:cxn>
                <a:cxn ang="0">
                  <a:pos x="6" y="105"/>
                </a:cxn>
                <a:cxn ang="0">
                  <a:pos x="3" y="105"/>
                </a:cxn>
                <a:cxn ang="0">
                  <a:pos x="0" y="102"/>
                </a:cxn>
                <a:cxn ang="0">
                  <a:pos x="0" y="96"/>
                </a:cxn>
              </a:cxnLst>
              <a:rect l="0" t="0" r="r" b="b"/>
              <a:pathLst>
                <a:path w="109" h="328">
                  <a:moveTo>
                    <a:pt x="61" y="11"/>
                  </a:moveTo>
                  <a:lnTo>
                    <a:pt x="61" y="44"/>
                  </a:lnTo>
                  <a:lnTo>
                    <a:pt x="61" y="47"/>
                  </a:lnTo>
                  <a:lnTo>
                    <a:pt x="58" y="50"/>
                  </a:lnTo>
                  <a:lnTo>
                    <a:pt x="58" y="50"/>
                  </a:lnTo>
                  <a:lnTo>
                    <a:pt x="55" y="50"/>
                  </a:lnTo>
                  <a:lnTo>
                    <a:pt x="52" y="50"/>
                  </a:lnTo>
                  <a:lnTo>
                    <a:pt x="52" y="50"/>
                  </a:lnTo>
                  <a:lnTo>
                    <a:pt x="49" y="47"/>
                  </a:lnTo>
                  <a:lnTo>
                    <a:pt x="49" y="44"/>
                  </a:lnTo>
                  <a:lnTo>
                    <a:pt x="49" y="11"/>
                  </a:lnTo>
                  <a:lnTo>
                    <a:pt x="49" y="9"/>
                  </a:lnTo>
                  <a:lnTo>
                    <a:pt x="52" y="9"/>
                  </a:lnTo>
                  <a:lnTo>
                    <a:pt x="52" y="6"/>
                  </a:lnTo>
                  <a:lnTo>
                    <a:pt x="55" y="6"/>
                  </a:lnTo>
                  <a:lnTo>
                    <a:pt x="58" y="6"/>
                  </a:lnTo>
                  <a:lnTo>
                    <a:pt x="58" y="9"/>
                  </a:lnTo>
                  <a:lnTo>
                    <a:pt x="61" y="9"/>
                  </a:lnTo>
                  <a:lnTo>
                    <a:pt x="61" y="11"/>
                  </a:lnTo>
                  <a:lnTo>
                    <a:pt x="61" y="11"/>
                  </a:lnTo>
                  <a:close/>
                  <a:moveTo>
                    <a:pt x="61" y="88"/>
                  </a:moveTo>
                  <a:lnTo>
                    <a:pt x="61" y="123"/>
                  </a:lnTo>
                  <a:lnTo>
                    <a:pt x="61" y="123"/>
                  </a:lnTo>
                  <a:lnTo>
                    <a:pt x="58" y="126"/>
                  </a:lnTo>
                  <a:lnTo>
                    <a:pt x="58" y="126"/>
                  </a:lnTo>
                  <a:lnTo>
                    <a:pt x="55" y="126"/>
                  </a:lnTo>
                  <a:lnTo>
                    <a:pt x="52" y="126"/>
                  </a:lnTo>
                  <a:lnTo>
                    <a:pt x="52" y="126"/>
                  </a:lnTo>
                  <a:lnTo>
                    <a:pt x="49" y="123"/>
                  </a:lnTo>
                  <a:lnTo>
                    <a:pt x="49" y="123"/>
                  </a:lnTo>
                  <a:lnTo>
                    <a:pt x="49" y="88"/>
                  </a:lnTo>
                  <a:lnTo>
                    <a:pt x="49" y="88"/>
                  </a:lnTo>
                  <a:lnTo>
                    <a:pt x="52" y="85"/>
                  </a:lnTo>
                  <a:lnTo>
                    <a:pt x="52" y="85"/>
                  </a:lnTo>
                  <a:lnTo>
                    <a:pt x="55" y="82"/>
                  </a:lnTo>
                  <a:lnTo>
                    <a:pt x="58" y="85"/>
                  </a:lnTo>
                  <a:lnTo>
                    <a:pt x="58" y="85"/>
                  </a:lnTo>
                  <a:lnTo>
                    <a:pt x="61" y="88"/>
                  </a:lnTo>
                  <a:lnTo>
                    <a:pt x="61" y="88"/>
                  </a:lnTo>
                  <a:lnTo>
                    <a:pt x="61" y="88"/>
                  </a:lnTo>
                  <a:close/>
                  <a:moveTo>
                    <a:pt x="61" y="167"/>
                  </a:moveTo>
                  <a:lnTo>
                    <a:pt x="61" y="199"/>
                  </a:lnTo>
                  <a:lnTo>
                    <a:pt x="61" y="202"/>
                  </a:lnTo>
                  <a:lnTo>
                    <a:pt x="58" y="202"/>
                  </a:lnTo>
                  <a:lnTo>
                    <a:pt x="58" y="205"/>
                  </a:lnTo>
                  <a:lnTo>
                    <a:pt x="55" y="205"/>
                  </a:lnTo>
                  <a:lnTo>
                    <a:pt x="52" y="205"/>
                  </a:lnTo>
                  <a:lnTo>
                    <a:pt x="52" y="202"/>
                  </a:lnTo>
                  <a:lnTo>
                    <a:pt x="49" y="202"/>
                  </a:lnTo>
                  <a:lnTo>
                    <a:pt x="49" y="199"/>
                  </a:lnTo>
                  <a:lnTo>
                    <a:pt x="49" y="167"/>
                  </a:lnTo>
                  <a:lnTo>
                    <a:pt x="49" y="164"/>
                  </a:lnTo>
                  <a:lnTo>
                    <a:pt x="52" y="161"/>
                  </a:lnTo>
                  <a:lnTo>
                    <a:pt x="52" y="161"/>
                  </a:lnTo>
                  <a:lnTo>
                    <a:pt x="55" y="161"/>
                  </a:lnTo>
                  <a:lnTo>
                    <a:pt x="58" y="161"/>
                  </a:lnTo>
                  <a:lnTo>
                    <a:pt x="58" y="161"/>
                  </a:lnTo>
                  <a:lnTo>
                    <a:pt x="61" y="164"/>
                  </a:lnTo>
                  <a:lnTo>
                    <a:pt x="61" y="167"/>
                  </a:lnTo>
                  <a:lnTo>
                    <a:pt x="61" y="167"/>
                  </a:lnTo>
                  <a:close/>
                  <a:moveTo>
                    <a:pt x="61" y="243"/>
                  </a:moveTo>
                  <a:lnTo>
                    <a:pt x="61" y="275"/>
                  </a:lnTo>
                  <a:lnTo>
                    <a:pt x="61" y="278"/>
                  </a:lnTo>
                  <a:lnTo>
                    <a:pt x="58" y="278"/>
                  </a:lnTo>
                  <a:lnTo>
                    <a:pt x="58" y="281"/>
                  </a:lnTo>
                  <a:lnTo>
                    <a:pt x="55" y="281"/>
                  </a:lnTo>
                  <a:lnTo>
                    <a:pt x="52" y="281"/>
                  </a:lnTo>
                  <a:lnTo>
                    <a:pt x="52" y="278"/>
                  </a:lnTo>
                  <a:lnTo>
                    <a:pt x="49" y="278"/>
                  </a:lnTo>
                  <a:lnTo>
                    <a:pt x="49" y="275"/>
                  </a:lnTo>
                  <a:lnTo>
                    <a:pt x="49" y="243"/>
                  </a:lnTo>
                  <a:lnTo>
                    <a:pt x="49" y="240"/>
                  </a:lnTo>
                  <a:lnTo>
                    <a:pt x="52" y="237"/>
                  </a:lnTo>
                  <a:lnTo>
                    <a:pt x="52" y="237"/>
                  </a:lnTo>
                  <a:lnTo>
                    <a:pt x="55" y="237"/>
                  </a:lnTo>
                  <a:lnTo>
                    <a:pt x="58" y="237"/>
                  </a:lnTo>
                  <a:lnTo>
                    <a:pt x="58" y="237"/>
                  </a:lnTo>
                  <a:lnTo>
                    <a:pt x="61" y="240"/>
                  </a:lnTo>
                  <a:lnTo>
                    <a:pt x="61" y="243"/>
                  </a:lnTo>
                  <a:lnTo>
                    <a:pt x="61" y="243"/>
                  </a:lnTo>
                  <a:close/>
                  <a:moveTo>
                    <a:pt x="61" y="319"/>
                  </a:moveTo>
                  <a:lnTo>
                    <a:pt x="61" y="322"/>
                  </a:lnTo>
                  <a:lnTo>
                    <a:pt x="61" y="325"/>
                  </a:lnTo>
                  <a:lnTo>
                    <a:pt x="58" y="328"/>
                  </a:lnTo>
                  <a:lnTo>
                    <a:pt x="58" y="328"/>
                  </a:lnTo>
                  <a:lnTo>
                    <a:pt x="55" y="328"/>
                  </a:lnTo>
                  <a:lnTo>
                    <a:pt x="52" y="328"/>
                  </a:lnTo>
                  <a:lnTo>
                    <a:pt x="52" y="328"/>
                  </a:lnTo>
                  <a:lnTo>
                    <a:pt x="49" y="325"/>
                  </a:lnTo>
                  <a:lnTo>
                    <a:pt x="49" y="322"/>
                  </a:lnTo>
                  <a:lnTo>
                    <a:pt x="49" y="319"/>
                  </a:lnTo>
                  <a:lnTo>
                    <a:pt x="49" y="316"/>
                  </a:lnTo>
                  <a:lnTo>
                    <a:pt x="52" y="316"/>
                  </a:lnTo>
                  <a:lnTo>
                    <a:pt x="52" y="313"/>
                  </a:lnTo>
                  <a:lnTo>
                    <a:pt x="55" y="313"/>
                  </a:lnTo>
                  <a:lnTo>
                    <a:pt x="58" y="313"/>
                  </a:lnTo>
                  <a:lnTo>
                    <a:pt x="58" y="316"/>
                  </a:lnTo>
                  <a:lnTo>
                    <a:pt x="61" y="316"/>
                  </a:lnTo>
                  <a:lnTo>
                    <a:pt x="61" y="319"/>
                  </a:lnTo>
                  <a:lnTo>
                    <a:pt x="61" y="319"/>
                  </a:lnTo>
                  <a:close/>
                  <a:moveTo>
                    <a:pt x="0" y="96"/>
                  </a:moveTo>
                  <a:lnTo>
                    <a:pt x="55" y="0"/>
                  </a:lnTo>
                  <a:lnTo>
                    <a:pt x="109" y="96"/>
                  </a:lnTo>
                  <a:lnTo>
                    <a:pt x="109" y="99"/>
                  </a:lnTo>
                  <a:lnTo>
                    <a:pt x="109" y="102"/>
                  </a:lnTo>
                  <a:lnTo>
                    <a:pt x="109" y="102"/>
                  </a:lnTo>
                  <a:lnTo>
                    <a:pt x="109" y="105"/>
                  </a:lnTo>
                  <a:lnTo>
                    <a:pt x="107" y="105"/>
                  </a:lnTo>
                  <a:lnTo>
                    <a:pt x="104" y="105"/>
                  </a:lnTo>
                  <a:lnTo>
                    <a:pt x="101" y="105"/>
                  </a:lnTo>
                  <a:lnTo>
                    <a:pt x="101" y="102"/>
                  </a:lnTo>
                  <a:lnTo>
                    <a:pt x="49" y="14"/>
                  </a:lnTo>
                  <a:lnTo>
                    <a:pt x="61" y="14"/>
                  </a:lnTo>
                  <a:lnTo>
                    <a:pt x="9" y="102"/>
                  </a:lnTo>
                  <a:lnTo>
                    <a:pt x="9" y="105"/>
                  </a:lnTo>
                  <a:lnTo>
                    <a:pt x="6" y="105"/>
                  </a:lnTo>
                  <a:lnTo>
                    <a:pt x="3" y="105"/>
                  </a:lnTo>
                  <a:lnTo>
                    <a:pt x="3" y="105"/>
                  </a:lnTo>
                  <a:lnTo>
                    <a:pt x="0" y="102"/>
                  </a:lnTo>
                  <a:lnTo>
                    <a:pt x="0" y="102"/>
                  </a:lnTo>
                  <a:lnTo>
                    <a:pt x="0" y="99"/>
                  </a:lnTo>
                  <a:lnTo>
                    <a:pt x="0" y="96"/>
                  </a:lnTo>
                  <a:lnTo>
                    <a:pt x="0" y="96"/>
                  </a:lnTo>
                  <a:close/>
                </a:path>
              </a:pathLst>
            </a:custGeom>
            <a:solidFill>
              <a:srgbClr val="000000"/>
            </a:solidFill>
            <a:ln w="4763">
              <a:solidFill>
                <a:srgbClr val="000000"/>
              </a:solidFill>
              <a:prstDash val="solid"/>
              <a:round/>
              <a:headEnd/>
              <a:tailEnd/>
            </a:ln>
          </p:spPr>
          <p:txBody>
            <a:bodyPr/>
            <a:lstStyle/>
            <a:p>
              <a:endParaRPr lang="en-GB"/>
            </a:p>
          </p:txBody>
        </p:sp>
        <p:sp>
          <p:nvSpPr>
            <p:cNvPr id="454772" name="Freeform 116"/>
            <p:cNvSpPr>
              <a:spLocks noEditPoints="1"/>
            </p:cNvSpPr>
            <p:nvPr/>
          </p:nvSpPr>
          <p:spPr bwMode="auto">
            <a:xfrm>
              <a:off x="2099" y="1254"/>
              <a:ext cx="112" cy="324"/>
            </a:xfrm>
            <a:custGeom>
              <a:avLst/>
              <a:gdLst/>
              <a:ahLst/>
              <a:cxnLst>
                <a:cxn ang="0">
                  <a:pos x="61" y="38"/>
                </a:cxn>
                <a:cxn ang="0">
                  <a:pos x="61" y="41"/>
                </a:cxn>
                <a:cxn ang="0">
                  <a:pos x="55" y="43"/>
                </a:cxn>
                <a:cxn ang="0">
                  <a:pos x="52" y="41"/>
                </a:cxn>
                <a:cxn ang="0">
                  <a:pos x="49" y="38"/>
                </a:cxn>
                <a:cxn ang="0">
                  <a:pos x="52" y="2"/>
                </a:cxn>
                <a:cxn ang="0">
                  <a:pos x="55" y="0"/>
                </a:cxn>
                <a:cxn ang="0">
                  <a:pos x="58" y="0"/>
                </a:cxn>
                <a:cxn ang="0">
                  <a:pos x="61" y="2"/>
                </a:cxn>
                <a:cxn ang="0">
                  <a:pos x="61" y="5"/>
                </a:cxn>
                <a:cxn ang="0">
                  <a:pos x="61" y="114"/>
                </a:cxn>
                <a:cxn ang="0">
                  <a:pos x="61" y="117"/>
                </a:cxn>
                <a:cxn ang="0">
                  <a:pos x="58" y="120"/>
                </a:cxn>
                <a:cxn ang="0">
                  <a:pos x="52" y="117"/>
                </a:cxn>
                <a:cxn ang="0">
                  <a:pos x="52" y="114"/>
                </a:cxn>
                <a:cxn ang="0">
                  <a:pos x="52" y="79"/>
                </a:cxn>
                <a:cxn ang="0">
                  <a:pos x="55" y="76"/>
                </a:cxn>
                <a:cxn ang="0">
                  <a:pos x="58" y="76"/>
                </a:cxn>
                <a:cxn ang="0">
                  <a:pos x="61" y="79"/>
                </a:cxn>
                <a:cxn ang="0">
                  <a:pos x="61" y="81"/>
                </a:cxn>
                <a:cxn ang="0">
                  <a:pos x="64" y="190"/>
                </a:cxn>
                <a:cxn ang="0">
                  <a:pos x="61" y="196"/>
                </a:cxn>
                <a:cxn ang="0">
                  <a:pos x="58" y="196"/>
                </a:cxn>
                <a:cxn ang="0">
                  <a:pos x="52" y="196"/>
                </a:cxn>
                <a:cxn ang="0">
                  <a:pos x="52" y="190"/>
                </a:cxn>
                <a:cxn ang="0">
                  <a:pos x="52" y="155"/>
                </a:cxn>
                <a:cxn ang="0">
                  <a:pos x="55" y="152"/>
                </a:cxn>
                <a:cxn ang="0">
                  <a:pos x="58" y="152"/>
                </a:cxn>
                <a:cxn ang="0">
                  <a:pos x="61" y="155"/>
                </a:cxn>
                <a:cxn ang="0">
                  <a:pos x="61" y="158"/>
                </a:cxn>
                <a:cxn ang="0">
                  <a:pos x="64" y="269"/>
                </a:cxn>
                <a:cxn ang="0">
                  <a:pos x="61" y="272"/>
                </a:cxn>
                <a:cxn ang="0">
                  <a:pos x="58" y="272"/>
                </a:cxn>
                <a:cxn ang="0">
                  <a:pos x="52" y="272"/>
                </a:cxn>
                <a:cxn ang="0">
                  <a:pos x="52" y="269"/>
                </a:cxn>
                <a:cxn ang="0">
                  <a:pos x="52" y="234"/>
                </a:cxn>
                <a:cxn ang="0">
                  <a:pos x="55" y="231"/>
                </a:cxn>
                <a:cxn ang="0">
                  <a:pos x="58" y="231"/>
                </a:cxn>
                <a:cxn ang="0">
                  <a:pos x="61" y="234"/>
                </a:cxn>
                <a:cxn ang="0">
                  <a:pos x="64" y="234"/>
                </a:cxn>
                <a:cxn ang="0">
                  <a:pos x="64" y="313"/>
                </a:cxn>
                <a:cxn ang="0">
                  <a:pos x="61" y="316"/>
                </a:cxn>
                <a:cxn ang="0">
                  <a:pos x="58" y="319"/>
                </a:cxn>
                <a:cxn ang="0">
                  <a:pos x="55" y="319"/>
                </a:cxn>
                <a:cxn ang="0">
                  <a:pos x="52" y="313"/>
                </a:cxn>
                <a:cxn ang="0">
                  <a:pos x="52" y="310"/>
                </a:cxn>
                <a:cxn ang="0">
                  <a:pos x="55" y="307"/>
                </a:cxn>
                <a:cxn ang="0">
                  <a:pos x="61" y="307"/>
                </a:cxn>
                <a:cxn ang="0">
                  <a:pos x="64" y="310"/>
                </a:cxn>
                <a:cxn ang="0">
                  <a:pos x="64" y="313"/>
                </a:cxn>
                <a:cxn ang="0">
                  <a:pos x="58" y="324"/>
                </a:cxn>
                <a:cxn ang="0">
                  <a:pos x="0" y="228"/>
                </a:cxn>
                <a:cxn ang="0">
                  <a:pos x="3" y="222"/>
                </a:cxn>
                <a:cxn ang="0">
                  <a:pos x="6" y="219"/>
                </a:cxn>
                <a:cxn ang="0">
                  <a:pos x="9" y="222"/>
                </a:cxn>
                <a:cxn ang="0">
                  <a:pos x="61" y="310"/>
                </a:cxn>
                <a:cxn ang="0">
                  <a:pos x="104" y="222"/>
                </a:cxn>
                <a:cxn ang="0">
                  <a:pos x="107" y="219"/>
                </a:cxn>
                <a:cxn ang="0">
                  <a:pos x="110" y="219"/>
                </a:cxn>
                <a:cxn ang="0">
                  <a:pos x="112" y="225"/>
                </a:cxn>
                <a:cxn ang="0">
                  <a:pos x="112" y="228"/>
                </a:cxn>
              </a:cxnLst>
              <a:rect l="0" t="0" r="r" b="b"/>
              <a:pathLst>
                <a:path w="112" h="324">
                  <a:moveTo>
                    <a:pt x="61" y="5"/>
                  </a:moveTo>
                  <a:lnTo>
                    <a:pt x="61" y="38"/>
                  </a:lnTo>
                  <a:lnTo>
                    <a:pt x="61" y="41"/>
                  </a:lnTo>
                  <a:lnTo>
                    <a:pt x="61" y="41"/>
                  </a:lnTo>
                  <a:lnTo>
                    <a:pt x="58" y="43"/>
                  </a:lnTo>
                  <a:lnTo>
                    <a:pt x="55" y="43"/>
                  </a:lnTo>
                  <a:lnTo>
                    <a:pt x="55" y="43"/>
                  </a:lnTo>
                  <a:lnTo>
                    <a:pt x="52" y="41"/>
                  </a:lnTo>
                  <a:lnTo>
                    <a:pt x="52" y="41"/>
                  </a:lnTo>
                  <a:lnTo>
                    <a:pt x="49" y="38"/>
                  </a:lnTo>
                  <a:lnTo>
                    <a:pt x="49" y="5"/>
                  </a:lnTo>
                  <a:lnTo>
                    <a:pt x="52" y="2"/>
                  </a:lnTo>
                  <a:lnTo>
                    <a:pt x="52" y="0"/>
                  </a:lnTo>
                  <a:lnTo>
                    <a:pt x="55" y="0"/>
                  </a:lnTo>
                  <a:lnTo>
                    <a:pt x="55" y="0"/>
                  </a:lnTo>
                  <a:lnTo>
                    <a:pt x="58" y="0"/>
                  </a:lnTo>
                  <a:lnTo>
                    <a:pt x="61" y="0"/>
                  </a:lnTo>
                  <a:lnTo>
                    <a:pt x="61" y="2"/>
                  </a:lnTo>
                  <a:lnTo>
                    <a:pt x="61" y="5"/>
                  </a:lnTo>
                  <a:lnTo>
                    <a:pt x="61" y="5"/>
                  </a:lnTo>
                  <a:close/>
                  <a:moveTo>
                    <a:pt x="61" y="81"/>
                  </a:moveTo>
                  <a:lnTo>
                    <a:pt x="61" y="114"/>
                  </a:lnTo>
                  <a:lnTo>
                    <a:pt x="61" y="117"/>
                  </a:lnTo>
                  <a:lnTo>
                    <a:pt x="61" y="117"/>
                  </a:lnTo>
                  <a:lnTo>
                    <a:pt x="58" y="120"/>
                  </a:lnTo>
                  <a:lnTo>
                    <a:pt x="58" y="120"/>
                  </a:lnTo>
                  <a:lnTo>
                    <a:pt x="55" y="120"/>
                  </a:lnTo>
                  <a:lnTo>
                    <a:pt x="52" y="117"/>
                  </a:lnTo>
                  <a:lnTo>
                    <a:pt x="52" y="117"/>
                  </a:lnTo>
                  <a:lnTo>
                    <a:pt x="52" y="114"/>
                  </a:lnTo>
                  <a:lnTo>
                    <a:pt x="52" y="81"/>
                  </a:lnTo>
                  <a:lnTo>
                    <a:pt x="52" y="79"/>
                  </a:lnTo>
                  <a:lnTo>
                    <a:pt x="52" y="79"/>
                  </a:lnTo>
                  <a:lnTo>
                    <a:pt x="55" y="76"/>
                  </a:lnTo>
                  <a:lnTo>
                    <a:pt x="55" y="76"/>
                  </a:lnTo>
                  <a:lnTo>
                    <a:pt x="58" y="76"/>
                  </a:lnTo>
                  <a:lnTo>
                    <a:pt x="61" y="76"/>
                  </a:lnTo>
                  <a:lnTo>
                    <a:pt x="61" y="79"/>
                  </a:lnTo>
                  <a:lnTo>
                    <a:pt x="61" y="81"/>
                  </a:lnTo>
                  <a:lnTo>
                    <a:pt x="61" y="81"/>
                  </a:lnTo>
                  <a:close/>
                  <a:moveTo>
                    <a:pt x="61" y="158"/>
                  </a:moveTo>
                  <a:lnTo>
                    <a:pt x="64" y="190"/>
                  </a:lnTo>
                  <a:lnTo>
                    <a:pt x="61" y="193"/>
                  </a:lnTo>
                  <a:lnTo>
                    <a:pt x="61" y="196"/>
                  </a:lnTo>
                  <a:lnTo>
                    <a:pt x="58" y="196"/>
                  </a:lnTo>
                  <a:lnTo>
                    <a:pt x="58" y="196"/>
                  </a:lnTo>
                  <a:lnTo>
                    <a:pt x="55" y="196"/>
                  </a:lnTo>
                  <a:lnTo>
                    <a:pt x="52" y="196"/>
                  </a:lnTo>
                  <a:lnTo>
                    <a:pt x="52" y="193"/>
                  </a:lnTo>
                  <a:lnTo>
                    <a:pt x="52" y="190"/>
                  </a:lnTo>
                  <a:lnTo>
                    <a:pt x="52" y="158"/>
                  </a:lnTo>
                  <a:lnTo>
                    <a:pt x="52" y="155"/>
                  </a:lnTo>
                  <a:lnTo>
                    <a:pt x="52" y="155"/>
                  </a:lnTo>
                  <a:lnTo>
                    <a:pt x="55" y="152"/>
                  </a:lnTo>
                  <a:lnTo>
                    <a:pt x="58" y="152"/>
                  </a:lnTo>
                  <a:lnTo>
                    <a:pt x="58" y="152"/>
                  </a:lnTo>
                  <a:lnTo>
                    <a:pt x="61" y="155"/>
                  </a:lnTo>
                  <a:lnTo>
                    <a:pt x="61" y="155"/>
                  </a:lnTo>
                  <a:lnTo>
                    <a:pt x="61" y="158"/>
                  </a:lnTo>
                  <a:lnTo>
                    <a:pt x="61" y="158"/>
                  </a:lnTo>
                  <a:close/>
                  <a:moveTo>
                    <a:pt x="64" y="234"/>
                  </a:moveTo>
                  <a:lnTo>
                    <a:pt x="64" y="269"/>
                  </a:lnTo>
                  <a:lnTo>
                    <a:pt x="64" y="269"/>
                  </a:lnTo>
                  <a:lnTo>
                    <a:pt x="61" y="272"/>
                  </a:lnTo>
                  <a:lnTo>
                    <a:pt x="61" y="272"/>
                  </a:lnTo>
                  <a:lnTo>
                    <a:pt x="58" y="272"/>
                  </a:lnTo>
                  <a:lnTo>
                    <a:pt x="55" y="272"/>
                  </a:lnTo>
                  <a:lnTo>
                    <a:pt x="52" y="272"/>
                  </a:lnTo>
                  <a:lnTo>
                    <a:pt x="52" y="269"/>
                  </a:lnTo>
                  <a:lnTo>
                    <a:pt x="52" y="269"/>
                  </a:lnTo>
                  <a:lnTo>
                    <a:pt x="52" y="234"/>
                  </a:lnTo>
                  <a:lnTo>
                    <a:pt x="52" y="234"/>
                  </a:lnTo>
                  <a:lnTo>
                    <a:pt x="52" y="231"/>
                  </a:lnTo>
                  <a:lnTo>
                    <a:pt x="55" y="231"/>
                  </a:lnTo>
                  <a:lnTo>
                    <a:pt x="58" y="228"/>
                  </a:lnTo>
                  <a:lnTo>
                    <a:pt x="58" y="231"/>
                  </a:lnTo>
                  <a:lnTo>
                    <a:pt x="61" y="231"/>
                  </a:lnTo>
                  <a:lnTo>
                    <a:pt x="61" y="234"/>
                  </a:lnTo>
                  <a:lnTo>
                    <a:pt x="64" y="234"/>
                  </a:lnTo>
                  <a:lnTo>
                    <a:pt x="64" y="234"/>
                  </a:lnTo>
                  <a:close/>
                  <a:moveTo>
                    <a:pt x="64" y="313"/>
                  </a:moveTo>
                  <a:lnTo>
                    <a:pt x="64" y="313"/>
                  </a:lnTo>
                  <a:lnTo>
                    <a:pt x="64" y="316"/>
                  </a:lnTo>
                  <a:lnTo>
                    <a:pt x="61" y="316"/>
                  </a:lnTo>
                  <a:lnTo>
                    <a:pt x="61" y="319"/>
                  </a:lnTo>
                  <a:lnTo>
                    <a:pt x="58" y="319"/>
                  </a:lnTo>
                  <a:lnTo>
                    <a:pt x="55" y="319"/>
                  </a:lnTo>
                  <a:lnTo>
                    <a:pt x="55" y="319"/>
                  </a:lnTo>
                  <a:lnTo>
                    <a:pt x="52" y="316"/>
                  </a:lnTo>
                  <a:lnTo>
                    <a:pt x="52" y="313"/>
                  </a:lnTo>
                  <a:lnTo>
                    <a:pt x="52" y="313"/>
                  </a:lnTo>
                  <a:lnTo>
                    <a:pt x="52" y="310"/>
                  </a:lnTo>
                  <a:lnTo>
                    <a:pt x="55" y="307"/>
                  </a:lnTo>
                  <a:lnTo>
                    <a:pt x="55" y="307"/>
                  </a:lnTo>
                  <a:lnTo>
                    <a:pt x="58" y="307"/>
                  </a:lnTo>
                  <a:lnTo>
                    <a:pt x="61" y="307"/>
                  </a:lnTo>
                  <a:lnTo>
                    <a:pt x="61" y="307"/>
                  </a:lnTo>
                  <a:lnTo>
                    <a:pt x="64" y="310"/>
                  </a:lnTo>
                  <a:lnTo>
                    <a:pt x="64" y="313"/>
                  </a:lnTo>
                  <a:lnTo>
                    <a:pt x="64" y="313"/>
                  </a:lnTo>
                  <a:close/>
                  <a:moveTo>
                    <a:pt x="112" y="228"/>
                  </a:moveTo>
                  <a:lnTo>
                    <a:pt x="58" y="324"/>
                  </a:lnTo>
                  <a:lnTo>
                    <a:pt x="3" y="228"/>
                  </a:lnTo>
                  <a:lnTo>
                    <a:pt x="0" y="228"/>
                  </a:lnTo>
                  <a:lnTo>
                    <a:pt x="0" y="225"/>
                  </a:lnTo>
                  <a:lnTo>
                    <a:pt x="3" y="222"/>
                  </a:lnTo>
                  <a:lnTo>
                    <a:pt x="3" y="222"/>
                  </a:lnTo>
                  <a:lnTo>
                    <a:pt x="6" y="219"/>
                  </a:lnTo>
                  <a:lnTo>
                    <a:pt x="9" y="219"/>
                  </a:lnTo>
                  <a:lnTo>
                    <a:pt x="9" y="222"/>
                  </a:lnTo>
                  <a:lnTo>
                    <a:pt x="12" y="222"/>
                  </a:lnTo>
                  <a:lnTo>
                    <a:pt x="61" y="310"/>
                  </a:lnTo>
                  <a:lnTo>
                    <a:pt x="52" y="310"/>
                  </a:lnTo>
                  <a:lnTo>
                    <a:pt x="104" y="222"/>
                  </a:lnTo>
                  <a:lnTo>
                    <a:pt x="104" y="222"/>
                  </a:lnTo>
                  <a:lnTo>
                    <a:pt x="107" y="219"/>
                  </a:lnTo>
                  <a:lnTo>
                    <a:pt x="107" y="219"/>
                  </a:lnTo>
                  <a:lnTo>
                    <a:pt x="110" y="219"/>
                  </a:lnTo>
                  <a:lnTo>
                    <a:pt x="112" y="222"/>
                  </a:lnTo>
                  <a:lnTo>
                    <a:pt x="112" y="225"/>
                  </a:lnTo>
                  <a:lnTo>
                    <a:pt x="112" y="225"/>
                  </a:lnTo>
                  <a:lnTo>
                    <a:pt x="112" y="228"/>
                  </a:lnTo>
                  <a:lnTo>
                    <a:pt x="112" y="228"/>
                  </a:lnTo>
                  <a:close/>
                </a:path>
              </a:pathLst>
            </a:custGeom>
            <a:solidFill>
              <a:srgbClr val="000000"/>
            </a:solidFill>
            <a:ln w="4763">
              <a:solidFill>
                <a:srgbClr val="000000"/>
              </a:solidFill>
              <a:prstDash val="solid"/>
              <a:round/>
              <a:headEnd/>
              <a:tailEnd/>
            </a:ln>
          </p:spPr>
          <p:txBody>
            <a:bodyPr/>
            <a:lstStyle/>
            <a:p>
              <a:endParaRPr lang="en-GB"/>
            </a:p>
          </p:txBody>
        </p:sp>
        <p:sp>
          <p:nvSpPr>
            <p:cNvPr id="454773" name="Rectangle 117"/>
            <p:cNvSpPr>
              <a:spLocks noChangeArrowheads="1"/>
            </p:cNvSpPr>
            <p:nvPr/>
          </p:nvSpPr>
          <p:spPr bwMode="auto">
            <a:xfrm>
              <a:off x="1034" y="1916"/>
              <a:ext cx="42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P4, Near</a:t>
              </a:r>
              <a:endParaRPr lang="en-GB" sz="2400">
                <a:effectLst>
                  <a:outerShdw blurRad="38100" dist="38100" dir="2700000" algn="tl">
                    <a:srgbClr val="C0C0C0"/>
                  </a:outerShdw>
                </a:effectLst>
              </a:endParaRPr>
            </a:p>
          </p:txBody>
        </p:sp>
        <p:sp>
          <p:nvSpPr>
            <p:cNvPr id="454774" name="Rectangle 118"/>
            <p:cNvSpPr>
              <a:spLocks noChangeArrowheads="1"/>
            </p:cNvSpPr>
            <p:nvPr/>
          </p:nvSpPr>
          <p:spPr bwMode="auto">
            <a:xfrm>
              <a:off x="1434" y="1916"/>
              <a:ext cx="40"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a:t>
              </a:r>
              <a:endParaRPr lang="en-GB" sz="2400">
                <a:effectLst>
                  <a:outerShdw blurRad="38100" dist="38100" dir="2700000" algn="tl">
                    <a:srgbClr val="C0C0C0"/>
                  </a:outerShdw>
                </a:effectLst>
              </a:endParaRPr>
            </a:p>
          </p:txBody>
        </p:sp>
        <p:sp>
          <p:nvSpPr>
            <p:cNvPr id="454775" name="Rectangle 119"/>
            <p:cNvSpPr>
              <a:spLocks noChangeArrowheads="1"/>
            </p:cNvSpPr>
            <p:nvPr/>
          </p:nvSpPr>
          <p:spPr bwMode="auto">
            <a:xfrm>
              <a:off x="1474" y="1916"/>
              <a:ext cx="82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field radiation &amp; </a:t>
              </a:r>
              <a:endParaRPr lang="en-GB" sz="2400">
                <a:effectLst>
                  <a:outerShdw blurRad="38100" dist="38100" dir="2700000" algn="tl">
                    <a:srgbClr val="C0C0C0"/>
                  </a:outerShdw>
                </a:effectLst>
              </a:endParaRPr>
            </a:p>
          </p:txBody>
        </p:sp>
        <p:sp>
          <p:nvSpPr>
            <p:cNvPr id="454776" name="Rectangle 120"/>
            <p:cNvSpPr>
              <a:spLocks noChangeArrowheads="1"/>
            </p:cNvSpPr>
            <p:nvPr/>
          </p:nvSpPr>
          <p:spPr bwMode="auto">
            <a:xfrm>
              <a:off x="1034" y="2056"/>
              <a:ext cx="136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Environmental Efficiency = </a:t>
              </a:r>
              <a:endParaRPr lang="en-GB" sz="2400">
                <a:effectLst>
                  <a:outerShdw blurRad="38100" dist="38100" dir="2700000" algn="tl">
                    <a:srgbClr val="C0C0C0"/>
                  </a:outerShdw>
                </a:effectLst>
              </a:endParaRPr>
            </a:p>
          </p:txBody>
        </p:sp>
        <p:sp>
          <p:nvSpPr>
            <p:cNvPr id="454777" name="Rectangle 121"/>
            <p:cNvSpPr>
              <a:spLocks noChangeArrowheads="1"/>
            </p:cNvSpPr>
            <p:nvPr/>
          </p:nvSpPr>
          <p:spPr bwMode="auto">
            <a:xfrm>
              <a:off x="1034" y="2197"/>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P4/P2</a:t>
              </a:r>
              <a:endParaRPr lang="en-GB" sz="2400">
                <a:effectLst>
                  <a:outerShdw blurRad="38100" dist="38100" dir="2700000" algn="tl">
                    <a:srgbClr val="C0C0C0"/>
                  </a:outerShdw>
                </a:effectLst>
              </a:endParaRPr>
            </a:p>
          </p:txBody>
        </p:sp>
        <p:sp>
          <p:nvSpPr>
            <p:cNvPr id="454778" name="Freeform 122"/>
            <p:cNvSpPr>
              <a:spLocks noEditPoints="1"/>
            </p:cNvSpPr>
            <p:nvPr/>
          </p:nvSpPr>
          <p:spPr bwMode="auto">
            <a:xfrm>
              <a:off x="1506" y="2185"/>
              <a:ext cx="109" cy="190"/>
            </a:xfrm>
            <a:custGeom>
              <a:avLst/>
              <a:gdLst/>
              <a:ahLst/>
              <a:cxnLst>
                <a:cxn ang="0">
                  <a:pos x="60" y="41"/>
                </a:cxn>
                <a:cxn ang="0">
                  <a:pos x="58" y="43"/>
                </a:cxn>
                <a:cxn ang="0">
                  <a:pos x="55" y="43"/>
                </a:cxn>
                <a:cxn ang="0">
                  <a:pos x="52" y="43"/>
                </a:cxn>
                <a:cxn ang="0">
                  <a:pos x="49" y="41"/>
                </a:cxn>
                <a:cxn ang="0">
                  <a:pos x="49" y="5"/>
                </a:cxn>
                <a:cxn ang="0">
                  <a:pos x="52" y="2"/>
                </a:cxn>
                <a:cxn ang="0">
                  <a:pos x="58" y="2"/>
                </a:cxn>
                <a:cxn ang="0">
                  <a:pos x="60" y="5"/>
                </a:cxn>
                <a:cxn ang="0">
                  <a:pos x="60" y="5"/>
                </a:cxn>
                <a:cxn ang="0">
                  <a:pos x="60" y="117"/>
                </a:cxn>
                <a:cxn ang="0">
                  <a:pos x="58" y="120"/>
                </a:cxn>
                <a:cxn ang="0">
                  <a:pos x="55" y="123"/>
                </a:cxn>
                <a:cxn ang="0">
                  <a:pos x="52" y="120"/>
                </a:cxn>
                <a:cxn ang="0">
                  <a:pos x="49" y="117"/>
                </a:cxn>
                <a:cxn ang="0">
                  <a:pos x="49" y="82"/>
                </a:cxn>
                <a:cxn ang="0">
                  <a:pos x="52" y="79"/>
                </a:cxn>
                <a:cxn ang="0">
                  <a:pos x="58" y="79"/>
                </a:cxn>
                <a:cxn ang="0">
                  <a:pos x="60" y="82"/>
                </a:cxn>
                <a:cxn ang="0">
                  <a:pos x="60" y="84"/>
                </a:cxn>
                <a:cxn ang="0">
                  <a:pos x="60" y="178"/>
                </a:cxn>
                <a:cxn ang="0">
                  <a:pos x="58" y="181"/>
                </a:cxn>
                <a:cxn ang="0">
                  <a:pos x="55" y="184"/>
                </a:cxn>
                <a:cxn ang="0">
                  <a:pos x="52" y="181"/>
                </a:cxn>
                <a:cxn ang="0">
                  <a:pos x="49" y="178"/>
                </a:cxn>
                <a:cxn ang="0">
                  <a:pos x="49" y="158"/>
                </a:cxn>
                <a:cxn ang="0">
                  <a:pos x="52" y="155"/>
                </a:cxn>
                <a:cxn ang="0">
                  <a:pos x="58" y="155"/>
                </a:cxn>
                <a:cxn ang="0">
                  <a:pos x="60" y="158"/>
                </a:cxn>
                <a:cxn ang="0">
                  <a:pos x="60" y="161"/>
                </a:cxn>
                <a:cxn ang="0">
                  <a:pos x="55" y="190"/>
                </a:cxn>
                <a:cxn ang="0">
                  <a:pos x="0" y="90"/>
                </a:cxn>
                <a:cxn ang="0">
                  <a:pos x="0" y="87"/>
                </a:cxn>
                <a:cxn ang="0">
                  <a:pos x="3" y="84"/>
                </a:cxn>
                <a:cxn ang="0">
                  <a:pos x="9" y="87"/>
                </a:cxn>
                <a:cxn ang="0">
                  <a:pos x="60" y="175"/>
                </a:cxn>
                <a:cxn ang="0">
                  <a:pos x="101" y="87"/>
                </a:cxn>
                <a:cxn ang="0">
                  <a:pos x="104" y="84"/>
                </a:cxn>
                <a:cxn ang="0">
                  <a:pos x="109" y="84"/>
                </a:cxn>
                <a:cxn ang="0">
                  <a:pos x="109" y="90"/>
                </a:cxn>
                <a:cxn ang="0">
                  <a:pos x="109" y="93"/>
                </a:cxn>
              </a:cxnLst>
              <a:rect l="0" t="0" r="r" b="b"/>
              <a:pathLst>
                <a:path w="109" h="190">
                  <a:moveTo>
                    <a:pt x="60" y="5"/>
                  </a:moveTo>
                  <a:lnTo>
                    <a:pt x="60" y="41"/>
                  </a:lnTo>
                  <a:lnTo>
                    <a:pt x="60" y="41"/>
                  </a:lnTo>
                  <a:lnTo>
                    <a:pt x="58" y="43"/>
                  </a:lnTo>
                  <a:lnTo>
                    <a:pt x="58" y="43"/>
                  </a:lnTo>
                  <a:lnTo>
                    <a:pt x="55" y="43"/>
                  </a:lnTo>
                  <a:lnTo>
                    <a:pt x="52" y="43"/>
                  </a:lnTo>
                  <a:lnTo>
                    <a:pt x="52" y="43"/>
                  </a:lnTo>
                  <a:lnTo>
                    <a:pt x="49" y="41"/>
                  </a:lnTo>
                  <a:lnTo>
                    <a:pt x="49" y="41"/>
                  </a:lnTo>
                  <a:lnTo>
                    <a:pt x="49" y="5"/>
                  </a:lnTo>
                  <a:lnTo>
                    <a:pt x="49" y="5"/>
                  </a:lnTo>
                  <a:lnTo>
                    <a:pt x="52" y="2"/>
                  </a:lnTo>
                  <a:lnTo>
                    <a:pt x="52" y="2"/>
                  </a:lnTo>
                  <a:lnTo>
                    <a:pt x="55" y="0"/>
                  </a:lnTo>
                  <a:lnTo>
                    <a:pt x="58" y="2"/>
                  </a:lnTo>
                  <a:lnTo>
                    <a:pt x="58" y="2"/>
                  </a:lnTo>
                  <a:lnTo>
                    <a:pt x="60" y="5"/>
                  </a:lnTo>
                  <a:lnTo>
                    <a:pt x="60" y="5"/>
                  </a:lnTo>
                  <a:lnTo>
                    <a:pt x="60" y="5"/>
                  </a:lnTo>
                  <a:close/>
                  <a:moveTo>
                    <a:pt x="60" y="84"/>
                  </a:moveTo>
                  <a:lnTo>
                    <a:pt x="60" y="117"/>
                  </a:lnTo>
                  <a:lnTo>
                    <a:pt x="60" y="120"/>
                  </a:lnTo>
                  <a:lnTo>
                    <a:pt x="58" y="120"/>
                  </a:lnTo>
                  <a:lnTo>
                    <a:pt x="58" y="123"/>
                  </a:lnTo>
                  <a:lnTo>
                    <a:pt x="55" y="123"/>
                  </a:lnTo>
                  <a:lnTo>
                    <a:pt x="52" y="123"/>
                  </a:lnTo>
                  <a:lnTo>
                    <a:pt x="52" y="120"/>
                  </a:lnTo>
                  <a:lnTo>
                    <a:pt x="49" y="120"/>
                  </a:lnTo>
                  <a:lnTo>
                    <a:pt x="49" y="117"/>
                  </a:lnTo>
                  <a:lnTo>
                    <a:pt x="49" y="84"/>
                  </a:lnTo>
                  <a:lnTo>
                    <a:pt x="49" y="82"/>
                  </a:lnTo>
                  <a:lnTo>
                    <a:pt x="52" y="79"/>
                  </a:lnTo>
                  <a:lnTo>
                    <a:pt x="52" y="79"/>
                  </a:lnTo>
                  <a:lnTo>
                    <a:pt x="55" y="79"/>
                  </a:lnTo>
                  <a:lnTo>
                    <a:pt x="58" y="79"/>
                  </a:lnTo>
                  <a:lnTo>
                    <a:pt x="58" y="79"/>
                  </a:lnTo>
                  <a:lnTo>
                    <a:pt x="60" y="82"/>
                  </a:lnTo>
                  <a:lnTo>
                    <a:pt x="60" y="84"/>
                  </a:lnTo>
                  <a:lnTo>
                    <a:pt x="60" y="84"/>
                  </a:lnTo>
                  <a:close/>
                  <a:moveTo>
                    <a:pt x="60" y="161"/>
                  </a:moveTo>
                  <a:lnTo>
                    <a:pt x="60" y="178"/>
                  </a:lnTo>
                  <a:lnTo>
                    <a:pt x="60" y="181"/>
                  </a:lnTo>
                  <a:lnTo>
                    <a:pt x="58" y="181"/>
                  </a:lnTo>
                  <a:lnTo>
                    <a:pt x="58" y="184"/>
                  </a:lnTo>
                  <a:lnTo>
                    <a:pt x="55" y="184"/>
                  </a:lnTo>
                  <a:lnTo>
                    <a:pt x="52" y="184"/>
                  </a:lnTo>
                  <a:lnTo>
                    <a:pt x="52" y="181"/>
                  </a:lnTo>
                  <a:lnTo>
                    <a:pt x="49" y="181"/>
                  </a:lnTo>
                  <a:lnTo>
                    <a:pt x="49" y="178"/>
                  </a:lnTo>
                  <a:lnTo>
                    <a:pt x="49" y="161"/>
                  </a:lnTo>
                  <a:lnTo>
                    <a:pt x="49" y="158"/>
                  </a:lnTo>
                  <a:lnTo>
                    <a:pt x="52" y="155"/>
                  </a:lnTo>
                  <a:lnTo>
                    <a:pt x="52" y="155"/>
                  </a:lnTo>
                  <a:lnTo>
                    <a:pt x="55" y="155"/>
                  </a:lnTo>
                  <a:lnTo>
                    <a:pt x="58" y="155"/>
                  </a:lnTo>
                  <a:lnTo>
                    <a:pt x="58" y="155"/>
                  </a:lnTo>
                  <a:lnTo>
                    <a:pt x="60" y="158"/>
                  </a:lnTo>
                  <a:lnTo>
                    <a:pt x="60" y="161"/>
                  </a:lnTo>
                  <a:lnTo>
                    <a:pt x="60" y="161"/>
                  </a:lnTo>
                  <a:close/>
                  <a:moveTo>
                    <a:pt x="109" y="93"/>
                  </a:moveTo>
                  <a:lnTo>
                    <a:pt x="55" y="190"/>
                  </a:lnTo>
                  <a:lnTo>
                    <a:pt x="0" y="93"/>
                  </a:lnTo>
                  <a:lnTo>
                    <a:pt x="0" y="90"/>
                  </a:lnTo>
                  <a:lnTo>
                    <a:pt x="0" y="90"/>
                  </a:lnTo>
                  <a:lnTo>
                    <a:pt x="0" y="87"/>
                  </a:lnTo>
                  <a:lnTo>
                    <a:pt x="3" y="84"/>
                  </a:lnTo>
                  <a:lnTo>
                    <a:pt x="3" y="84"/>
                  </a:lnTo>
                  <a:lnTo>
                    <a:pt x="6" y="84"/>
                  </a:lnTo>
                  <a:lnTo>
                    <a:pt x="9" y="87"/>
                  </a:lnTo>
                  <a:lnTo>
                    <a:pt x="9" y="87"/>
                  </a:lnTo>
                  <a:lnTo>
                    <a:pt x="60" y="175"/>
                  </a:lnTo>
                  <a:lnTo>
                    <a:pt x="49" y="175"/>
                  </a:lnTo>
                  <a:lnTo>
                    <a:pt x="101" y="87"/>
                  </a:lnTo>
                  <a:lnTo>
                    <a:pt x="101" y="87"/>
                  </a:lnTo>
                  <a:lnTo>
                    <a:pt x="104" y="84"/>
                  </a:lnTo>
                  <a:lnTo>
                    <a:pt x="107" y="84"/>
                  </a:lnTo>
                  <a:lnTo>
                    <a:pt x="109" y="84"/>
                  </a:lnTo>
                  <a:lnTo>
                    <a:pt x="109" y="87"/>
                  </a:lnTo>
                  <a:lnTo>
                    <a:pt x="109" y="90"/>
                  </a:lnTo>
                  <a:lnTo>
                    <a:pt x="109" y="90"/>
                  </a:lnTo>
                  <a:lnTo>
                    <a:pt x="109" y="93"/>
                  </a:lnTo>
                  <a:lnTo>
                    <a:pt x="109" y="93"/>
                  </a:lnTo>
                  <a:close/>
                </a:path>
              </a:pathLst>
            </a:custGeom>
            <a:solidFill>
              <a:srgbClr val="000000"/>
            </a:solidFill>
            <a:ln w="4763">
              <a:solidFill>
                <a:srgbClr val="000000"/>
              </a:solidFill>
              <a:prstDash val="solid"/>
              <a:round/>
              <a:headEnd/>
              <a:tailEnd/>
            </a:ln>
          </p:spPr>
          <p:txBody>
            <a:bodyPr/>
            <a:lstStyle/>
            <a:p>
              <a:endParaRPr lang="en-GB"/>
            </a:p>
          </p:txBody>
        </p:sp>
        <p:sp>
          <p:nvSpPr>
            <p:cNvPr id="454779" name="Rectangle 123"/>
            <p:cNvSpPr>
              <a:spLocks noChangeArrowheads="1"/>
            </p:cNvSpPr>
            <p:nvPr/>
          </p:nvSpPr>
          <p:spPr bwMode="auto">
            <a:xfrm>
              <a:off x="259" y="3254"/>
              <a:ext cx="1523"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P5, Total Antenna Radiation &amp; </a:t>
              </a:r>
              <a:endParaRPr lang="en-GB" sz="2400">
                <a:effectLst>
                  <a:outerShdw blurRad="38100" dist="38100" dir="2700000" algn="tl">
                    <a:srgbClr val="C0C0C0"/>
                  </a:outerShdw>
                </a:effectLst>
              </a:endParaRPr>
            </a:p>
          </p:txBody>
        </p:sp>
        <p:sp>
          <p:nvSpPr>
            <p:cNvPr id="454780" name="Rectangle 124"/>
            <p:cNvSpPr>
              <a:spLocks noChangeArrowheads="1"/>
            </p:cNvSpPr>
            <p:nvPr/>
          </p:nvSpPr>
          <p:spPr bwMode="auto">
            <a:xfrm>
              <a:off x="259" y="3394"/>
              <a:ext cx="1344"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Total Antenna Efficiency = </a:t>
              </a:r>
              <a:endParaRPr lang="en-GB" sz="2400">
                <a:effectLst>
                  <a:outerShdw blurRad="38100" dist="38100" dir="2700000" algn="tl">
                    <a:srgbClr val="C0C0C0"/>
                  </a:outerShdw>
                </a:effectLst>
              </a:endParaRPr>
            </a:p>
          </p:txBody>
        </p:sp>
        <p:sp>
          <p:nvSpPr>
            <p:cNvPr id="454781" name="Rectangle 125"/>
            <p:cNvSpPr>
              <a:spLocks noChangeArrowheads="1"/>
            </p:cNvSpPr>
            <p:nvPr/>
          </p:nvSpPr>
          <p:spPr bwMode="auto">
            <a:xfrm>
              <a:off x="259" y="3535"/>
              <a:ext cx="287" cy="144"/>
            </a:xfrm>
            <a:prstGeom prst="rect">
              <a:avLst/>
            </a:prstGeom>
            <a:noFill/>
            <a:ln w="9525">
              <a:noFill/>
              <a:miter lim="800000"/>
              <a:headEnd/>
              <a:tailEnd/>
            </a:ln>
          </p:spPr>
          <p:txBody>
            <a:bodyPr wrap="none" lIns="0" tIns="0" rIns="0" bIns="0">
              <a:spAutoFit/>
            </a:bodyPr>
            <a:lstStyle/>
            <a:p>
              <a:r>
                <a:rPr lang="en-GB" sz="1500">
                  <a:solidFill>
                    <a:srgbClr val="000000"/>
                  </a:solidFill>
                  <a:effectLst/>
                </a:rPr>
                <a:t>P5/P2</a:t>
              </a:r>
              <a:endParaRPr lang="en-GB" sz="2400">
                <a:effectLst>
                  <a:outerShdw blurRad="38100" dist="38100" dir="2700000" algn="tl">
                    <a:srgbClr val="C0C0C0"/>
                  </a:outerShdw>
                </a:effectLst>
              </a:endParaRP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1CA5F83-58AB-48D0-A110-94559A524F24}" type="slidenum">
              <a:rPr lang="en-US"/>
              <a:pPr/>
              <a:t>8</a:t>
            </a:fld>
            <a:endParaRPr lang="en-US"/>
          </a:p>
        </p:txBody>
      </p:sp>
      <p:sp>
        <p:nvSpPr>
          <p:cNvPr id="564226" name="Rectangle 2"/>
          <p:cNvSpPr>
            <a:spLocks noGrp="1" noChangeArrowheads="1"/>
          </p:cNvSpPr>
          <p:nvPr>
            <p:ph type="title"/>
          </p:nvPr>
        </p:nvSpPr>
        <p:spPr>
          <a:xfrm>
            <a:off x="685800" y="127000"/>
            <a:ext cx="7772400" cy="609600"/>
          </a:xfrm>
        </p:spPr>
        <p:txBody>
          <a:bodyPr/>
          <a:lstStyle/>
          <a:p>
            <a:r>
              <a:rPr lang="en-GB" sz="3600"/>
              <a:t>Heuristics – what is it? – 1</a:t>
            </a:r>
          </a:p>
        </p:txBody>
      </p:sp>
      <p:sp>
        <p:nvSpPr>
          <p:cNvPr id="564227" name="Rectangle 3"/>
          <p:cNvSpPr>
            <a:spLocks noGrp="1" noChangeArrowheads="1"/>
          </p:cNvSpPr>
          <p:nvPr>
            <p:ph type="body" idx="1"/>
          </p:nvPr>
        </p:nvSpPr>
        <p:spPr>
          <a:xfrm>
            <a:off x="128588" y="736600"/>
            <a:ext cx="8890000" cy="5499100"/>
          </a:xfrm>
        </p:spPr>
        <p:txBody>
          <a:bodyPr/>
          <a:lstStyle/>
          <a:p>
            <a:pPr algn="ctr">
              <a:buNone/>
            </a:pPr>
            <a:r>
              <a:rPr lang="en-GB" sz="2400" b="1" dirty="0"/>
              <a:t>Heuristics </a:t>
            </a:r>
            <a:r>
              <a:rPr lang="en-GB" sz="2400" b="1" dirty="0" smtClean="0"/>
              <a:t>is “hindsight theory based on observations and experimental measurements”.  </a:t>
            </a:r>
          </a:p>
          <a:p>
            <a:r>
              <a:rPr lang="en-GB" sz="2400" dirty="0" smtClean="0"/>
              <a:t>It is learning </a:t>
            </a:r>
            <a:r>
              <a:rPr lang="en-GB" sz="2400" dirty="0"/>
              <a:t>from experience’.  It is the process of ‘trial and error’ or ‘guess and confirm’.   </a:t>
            </a:r>
            <a:r>
              <a:rPr lang="en-GB" sz="2400" dirty="0" smtClean="0"/>
              <a:t>It </a:t>
            </a:r>
            <a:r>
              <a:rPr lang="en-GB" sz="2400" dirty="0"/>
              <a:t>leads </a:t>
            </a:r>
            <a:r>
              <a:rPr lang="en-GB" sz="2400" dirty="0" smtClean="0"/>
              <a:t>to </a:t>
            </a:r>
            <a:r>
              <a:rPr lang="en-GB" sz="2400" dirty="0"/>
              <a:t>‘</a:t>
            </a:r>
            <a:r>
              <a:rPr lang="en-GB" sz="2400" dirty="0" smtClean="0"/>
              <a:t>discovery and invention’ It </a:t>
            </a:r>
            <a:r>
              <a:rPr lang="en-GB" sz="2400" dirty="0"/>
              <a:t>stimulates and educates ‘intuition’.  It is the way to ‘do research’ in any field.  </a:t>
            </a:r>
          </a:p>
          <a:p>
            <a:r>
              <a:rPr lang="en-GB" sz="2400" dirty="0"/>
              <a:t>The word ‘Heuristics’ has the same root as the old Greek word ‘eureka’ – “I have found it”. </a:t>
            </a:r>
            <a:r>
              <a:rPr lang="en-GB" sz="2400" dirty="0" smtClean="0"/>
              <a:t>Wikipedia </a:t>
            </a:r>
            <a:r>
              <a:rPr lang="en-GB" sz="2400" dirty="0"/>
              <a:t>says that the root for both is</a:t>
            </a:r>
            <a:r>
              <a:rPr lang="en-US" sz="2400" dirty="0"/>
              <a:t> ‘</a:t>
            </a:r>
            <a:r>
              <a:rPr lang="en-US" sz="2400" dirty="0" err="1"/>
              <a:t>heurisko</a:t>
            </a:r>
            <a:r>
              <a:rPr lang="en-US" sz="2400" dirty="0"/>
              <a:t>’ (</a:t>
            </a:r>
            <a:r>
              <a:rPr lang="en-US" sz="2400" dirty="0" err="1"/>
              <a:t>εὑρίσκω</a:t>
            </a:r>
            <a:r>
              <a:rPr lang="en-US" sz="2400" dirty="0"/>
              <a:t>), which means “I find”.  </a:t>
            </a:r>
          </a:p>
          <a:p>
            <a:r>
              <a:rPr lang="en-GB" sz="2400" dirty="0"/>
              <a:t>Archimedes was using ‘heuristics’ when he realised he had a theory to explain the ‘observation’ that he was floating in his bath.  For him the </a:t>
            </a:r>
            <a:r>
              <a:rPr lang="en-GB" sz="2400" i="1" dirty="0"/>
              <a:t>theory</a:t>
            </a:r>
            <a:r>
              <a:rPr lang="en-GB" sz="2400" dirty="0"/>
              <a:t> came from </a:t>
            </a:r>
            <a:r>
              <a:rPr lang="en-GB" sz="2400" i="1" dirty="0"/>
              <a:t>observation</a:t>
            </a:r>
            <a:r>
              <a:rPr lang="en-GB" sz="2400" dirty="0"/>
              <a:t>, </a:t>
            </a:r>
            <a:r>
              <a:rPr lang="en-GB" sz="2400" u="sng" dirty="0"/>
              <a:t>not</a:t>
            </a:r>
            <a:r>
              <a:rPr lang="en-GB" sz="2400" dirty="0"/>
              <a:t> vice versa.  </a:t>
            </a:r>
          </a:p>
          <a:p>
            <a:r>
              <a:rPr lang="en-GB" sz="2400" dirty="0"/>
              <a:t>So ‘heuristics’ here means ‘deriving or deducing the theory from measurements and observations’.  It is </a:t>
            </a:r>
            <a:r>
              <a:rPr lang="en-GB" sz="2400" i="1" u="sng" dirty="0"/>
              <a:t>the</a:t>
            </a:r>
            <a:r>
              <a:rPr lang="en-GB" sz="2400" dirty="0"/>
              <a:t> </a:t>
            </a:r>
            <a:r>
              <a:rPr lang="en-GB" sz="2400" i="1" dirty="0"/>
              <a:t>scientific process</a:t>
            </a:r>
            <a:r>
              <a:rPr lang="en-GB" sz="2400" dirty="0"/>
              <a:t>!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3"/>
          <p:cNvSpPr>
            <a:spLocks noGrp="1"/>
          </p:cNvSpPr>
          <p:nvPr>
            <p:ph type="ftr" sz="quarter" idx="10"/>
          </p:nvPr>
        </p:nvSpPr>
        <p:spPr/>
        <p:txBody>
          <a:bodyPr/>
          <a:lstStyle/>
          <a:p>
            <a:r>
              <a:rPr lang="en-GB" smtClean="0"/>
              <a:t>Itchen Valley ARC 11th June 2010</a:t>
            </a:r>
            <a:endParaRPr lang="en-US"/>
          </a:p>
        </p:txBody>
      </p:sp>
      <p:sp>
        <p:nvSpPr>
          <p:cNvPr id="47" name="Slide Number Placeholder 4"/>
          <p:cNvSpPr>
            <a:spLocks noGrp="1"/>
          </p:cNvSpPr>
          <p:nvPr>
            <p:ph type="sldNum" sz="quarter" idx="11"/>
          </p:nvPr>
        </p:nvSpPr>
        <p:spPr/>
        <p:txBody>
          <a:bodyPr/>
          <a:lstStyle/>
          <a:p>
            <a:fld id="{A3E70815-A8B9-43DC-BDAC-4B1FC8561431}" type="slidenum">
              <a:rPr lang="en-US"/>
              <a:pPr/>
              <a:t>80</a:t>
            </a:fld>
            <a:endParaRPr lang="en-US"/>
          </a:p>
        </p:txBody>
      </p:sp>
      <p:sp>
        <p:nvSpPr>
          <p:cNvPr id="452610" name="Rectangle 2"/>
          <p:cNvSpPr>
            <a:spLocks noGrp="1" noChangeArrowheads="1"/>
          </p:cNvSpPr>
          <p:nvPr>
            <p:ph type="title"/>
          </p:nvPr>
        </p:nvSpPr>
        <p:spPr>
          <a:xfrm>
            <a:off x="279400" y="0"/>
            <a:ext cx="8558213" cy="552450"/>
          </a:xfrm>
        </p:spPr>
        <p:txBody>
          <a:bodyPr/>
          <a:lstStyle/>
          <a:p>
            <a:r>
              <a:rPr lang="en-GB" sz="2400"/>
              <a:t>Heuristics for (Loop) Antennas with Propagation</a:t>
            </a:r>
          </a:p>
        </p:txBody>
      </p:sp>
      <p:sp>
        <p:nvSpPr>
          <p:cNvPr id="452611" name="Rectangle 3"/>
          <p:cNvSpPr>
            <a:spLocks noGrp="1" noChangeArrowheads="1"/>
          </p:cNvSpPr>
          <p:nvPr>
            <p:ph type="body" idx="1"/>
          </p:nvPr>
        </p:nvSpPr>
        <p:spPr>
          <a:xfrm>
            <a:off x="368300" y="730250"/>
            <a:ext cx="3003550" cy="3884613"/>
          </a:xfrm>
        </p:spPr>
        <p:txBody>
          <a:bodyPr/>
          <a:lstStyle/>
          <a:p>
            <a:pPr marL="0" indent="0">
              <a:buFontTx/>
              <a:buNone/>
            </a:pPr>
            <a:r>
              <a:rPr lang="en-GB" sz="1600" b="1"/>
              <a:t>Radiation mechanisms of a small antenna over ground (loop at bottom left):</a:t>
            </a:r>
          </a:p>
          <a:p>
            <a:pPr marL="0" indent="0">
              <a:buFontTx/>
              <a:buAutoNum type="arabicPeriod"/>
            </a:pPr>
            <a:r>
              <a:rPr lang="en-GB" sz="1600"/>
              <a:t>Heat losses in antenna.  </a:t>
            </a:r>
          </a:p>
          <a:p>
            <a:pPr marL="0" indent="0">
              <a:buFontTx/>
              <a:buAutoNum type="arabicPeriod"/>
            </a:pPr>
            <a:r>
              <a:rPr lang="en-GB" sz="1600"/>
              <a:t> Direct radiation to sky-wave.</a:t>
            </a:r>
          </a:p>
          <a:p>
            <a:pPr marL="0" indent="0">
              <a:buFontTx/>
              <a:buAutoNum type="arabicPeriod"/>
            </a:pPr>
            <a:r>
              <a:rPr lang="en-GB" sz="1600"/>
              <a:t> Antenna mode losses from strong local coupling into ground . </a:t>
            </a:r>
          </a:p>
          <a:p>
            <a:pPr marL="0" indent="0">
              <a:buFontTx/>
              <a:buAutoNum type="arabicPeriod"/>
            </a:pPr>
            <a:r>
              <a:rPr lang="en-GB" sz="1600"/>
              <a:t> Launching of two types of surface wave:</a:t>
            </a:r>
          </a:p>
          <a:p>
            <a:pPr marL="536575" lvl="1" indent="-179388">
              <a:buFontTx/>
              <a:buChar char="•"/>
            </a:pPr>
            <a:r>
              <a:rPr lang="en-GB" sz="1600"/>
              <a:t>Horizontal space-wave</a:t>
            </a:r>
          </a:p>
          <a:p>
            <a:pPr marL="536575" lvl="1" indent="-179388">
              <a:buFontTx/>
              <a:buChar char="•"/>
            </a:pPr>
            <a:r>
              <a:rPr lang="en-GB" sz="1600"/>
              <a:t>Surface-ground-wave from ground currents.</a:t>
            </a:r>
          </a:p>
          <a:p>
            <a:pPr marL="0" indent="0">
              <a:buFontTx/>
              <a:buAutoNum type="arabicPeriod"/>
            </a:pPr>
            <a:r>
              <a:rPr lang="en-GB" sz="1600"/>
              <a:t> Radiation of sky-wave from ground currents</a:t>
            </a:r>
          </a:p>
        </p:txBody>
      </p:sp>
      <p:grpSp>
        <p:nvGrpSpPr>
          <p:cNvPr id="452612" name="Group 4"/>
          <p:cNvGrpSpPr>
            <a:grpSpLocks/>
          </p:cNvGrpSpPr>
          <p:nvPr/>
        </p:nvGrpSpPr>
        <p:grpSpPr bwMode="auto">
          <a:xfrm>
            <a:off x="3289300" y="346075"/>
            <a:ext cx="5854700" cy="4441825"/>
            <a:chOff x="2072" y="218"/>
            <a:chExt cx="3688" cy="2798"/>
          </a:xfrm>
        </p:grpSpPr>
        <p:grpSp>
          <p:nvGrpSpPr>
            <p:cNvPr id="452613" name="Group 5"/>
            <p:cNvGrpSpPr>
              <a:grpSpLocks/>
            </p:cNvGrpSpPr>
            <p:nvPr/>
          </p:nvGrpSpPr>
          <p:grpSpPr bwMode="auto">
            <a:xfrm>
              <a:off x="2072" y="218"/>
              <a:ext cx="3688" cy="2798"/>
              <a:chOff x="2072" y="834"/>
              <a:chExt cx="3688" cy="2798"/>
            </a:xfrm>
          </p:grpSpPr>
          <p:grpSp>
            <p:nvGrpSpPr>
              <p:cNvPr id="452614" name="Group 6"/>
              <p:cNvGrpSpPr>
                <a:grpSpLocks/>
              </p:cNvGrpSpPr>
              <p:nvPr/>
            </p:nvGrpSpPr>
            <p:grpSpPr bwMode="auto">
              <a:xfrm>
                <a:off x="2072" y="834"/>
                <a:ext cx="3688" cy="2798"/>
                <a:chOff x="2058" y="930"/>
                <a:chExt cx="3702" cy="2897"/>
              </a:xfrm>
            </p:grpSpPr>
            <p:sp>
              <p:nvSpPr>
                <p:cNvPr id="452615" name="AutoShape 7"/>
                <p:cNvSpPr>
                  <a:spLocks noChangeAspect="1" noChangeArrowheads="1"/>
                </p:cNvSpPr>
                <p:nvPr/>
              </p:nvSpPr>
              <p:spPr bwMode="auto">
                <a:xfrm>
                  <a:off x="2069" y="930"/>
                  <a:ext cx="3691" cy="2897"/>
                </a:xfrm>
                <a:prstGeom prst="rect">
                  <a:avLst/>
                </a:prstGeom>
                <a:noFill/>
                <a:ln w="25400">
                  <a:noFill/>
                  <a:miter lim="800000"/>
                  <a:headEnd/>
                  <a:tailEnd/>
                </a:ln>
              </p:spPr>
              <p:txBody>
                <a:bodyPr/>
                <a:lstStyle/>
                <a:p>
                  <a:endParaRPr lang="en-US" sz="2800">
                    <a:effectLst/>
                  </a:endParaRPr>
                </a:p>
              </p:txBody>
            </p:sp>
            <p:grpSp>
              <p:nvGrpSpPr>
                <p:cNvPr id="452616" name="Group 8"/>
                <p:cNvGrpSpPr>
                  <a:grpSpLocks/>
                </p:cNvGrpSpPr>
                <p:nvPr/>
              </p:nvGrpSpPr>
              <p:grpSpPr bwMode="auto">
                <a:xfrm>
                  <a:off x="2144" y="1175"/>
                  <a:ext cx="2640" cy="2165"/>
                  <a:chOff x="1595" y="1560"/>
                  <a:chExt cx="3544" cy="2886"/>
                </a:xfrm>
              </p:grpSpPr>
              <p:sp>
                <p:nvSpPr>
                  <p:cNvPr id="452617" name="Line 9"/>
                  <p:cNvSpPr>
                    <a:spLocks noChangeShapeType="1"/>
                  </p:cNvSpPr>
                  <p:nvPr/>
                </p:nvSpPr>
                <p:spPr bwMode="auto">
                  <a:xfrm flipH="1">
                    <a:off x="1596" y="1560"/>
                    <a:ext cx="2" cy="2884"/>
                  </a:xfrm>
                  <a:prstGeom prst="line">
                    <a:avLst/>
                  </a:prstGeom>
                  <a:noFill/>
                  <a:ln w="25400">
                    <a:solidFill>
                      <a:srgbClr val="000000"/>
                    </a:solidFill>
                    <a:round/>
                    <a:headEnd type="arrow" w="med" len="med"/>
                    <a:tailEnd/>
                  </a:ln>
                </p:spPr>
                <p:txBody>
                  <a:bodyPr/>
                  <a:lstStyle/>
                  <a:p>
                    <a:endParaRPr lang="en-GB"/>
                  </a:p>
                </p:txBody>
              </p:sp>
              <p:sp>
                <p:nvSpPr>
                  <p:cNvPr id="452618" name="Line 10"/>
                  <p:cNvSpPr>
                    <a:spLocks noChangeShapeType="1"/>
                  </p:cNvSpPr>
                  <p:nvPr/>
                </p:nvSpPr>
                <p:spPr bwMode="auto">
                  <a:xfrm flipV="1">
                    <a:off x="4302" y="4429"/>
                    <a:ext cx="837" cy="1"/>
                  </a:xfrm>
                  <a:prstGeom prst="line">
                    <a:avLst/>
                  </a:prstGeom>
                  <a:noFill/>
                  <a:ln w="25400">
                    <a:solidFill>
                      <a:srgbClr val="000000"/>
                    </a:solidFill>
                    <a:round/>
                    <a:headEnd/>
                    <a:tailEnd type="triangle" w="med" len="med"/>
                  </a:ln>
                </p:spPr>
                <p:txBody>
                  <a:bodyPr/>
                  <a:lstStyle/>
                  <a:p>
                    <a:endParaRPr lang="en-GB"/>
                  </a:p>
                </p:txBody>
              </p:sp>
              <p:sp>
                <p:nvSpPr>
                  <p:cNvPr id="452619" name="Arc 11"/>
                  <p:cNvSpPr>
                    <a:spLocks/>
                  </p:cNvSpPr>
                  <p:nvPr/>
                </p:nvSpPr>
                <p:spPr bwMode="auto">
                  <a:xfrm>
                    <a:off x="1595" y="2314"/>
                    <a:ext cx="2275" cy="2130"/>
                  </a:xfrm>
                  <a:custGeom>
                    <a:avLst/>
                    <a:gdLst>
                      <a:gd name="G0" fmla="+- 0 0 0"/>
                      <a:gd name="G1" fmla="+- 21600 0 0"/>
                      <a:gd name="G2" fmla="+- 21600 0 0"/>
                      <a:gd name="T0" fmla="*/ 0 w 21600"/>
                      <a:gd name="T1" fmla="*/ 0 h 21600"/>
                      <a:gd name="T2" fmla="*/ 21600 w 21600"/>
                      <a:gd name="T3" fmla="*/ 2147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78" y="0"/>
                          <a:pt x="21528" y="9591"/>
                          <a:pt x="21599" y="21470"/>
                        </a:cubicBezTo>
                      </a:path>
                      <a:path w="21600" h="21600" stroke="0" extrusionOk="0">
                        <a:moveTo>
                          <a:pt x="-1" y="0"/>
                        </a:moveTo>
                        <a:cubicBezTo>
                          <a:pt x="11878" y="0"/>
                          <a:pt x="21528" y="9591"/>
                          <a:pt x="21599" y="21470"/>
                        </a:cubicBezTo>
                        <a:lnTo>
                          <a:pt x="0" y="21600"/>
                        </a:lnTo>
                        <a:close/>
                      </a:path>
                    </a:pathLst>
                  </a:custGeom>
                  <a:noFill/>
                  <a:ln w="25400">
                    <a:solidFill>
                      <a:srgbClr val="000000"/>
                    </a:solidFill>
                    <a:round/>
                    <a:headEnd/>
                    <a:tailEnd/>
                  </a:ln>
                </p:spPr>
                <p:txBody>
                  <a:bodyPr/>
                  <a:lstStyle/>
                  <a:p>
                    <a:endParaRPr lang="en-GB"/>
                  </a:p>
                </p:txBody>
              </p:sp>
              <p:sp>
                <p:nvSpPr>
                  <p:cNvPr id="452620" name="Arc 12"/>
                  <p:cNvSpPr>
                    <a:spLocks/>
                  </p:cNvSpPr>
                  <p:nvPr/>
                </p:nvSpPr>
                <p:spPr bwMode="auto">
                  <a:xfrm>
                    <a:off x="1598" y="2909"/>
                    <a:ext cx="1633" cy="1524"/>
                  </a:xfrm>
                  <a:custGeom>
                    <a:avLst/>
                    <a:gdLst>
                      <a:gd name="G0" fmla="+- 163 0 0"/>
                      <a:gd name="G1" fmla="+- 21600 0 0"/>
                      <a:gd name="G2" fmla="+- 21600 0 0"/>
                      <a:gd name="T0" fmla="*/ 0 w 21763"/>
                      <a:gd name="T1" fmla="*/ 1 h 21628"/>
                      <a:gd name="T2" fmla="*/ 21763 w 21763"/>
                      <a:gd name="T3" fmla="*/ 21628 h 21628"/>
                      <a:gd name="T4" fmla="*/ 163 w 21763"/>
                      <a:gd name="T5" fmla="*/ 21600 h 21628"/>
                    </a:gdLst>
                    <a:ahLst/>
                    <a:cxnLst>
                      <a:cxn ang="0">
                        <a:pos x="T0" y="T1"/>
                      </a:cxn>
                      <a:cxn ang="0">
                        <a:pos x="T2" y="T3"/>
                      </a:cxn>
                      <a:cxn ang="0">
                        <a:pos x="T4" y="T5"/>
                      </a:cxn>
                    </a:cxnLst>
                    <a:rect l="0" t="0" r="r" b="b"/>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a:p>
                </p:txBody>
              </p:sp>
              <p:sp>
                <p:nvSpPr>
                  <p:cNvPr id="452621" name="Arc 13"/>
                  <p:cNvSpPr>
                    <a:spLocks/>
                  </p:cNvSpPr>
                  <p:nvPr/>
                </p:nvSpPr>
                <p:spPr bwMode="auto">
                  <a:xfrm>
                    <a:off x="1598" y="2669"/>
                    <a:ext cx="1902" cy="1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00"/>
                    </a:solidFill>
                    <a:round/>
                    <a:headEnd/>
                    <a:tailEnd/>
                  </a:ln>
                </p:spPr>
                <p:txBody>
                  <a:bodyPr/>
                  <a:lstStyle/>
                  <a:p>
                    <a:endParaRPr lang="en-GB"/>
                  </a:p>
                </p:txBody>
              </p:sp>
              <p:sp>
                <p:nvSpPr>
                  <p:cNvPr id="452622" name="Line 14"/>
                  <p:cNvSpPr>
                    <a:spLocks noChangeShapeType="1"/>
                  </p:cNvSpPr>
                  <p:nvPr/>
                </p:nvSpPr>
                <p:spPr bwMode="auto">
                  <a:xfrm flipV="1">
                    <a:off x="1595" y="2580"/>
                    <a:ext cx="2175" cy="1850"/>
                  </a:xfrm>
                  <a:prstGeom prst="line">
                    <a:avLst/>
                  </a:prstGeom>
                  <a:noFill/>
                  <a:ln w="25400">
                    <a:solidFill>
                      <a:srgbClr val="000000"/>
                    </a:solidFill>
                    <a:prstDash val="dash"/>
                    <a:round/>
                    <a:headEnd/>
                    <a:tailEnd type="arrow" w="med" len="med"/>
                  </a:ln>
                </p:spPr>
                <p:txBody>
                  <a:bodyPr/>
                  <a:lstStyle/>
                  <a:p>
                    <a:endParaRPr lang="en-GB"/>
                  </a:p>
                </p:txBody>
              </p:sp>
              <p:sp>
                <p:nvSpPr>
                  <p:cNvPr id="452623" name="Arc 15"/>
                  <p:cNvSpPr>
                    <a:spLocks/>
                  </p:cNvSpPr>
                  <p:nvPr/>
                </p:nvSpPr>
                <p:spPr bwMode="auto">
                  <a:xfrm>
                    <a:off x="1602" y="3635"/>
                    <a:ext cx="873" cy="811"/>
                  </a:xfrm>
                  <a:custGeom>
                    <a:avLst/>
                    <a:gdLst>
                      <a:gd name="G0" fmla="+- 0 0 0"/>
                      <a:gd name="G1" fmla="+- 21438 0 0"/>
                      <a:gd name="G2" fmla="+- 21600 0 0"/>
                      <a:gd name="T0" fmla="*/ 2637 w 21600"/>
                      <a:gd name="T1" fmla="*/ 0 h 21466"/>
                      <a:gd name="T2" fmla="*/ 21600 w 21600"/>
                      <a:gd name="T3" fmla="*/ 21466 h 21466"/>
                      <a:gd name="T4" fmla="*/ 0 w 21600"/>
                      <a:gd name="T5" fmla="*/ 21438 h 21466"/>
                    </a:gdLst>
                    <a:ahLst/>
                    <a:cxnLst>
                      <a:cxn ang="0">
                        <a:pos x="T0" y="T1"/>
                      </a:cxn>
                      <a:cxn ang="0">
                        <a:pos x="T2" y="T3"/>
                      </a:cxn>
                      <a:cxn ang="0">
                        <a:pos x="T4" y="T5"/>
                      </a:cxn>
                    </a:cxnLst>
                    <a:rect l="0" t="0" r="r" b="b"/>
                    <a:pathLst>
                      <a:path w="21600" h="21466" fill="none" extrusionOk="0">
                        <a:moveTo>
                          <a:pt x="2637" y="-1"/>
                        </a:moveTo>
                        <a:cubicBezTo>
                          <a:pt x="13464" y="1331"/>
                          <a:pt x="21600" y="10528"/>
                          <a:pt x="21600" y="21438"/>
                        </a:cubicBezTo>
                        <a:cubicBezTo>
                          <a:pt x="21600" y="21447"/>
                          <a:pt x="21599" y="21456"/>
                          <a:pt x="21599" y="21465"/>
                        </a:cubicBezTo>
                      </a:path>
                      <a:path w="21600" h="21466" stroke="0" extrusionOk="0">
                        <a:moveTo>
                          <a:pt x="2637" y="-1"/>
                        </a:moveTo>
                        <a:cubicBezTo>
                          <a:pt x="13464" y="1331"/>
                          <a:pt x="21600" y="10528"/>
                          <a:pt x="21600" y="21438"/>
                        </a:cubicBezTo>
                        <a:cubicBezTo>
                          <a:pt x="21600" y="21447"/>
                          <a:pt x="21599" y="21456"/>
                          <a:pt x="21599" y="21465"/>
                        </a:cubicBezTo>
                        <a:lnTo>
                          <a:pt x="0" y="21438"/>
                        </a:lnTo>
                        <a:close/>
                      </a:path>
                    </a:pathLst>
                  </a:custGeom>
                  <a:noFill/>
                  <a:ln w="25400">
                    <a:solidFill>
                      <a:srgbClr val="000000"/>
                    </a:solidFill>
                    <a:round/>
                    <a:headEnd/>
                    <a:tailEnd type="triangle" w="med" len="med"/>
                  </a:ln>
                </p:spPr>
                <p:txBody>
                  <a:bodyPr/>
                  <a:lstStyle/>
                  <a:p>
                    <a:endParaRPr lang="en-GB"/>
                  </a:p>
                </p:txBody>
              </p:sp>
            </p:grpSp>
            <p:sp>
              <p:nvSpPr>
                <p:cNvPr id="452624" name="Arc 16"/>
                <p:cNvSpPr>
                  <a:spLocks/>
                </p:cNvSpPr>
                <p:nvPr/>
              </p:nvSpPr>
              <p:spPr bwMode="auto">
                <a:xfrm>
                  <a:off x="2154" y="2732"/>
                  <a:ext cx="1305" cy="597"/>
                </a:xfrm>
                <a:custGeom>
                  <a:avLst/>
                  <a:gdLst>
                    <a:gd name="G0" fmla="+- 0 0 0"/>
                    <a:gd name="G1" fmla="+- 10412 0 0"/>
                    <a:gd name="G2" fmla="+- 21600 0 0"/>
                    <a:gd name="T0" fmla="*/ 18925 w 21600"/>
                    <a:gd name="T1" fmla="*/ 0 h 10440"/>
                    <a:gd name="T2" fmla="*/ 21600 w 21600"/>
                    <a:gd name="T3" fmla="*/ 10440 h 10440"/>
                    <a:gd name="T4" fmla="*/ 0 w 21600"/>
                    <a:gd name="T5" fmla="*/ 10412 h 10440"/>
                  </a:gdLst>
                  <a:ahLst/>
                  <a:cxnLst>
                    <a:cxn ang="0">
                      <a:pos x="T0" y="T1"/>
                    </a:cxn>
                    <a:cxn ang="0">
                      <a:pos x="T2" y="T3"/>
                    </a:cxn>
                    <a:cxn ang="0">
                      <a:pos x="T4" y="T5"/>
                    </a:cxn>
                  </a:cxnLst>
                  <a:rect l="0" t="0" r="r" b="b"/>
                  <a:pathLst>
                    <a:path w="21600" h="10440" fill="none" extrusionOk="0">
                      <a:moveTo>
                        <a:pt x="18924" y="0"/>
                      </a:moveTo>
                      <a:cubicBezTo>
                        <a:pt x="20679" y="3189"/>
                        <a:pt x="21600" y="6771"/>
                        <a:pt x="21600" y="10412"/>
                      </a:cubicBezTo>
                      <a:cubicBezTo>
                        <a:pt x="21600" y="10421"/>
                        <a:pt x="21599" y="10430"/>
                        <a:pt x="21599" y="10439"/>
                      </a:cubicBezTo>
                    </a:path>
                    <a:path w="21600" h="10440" stroke="0" extrusionOk="0">
                      <a:moveTo>
                        <a:pt x="18924" y="0"/>
                      </a:moveTo>
                      <a:cubicBezTo>
                        <a:pt x="20679" y="3189"/>
                        <a:pt x="21600" y="6771"/>
                        <a:pt x="21600" y="10412"/>
                      </a:cubicBezTo>
                      <a:cubicBezTo>
                        <a:pt x="21600" y="10421"/>
                        <a:pt x="21599" y="10430"/>
                        <a:pt x="21599" y="10439"/>
                      </a:cubicBezTo>
                      <a:lnTo>
                        <a:pt x="0" y="10412"/>
                      </a:lnTo>
                      <a:close/>
                    </a:path>
                  </a:pathLst>
                </a:custGeom>
                <a:noFill/>
                <a:ln w="25400">
                  <a:solidFill>
                    <a:srgbClr val="000000"/>
                  </a:solidFill>
                  <a:round/>
                  <a:headEnd/>
                  <a:tailEnd type="triangle" w="med" len="med"/>
                </a:ln>
              </p:spPr>
              <p:txBody>
                <a:bodyPr/>
                <a:lstStyle/>
                <a:p>
                  <a:endParaRPr lang="en-GB"/>
                </a:p>
              </p:txBody>
            </p:sp>
            <p:sp>
              <p:nvSpPr>
                <p:cNvPr id="452625" name="Arc 17"/>
                <p:cNvSpPr>
                  <a:spLocks/>
                </p:cNvSpPr>
                <p:nvPr/>
              </p:nvSpPr>
              <p:spPr bwMode="auto">
                <a:xfrm>
                  <a:off x="2150" y="2645"/>
                  <a:ext cx="721" cy="693"/>
                </a:xfrm>
                <a:custGeom>
                  <a:avLst/>
                  <a:gdLst>
                    <a:gd name="G0" fmla="+- 163 0 0"/>
                    <a:gd name="G1" fmla="+- 21600 0 0"/>
                    <a:gd name="G2" fmla="+- 21600 0 0"/>
                    <a:gd name="T0" fmla="*/ 0 w 21763"/>
                    <a:gd name="T1" fmla="*/ 1 h 21628"/>
                    <a:gd name="T2" fmla="*/ 21763 w 21763"/>
                    <a:gd name="T3" fmla="*/ 21628 h 21628"/>
                    <a:gd name="T4" fmla="*/ 163 w 21763"/>
                    <a:gd name="T5" fmla="*/ 21600 h 21628"/>
                  </a:gdLst>
                  <a:ahLst/>
                  <a:cxnLst>
                    <a:cxn ang="0">
                      <a:pos x="T0" y="T1"/>
                    </a:cxn>
                    <a:cxn ang="0">
                      <a:pos x="T2" y="T3"/>
                    </a:cxn>
                    <a:cxn ang="0">
                      <a:pos x="T4" y="T5"/>
                    </a:cxn>
                  </a:cxnLst>
                  <a:rect l="0" t="0" r="r" b="b"/>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a:p>
              </p:txBody>
            </p:sp>
            <p:sp>
              <p:nvSpPr>
                <p:cNvPr id="452626" name="Arc 18"/>
                <p:cNvSpPr>
                  <a:spLocks/>
                </p:cNvSpPr>
                <p:nvPr/>
              </p:nvSpPr>
              <p:spPr bwMode="auto">
                <a:xfrm>
                  <a:off x="2144" y="2810"/>
                  <a:ext cx="570" cy="531"/>
                </a:xfrm>
                <a:custGeom>
                  <a:avLst/>
                  <a:gdLst>
                    <a:gd name="G0" fmla="+- 163 0 0"/>
                    <a:gd name="G1" fmla="+- 21600 0 0"/>
                    <a:gd name="G2" fmla="+- 21600 0 0"/>
                    <a:gd name="T0" fmla="*/ 0 w 21763"/>
                    <a:gd name="T1" fmla="*/ 1 h 21628"/>
                    <a:gd name="T2" fmla="*/ 21763 w 21763"/>
                    <a:gd name="T3" fmla="*/ 21628 h 21628"/>
                    <a:gd name="T4" fmla="*/ 163 w 21763"/>
                    <a:gd name="T5" fmla="*/ 21600 h 21628"/>
                  </a:gdLst>
                  <a:ahLst/>
                  <a:cxnLst>
                    <a:cxn ang="0">
                      <a:pos x="T0" y="T1"/>
                    </a:cxn>
                    <a:cxn ang="0">
                      <a:pos x="T2" y="T3"/>
                    </a:cxn>
                    <a:cxn ang="0">
                      <a:pos x="T4" y="T5"/>
                    </a:cxn>
                  </a:cxnLst>
                  <a:rect l="0" t="0" r="r" b="b"/>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a:p>
              </p:txBody>
            </p:sp>
            <p:sp>
              <p:nvSpPr>
                <p:cNvPr id="452627" name="Arc 19"/>
                <p:cNvSpPr>
                  <a:spLocks/>
                </p:cNvSpPr>
                <p:nvPr/>
              </p:nvSpPr>
              <p:spPr bwMode="auto">
                <a:xfrm>
                  <a:off x="2154" y="1565"/>
                  <a:ext cx="1871" cy="1773"/>
                </a:xfrm>
                <a:custGeom>
                  <a:avLst/>
                  <a:gdLst>
                    <a:gd name="G0" fmla="+- 0 0 0"/>
                    <a:gd name="G1" fmla="+- 21600 0 0"/>
                    <a:gd name="G2" fmla="+- 21600 0 0"/>
                    <a:gd name="T0" fmla="*/ 0 w 21600"/>
                    <a:gd name="T1" fmla="*/ 0 h 21600"/>
                    <a:gd name="T2" fmla="*/ 21600 w 21600"/>
                    <a:gd name="T3" fmla="*/ 2147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78" y="0"/>
                        <a:pt x="21528" y="9591"/>
                        <a:pt x="21599" y="21470"/>
                      </a:cubicBezTo>
                    </a:path>
                    <a:path w="21600" h="21600" stroke="0" extrusionOk="0">
                      <a:moveTo>
                        <a:pt x="-1" y="0"/>
                      </a:moveTo>
                      <a:cubicBezTo>
                        <a:pt x="11878" y="0"/>
                        <a:pt x="21528" y="9591"/>
                        <a:pt x="21599" y="21470"/>
                      </a:cubicBezTo>
                      <a:lnTo>
                        <a:pt x="0" y="21600"/>
                      </a:lnTo>
                      <a:close/>
                    </a:path>
                  </a:pathLst>
                </a:custGeom>
                <a:noFill/>
                <a:ln w="25400">
                  <a:solidFill>
                    <a:srgbClr val="000000"/>
                  </a:solidFill>
                  <a:round/>
                  <a:headEnd/>
                  <a:tailEnd/>
                </a:ln>
              </p:spPr>
              <p:txBody>
                <a:bodyPr/>
                <a:lstStyle/>
                <a:p>
                  <a:endParaRPr lang="en-GB"/>
                </a:p>
              </p:txBody>
            </p:sp>
            <p:sp>
              <p:nvSpPr>
                <p:cNvPr id="452628" name="Arc 20"/>
                <p:cNvSpPr>
                  <a:spLocks/>
                </p:cNvSpPr>
                <p:nvPr/>
              </p:nvSpPr>
              <p:spPr bwMode="auto">
                <a:xfrm>
                  <a:off x="2144" y="2738"/>
                  <a:ext cx="1780" cy="600"/>
                </a:xfrm>
                <a:custGeom>
                  <a:avLst/>
                  <a:gdLst>
                    <a:gd name="G0" fmla="+- 0 0 0"/>
                    <a:gd name="G1" fmla="+- 7680 0 0"/>
                    <a:gd name="G2" fmla="+- 21600 0 0"/>
                    <a:gd name="T0" fmla="*/ 20188 w 21600"/>
                    <a:gd name="T1" fmla="*/ 0 h 7708"/>
                    <a:gd name="T2" fmla="*/ 21600 w 21600"/>
                    <a:gd name="T3" fmla="*/ 7708 h 7708"/>
                    <a:gd name="T4" fmla="*/ 0 w 21600"/>
                    <a:gd name="T5" fmla="*/ 7680 h 7708"/>
                  </a:gdLst>
                  <a:ahLst/>
                  <a:cxnLst>
                    <a:cxn ang="0">
                      <a:pos x="T0" y="T1"/>
                    </a:cxn>
                    <a:cxn ang="0">
                      <a:pos x="T2" y="T3"/>
                    </a:cxn>
                    <a:cxn ang="0">
                      <a:pos x="T4" y="T5"/>
                    </a:cxn>
                  </a:cxnLst>
                  <a:rect l="0" t="0" r="r" b="b"/>
                  <a:pathLst>
                    <a:path w="21600" h="7708" fill="none" extrusionOk="0">
                      <a:moveTo>
                        <a:pt x="20188" y="-1"/>
                      </a:moveTo>
                      <a:cubicBezTo>
                        <a:pt x="21121" y="2452"/>
                        <a:pt x="21600" y="5055"/>
                        <a:pt x="21600" y="7680"/>
                      </a:cubicBezTo>
                      <a:cubicBezTo>
                        <a:pt x="21600" y="7689"/>
                        <a:pt x="21599" y="7698"/>
                        <a:pt x="21599" y="7707"/>
                      </a:cubicBezTo>
                    </a:path>
                    <a:path w="21600" h="7708" stroke="0" extrusionOk="0">
                      <a:moveTo>
                        <a:pt x="20188" y="-1"/>
                      </a:moveTo>
                      <a:cubicBezTo>
                        <a:pt x="21121" y="2452"/>
                        <a:pt x="21600" y="5055"/>
                        <a:pt x="21600" y="7680"/>
                      </a:cubicBezTo>
                      <a:cubicBezTo>
                        <a:pt x="21600" y="7689"/>
                        <a:pt x="21599" y="7698"/>
                        <a:pt x="21599" y="7707"/>
                      </a:cubicBezTo>
                      <a:lnTo>
                        <a:pt x="0" y="7680"/>
                      </a:lnTo>
                      <a:close/>
                    </a:path>
                  </a:pathLst>
                </a:custGeom>
                <a:noFill/>
                <a:ln w="25400">
                  <a:solidFill>
                    <a:srgbClr val="000000"/>
                  </a:solidFill>
                  <a:round/>
                  <a:headEnd/>
                  <a:tailEnd type="triangle" w="med" len="med"/>
                </a:ln>
              </p:spPr>
              <p:txBody>
                <a:bodyPr/>
                <a:lstStyle/>
                <a:p>
                  <a:endParaRPr lang="en-GB"/>
                </a:p>
              </p:txBody>
            </p:sp>
            <p:sp>
              <p:nvSpPr>
                <p:cNvPr id="452629" name="Line 21"/>
                <p:cNvSpPr>
                  <a:spLocks noChangeShapeType="1"/>
                </p:cNvSpPr>
                <p:nvPr/>
              </p:nvSpPr>
              <p:spPr bwMode="auto">
                <a:xfrm flipV="1">
                  <a:off x="2573" y="2945"/>
                  <a:ext cx="2454" cy="1"/>
                </a:xfrm>
                <a:prstGeom prst="line">
                  <a:avLst/>
                </a:prstGeom>
                <a:noFill/>
                <a:ln w="25400" cap="rnd">
                  <a:solidFill>
                    <a:srgbClr val="000000"/>
                  </a:solidFill>
                  <a:prstDash val="sysDot"/>
                  <a:round/>
                  <a:headEnd/>
                  <a:tailEnd type="arrow" w="med" len="med"/>
                </a:ln>
              </p:spPr>
              <p:txBody>
                <a:bodyPr/>
                <a:lstStyle/>
                <a:p>
                  <a:endParaRPr lang="en-GB"/>
                </a:p>
              </p:txBody>
            </p:sp>
            <p:sp>
              <p:nvSpPr>
                <p:cNvPr id="452630" name="Line 22"/>
                <p:cNvSpPr>
                  <a:spLocks noChangeShapeType="1"/>
                </p:cNvSpPr>
                <p:nvPr/>
              </p:nvSpPr>
              <p:spPr bwMode="auto">
                <a:xfrm flipV="1">
                  <a:off x="2572" y="3245"/>
                  <a:ext cx="2458" cy="1"/>
                </a:xfrm>
                <a:prstGeom prst="line">
                  <a:avLst/>
                </a:prstGeom>
                <a:noFill/>
                <a:ln w="25400" cap="rnd">
                  <a:solidFill>
                    <a:srgbClr val="000000"/>
                  </a:solidFill>
                  <a:prstDash val="sysDot"/>
                  <a:round/>
                  <a:headEnd/>
                  <a:tailEnd type="arrow" w="sm" len="sm"/>
                </a:ln>
              </p:spPr>
              <p:txBody>
                <a:bodyPr/>
                <a:lstStyle/>
                <a:p>
                  <a:endParaRPr lang="en-GB"/>
                </a:p>
              </p:txBody>
            </p:sp>
            <p:sp>
              <p:nvSpPr>
                <p:cNvPr id="452631" name="Line 23"/>
                <p:cNvSpPr>
                  <a:spLocks noChangeShapeType="1"/>
                </p:cNvSpPr>
                <p:nvPr/>
              </p:nvSpPr>
              <p:spPr bwMode="auto">
                <a:xfrm flipV="1">
                  <a:off x="3136" y="3338"/>
                  <a:ext cx="554" cy="3"/>
                </a:xfrm>
                <a:prstGeom prst="line">
                  <a:avLst/>
                </a:prstGeom>
                <a:noFill/>
                <a:ln w="25400">
                  <a:solidFill>
                    <a:srgbClr val="000000"/>
                  </a:solidFill>
                  <a:round/>
                  <a:headEnd/>
                  <a:tailEnd type="triangle" w="med" len="med"/>
                </a:ln>
              </p:spPr>
              <p:txBody>
                <a:bodyPr/>
                <a:lstStyle/>
                <a:p>
                  <a:endParaRPr lang="en-GB"/>
                </a:p>
              </p:txBody>
            </p:sp>
            <p:sp>
              <p:nvSpPr>
                <p:cNvPr id="452632" name="Line 24"/>
                <p:cNvSpPr>
                  <a:spLocks noChangeShapeType="1"/>
                </p:cNvSpPr>
                <p:nvPr/>
              </p:nvSpPr>
              <p:spPr bwMode="auto">
                <a:xfrm flipV="1">
                  <a:off x="2154" y="3340"/>
                  <a:ext cx="982" cy="13"/>
                </a:xfrm>
                <a:prstGeom prst="line">
                  <a:avLst/>
                </a:prstGeom>
                <a:noFill/>
                <a:ln w="25400">
                  <a:solidFill>
                    <a:srgbClr val="000000"/>
                  </a:solidFill>
                  <a:round/>
                  <a:headEnd/>
                  <a:tailEnd type="triangle" w="med" len="med"/>
                </a:ln>
              </p:spPr>
              <p:txBody>
                <a:bodyPr/>
                <a:lstStyle/>
                <a:p>
                  <a:endParaRPr lang="en-GB"/>
                </a:p>
              </p:txBody>
            </p:sp>
            <p:sp>
              <p:nvSpPr>
                <p:cNvPr id="452633" name="Oval 25"/>
                <p:cNvSpPr>
                  <a:spLocks noChangeArrowheads="1"/>
                </p:cNvSpPr>
                <p:nvPr/>
              </p:nvSpPr>
              <p:spPr bwMode="auto">
                <a:xfrm>
                  <a:off x="2058" y="3152"/>
                  <a:ext cx="179" cy="191"/>
                </a:xfrm>
                <a:prstGeom prst="ellipse">
                  <a:avLst/>
                </a:prstGeom>
                <a:solidFill>
                  <a:srgbClr val="FFFFFF"/>
                </a:solidFill>
                <a:ln w="25400">
                  <a:solidFill>
                    <a:srgbClr val="000000"/>
                  </a:solidFill>
                  <a:round/>
                  <a:headEnd/>
                  <a:tailEnd/>
                </a:ln>
              </p:spPr>
              <p:txBody>
                <a:bodyPr/>
                <a:lstStyle/>
                <a:p>
                  <a:endParaRPr lang="en-GB"/>
                </a:p>
              </p:txBody>
            </p:sp>
            <p:sp>
              <p:nvSpPr>
                <p:cNvPr id="452634" name="Line 26"/>
                <p:cNvSpPr>
                  <a:spLocks noChangeShapeType="1"/>
                </p:cNvSpPr>
                <p:nvPr/>
              </p:nvSpPr>
              <p:spPr bwMode="auto">
                <a:xfrm flipV="1">
                  <a:off x="2364" y="1475"/>
                  <a:ext cx="436" cy="1208"/>
                </a:xfrm>
                <a:prstGeom prst="line">
                  <a:avLst/>
                </a:prstGeom>
                <a:noFill/>
                <a:ln w="25400">
                  <a:solidFill>
                    <a:srgbClr val="000000"/>
                  </a:solidFill>
                  <a:prstDash val="dash"/>
                  <a:round/>
                  <a:headEnd/>
                  <a:tailEnd type="arrow" w="med" len="med"/>
                </a:ln>
              </p:spPr>
              <p:txBody>
                <a:bodyPr/>
                <a:lstStyle/>
                <a:p>
                  <a:endParaRPr lang="en-GB"/>
                </a:p>
              </p:txBody>
            </p:sp>
            <p:sp>
              <p:nvSpPr>
                <p:cNvPr id="452635" name="Line 27"/>
                <p:cNvSpPr>
                  <a:spLocks noChangeShapeType="1"/>
                </p:cNvSpPr>
                <p:nvPr/>
              </p:nvSpPr>
              <p:spPr bwMode="auto">
                <a:xfrm flipV="1">
                  <a:off x="2573" y="1628"/>
                  <a:ext cx="839" cy="1110"/>
                </a:xfrm>
                <a:prstGeom prst="line">
                  <a:avLst/>
                </a:prstGeom>
                <a:noFill/>
                <a:ln w="25400">
                  <a:solidFill>
                    <a:srgbClr val="000000"/>
                  </a:solidFill>
                  <a:prstDash val="dash"/>
                  <a:round/>
                  <a:headEnd/>
                  <a:tailEnd type="arrow" w="med" len="med"/>
                </a:ln>
              </p:spPr>
              <p:txBody>
                <a:bodyPr/>
                <a:lstStyle/>
                <a:p>
                  <a:endParaRPr lang="en-GB"/>
                </a:p>
              </p:txBody>
            </p:sp>
            <p:sp>
              <p:nvSpPr>
                <p:cNvPr id="452636" name="Line 28"/>
                <p:cNvSpPr>
                  <a:spLocks noChangeShapeType="1"/>
                </p:cNvSpPr>
                <p:nvPr/>
              </p:nvSpPr>
              <p:spPr bwMode="auto">
                <a:xfrm flipV="1">
                  <a:off x="2751" y="2233"/>
                  <a:ext cx="1274" cy="754"/>
                </a:xfrm>
                <a:prstGeom prst="line">
                  <a:avLst/>
                </a:prstGeom>
                <a:noFill/>
                <a:ln w="25400">
                  <a:solidFill>
                    <a:srgbClr val="000000"/>
                  </a:solidFill>
                  <a:prstDash val="dash"/>
                  <a:round/>
                  <a:headEnd/>
                  <a:tailEnd type="arrow" w="med" len="med"/>
                </a:ln>
              </p:spPr>
              <p:txBody>
                <a:bodyPr/>
                <a:lstStyle/>
                <a:p>
                  <a:endParaRPr lang="en-GB"/>
                </a:p>
              </p:txBody>
            </p:sp>
            <p:sp>
              <p:nvSpPr>
                <p:cNvPr id="452637" name="Line 29"/>
                <p:cNvSpPr>
                  <a:spLocks noChangeShapeType="1"/>
                </p:cNvSpPr>
                <p:nvPr/>
              </p:nvSpPr>
              <p:spPr bwMode="auto">
                <a:xfrm flipV="1">
                  <a:off x="3136" y="2007"/>
                  <a:ext cx="1386" cy="1336"/>
                </a:xfrm>
                <a:prstGeom prst="line">
                  <a:avLst/>
                </a:prstGeom>
                <a:noFill/>
                <a:ln w="25400" cap="rnd">
                  <a:solidFill>
                    <a:srgbClr val="000000"/>
                  </a:solidFill>
                  <a:prstDash val="sysDot"/>
                  <a:round/>
                  <a:headEnd/>
                  <a:tailEnd type="arrow" w="med" len="med"/>
                </a:ln>
              </p:spPr>
              <p:txBody>
                <a:bodyPr/>
                <a:lstStyle/>
                <a:p>
                  <a:endParaRPr lang="en-GB"/>
                </a:p>
              </p:txBody>
            </p:sp>
            <p:sp>
              <p:nvSpPr>
                <p:cNvPr id="452638" name="Line 30"/>
                <p:cNvSpPr>
                  <a:spLocks noChangeShapeType="1"/>
                </p:cNvSpPr>
                <p:nvPr/>
              </p:nvSpPr>
              <p:spPr bwMode="auto">
                <a:xfrm flipV="1">
                  <a:off x="3690" y="3328"/>
                  <a:ext cx="605" cy="10"/>
                </a:xfrm>
                <a:prstGeom prst="line">
                  <a:avLst/>
                </a:prstGeom>
                <a:noFill/>
                <a:ln w="25400">
                  <a:solidFill>
                    <a:srgbClr val="000000"/>
                  </a:solidFill>
                  <a:round/>
                  <a:headEnd/>
                  <a:tailEnd type="triangle" w="med" len="med"/>
                </a:ln>
              </p:spPr>
              <p:txBody>
                <a:bodyPr/>
                <a:lstStyle/>
                <a:p>
                  <a:endParaRPr lang="en-GB"/>
                </a:p>
              </p:txBody>
            </p:sp>
            <p:sp>
              <p:nvSpPr>
                <p:cNvPr id="452639" name="Line 31"/>
                <p:cNvSpPr>
                  <a:spLocks noChangeShapeType="1"/>
                </p:cNvSpPr>
                <p:nvPr/>
              </p:nvSpPr>
              <p:spPr bwMode="auto">
                <a:xfrm flipV="1">
                  <a:off x="3690" y="2308"/>
                  <a:ext cx="1054" cy="1030"/>
                </a:xfrm>
                <a:prstGeom prst="line">
                  <a:avLst/>
                </a:prstGeom>
                <a:noFill/>
                <a:ln w="25400" cap="rnd">
                  <a:solidFill>
                    <a:srgbClr val="000000"/>
                  </a:solidFill>
                  <a:prstDash val="sysDot"/>
                  <a:round/>
                  <a:headEnd/>
                  <a:tailEnd type="arrow" w="med" len="med"/>
                </a:ln>
              </p:spPr>
              <p:txBody>
                <a:bodyPr/>
                <a:lstStyle/>
                <a:p>
                  <a:endParaRPr lang="en-GB"/>
                </a:p>
              </p:txBody>
            </p:sp>
            <p:sp>
              <p:nvSpPr>
                <p:cNvPr id="452640" name="Line 32"/>
                <p:cNvSpPr>
                  <a:spLocks noChangeShapeType="1"/>
                </p:cNvSpPr>
                <p:nvPr/>
              </p:nvSpPr>
              <p:spPr bwMode="auto">
                <a:xfrm flipV="1">
                  <a:off x="4295" y="2600"/>
                  <a:ext cx="680" cy="728"/>
                </a:xfrm>
                <a:prstGeom prst="line">
                  <a:avLst/>
                </a:prstGeom>
                <a:noFill/>
                <a:ln w="25400" cap="rnd">
                  <a:solidFill>
                    <a:srgbClr val="000000"/>
                  </a:solidFill>
                  <a:prstDash val="sysDot"/>
                  <a:round/>
                  <a:headEnd/>
                  <a:tailEnd type="arrow" w="med" len="med"/>
                </a:ln>
              </p:spPr>
              <p:txBody>
                <a:bodyPr/>
                <a:lstStyle/>
                <a:p>
                  <a:endParaRPr lang="en-GB"/>
                </a:p>
              </p:txBody>
            </p:sp>
            <p:sp>
              <p:nvSpPr>
                <p:cNvPr id="452641" name="Text Box 33"/>
                <p:cNvSpPr txBox="1">
                  <a:spLocks noChangeArrowheads="1"/>
                </p:cNvSpPr>
                <p:nvPr/>
              </p:nvSpPr>
              <p:spPr bwMode="auto">
                <a:xfrm>
                  <a:off x="4847" y="2646"/>
                  <a:ext cx="108" cy="340"/>
                </a:xfrm>
                <a:prstGeom prst="rect">
                  <a:avLst/>
                </a:prstGeom>
                <a:noFill/>
                <a:ln w="25400">
                  <a:noFill/>
                  <a:miter lim="800000"/>
                  <a:headEnd/>
                  <a:tailEnd/>
                </a:ln>
              </p:spPr>
              <p:txBody>
                <a:bodyPr wrap="none" lIns="85725" tIns="47625" rIns="85725" bIns="47625">
                  <a:spAutoFit/>
                </a:bodyPr>
                <a:lstStyle/>
                <a:p>
                  <a:endParaRPr lang="en-US" sz="2800">
                    <a:effectLst/>
                  </a:endParaRPr>
                </a:p>
              </p:txBody>
            </p:sp>
            <p:sp>
              <p:nvSpPr>
                <p:cNvPr id="452642" name="Text Box 34"/>
                <p:cNvSpPr txBox="1">
                  <a:spLocks noChangeArrowheads="1"/>
                </p:cNvSpPr>
                <p:nvPr/>
              </p:nvSpPr>
              <p:spPr bwMode="auto">
                <a:xfrm>
                  <a:off x="4697" y="1806"/>
                  <a:ext cx="108" cy="341"/>
                </a:xfrm>
                <a:prstGeom prst="rect">
                  <a:avLst/>
                </a:prstGeom>
                <a:noFill/>
                <a:ln w="25400">
                  <a:noFill/>
                  <a:miter lim="800000"/>
                  <a:headEnd/>
                  <a:tailEnd/>
                </a:ln>
              </p:spPr>
              <p:txBody>
                <a:bodyPr wrap="none" lIns="85725" tIns="47625" rIns="85725" bIns="47625">
                  <a:spAutoFit/>
                </a:bodyPr>
                <a:lstStyle/>
                <a:p>
                  <a:endParaRPr lang="en-US" sz="2800">
                    <a:effectLst/>
                  </a:endParaRPr>
                </a:p>
              </p:txBody>
            </p:sp>
            <p:sp>
              <p:nvSpPr>
                <p:cNvPr id="452643" name="Text Box 35"/>
                <p:cNvSpPr txBox="1">
                  <a:spLocks noChangeArrowheads="1"/>
                </p:cNvSpPr>
                <p:nvPr/>
              </p:nvSpPr>
              <p:spPr bwMode="auto">
                <a:xfrm>
                  <a:off x="3566" y="3327"/>
                  <a:ext cx="1751" cy="349"/>
                </a:xfrm>
                <a:prstGeom prst="rect">
                  <a:avLst/>
                </a:prstGeom>
                <a:noFill/>
                <a:ln w="25400" algn="ctr">
                  <a:noFill/>
                  <a:miter lim="800000"/>
                  <a:headEnd/>
                  <a:tailEnd/>
                </a:ln>
                <a:effectLst/>
              </p:spPr>
              <p:txBody>
                <a:bodyPr lIns="85725" tIns="47625" rIns="85725" bIns="47625"/>
                <a:lstStyle/>
                <a:p>
                  <a:pPr algn="r"/>
                  <a:r>
                    <a:rPr lang="en-GB" sz="1400">
                      <a:effectLst/>
                    </a:rPr>
                    <a:t>Radiating ground currents</a:t>
                  </a:r>
                </a:p>
              </p:txBody>
            </p:sp>
            <p:sp>
              <p:nvSpPr>
                <p:cNvPr id="452644" name="Text Box 36"/>
                <p:cNvSpPr txBox="1">
                  <a:spLocks noChangeArrowheads="1"/>
                </p:cNvSpPr>
                <p:nvPr/>
              </p:nvSpPr>
              <p:spPr bwMode="auto">
                <a:xfrm>
                  <a:off x="2105" y="3491"/>
                  <a:ext cx="1785" cy="270"/>
                </a:xfrm>
                <a:prstGeom prst="rect">
                  <a:avLst/>
                </a:prstGeom>
                <a:noFill/>
                <a:ln w="25400" algn="ctr">
                  <a:noFill/>
                  <a:miter lim="800000"/>
                  <a:headEnd/>
                  <a:tailEnd/>
                </a:ln>
                <a:effectLst/>
              </p:spPr>
              <p:txBody>
                <a:bodyPr lIns="85725" tIns="47625" rIns="85725" bIns="47625"/>
                <a:lstStyle/>
                <a:p>
                  <a:pPr algn="ctr"/>
                  <a:r>
                    <a:rPr lang="en-GB" sz="1400">
                      <a:effectLst/>
                    </a:rPr>
                    <a:t>Mode losses from strong local coupling into ground</a:t>
                  </a:r>
                </a:p>
              </p:txBody>
            </p:sp>
            <p:sp>
              <p:nvSpPr>
                <p:cNvPr id="452645" name="Line 37"/>
                <p:cNvSpPr>
                  <a:spLocks noChangeShapeType="1"/>
                </p:cNvSpPr>
                <p:nvPr/>
              </p:nvSpPr>
              <p:spPr bwMode="auto">
                <a:xfrm flipV="1">
                  <a:off x="2505" y="3088"/>
                  <a:ext cx="246" cy="461"/>
                </a:xfrm>
                <a:prstGeom prst="line">
                  <a:avLst/>
                </a:prstGeom>
                <a:noFill/>
                <a:ln w="25400">
                  <a:solidFill>
                    <a:srgbClr val="000000"/>
                  </a:solidFill>
                  <a:round/>
                  <a:headEnd/>
                  <a:tailEnd type="arrow" w="sm" len="sm"/>
                </a:ln>
              </p:spPr>
              <p:txBody>
                <a:bodyPr/>
                <a:lstStyle/>
                <a:p>
                  <a:endParaRPr lang="en-GB"/>
                </a:p>
              </p:txBody>
            </p:sp>
            <p:sp>
              <p:nvSpPr>
                <p:cNvPr id="452646" name="Line 38"/>
                <p:cNvSpPr>
                  <a:spLocks noChangeShapeType="1"/>
                </p:cNvSpPr>
                <p:nvPr/>
              </p:nvSpPr>
              <p:spPr bwMode="auto">
                <a:xfrm flipV="1">
                  <a:off x="2751" y="2987"/>
                  <a:ext cx="659" cy="562"/>
                </a:xfrm>
                <a:prstGeom prst="line">
                  <a:avLst/>
                </a:prstGeom>
                <a:noFill/>
                <a:ln w="25400">
                  <a:solidFill>
                    <a:srgbClr val="000000"/>
                  </a:solidFill>
                  <a:round/>
                  <a:headEnd/>
                  <a:tailEnd type="arrow" w="sm" len="sm"/>
                </a:ln>
              </p:spPr>
              <p:txBody>
                <a:bodyPr/>
                <a:lstStyle/>
                <a:p>
                  <a:endParaRPr lang="en-GB"/>
                </a:p>
              </p:txBody>
            </p:sp>
            <p:sp>
              <p:nvSpPr>
                <p:cNvPr id="452647" name="Line 39"/>
                <p:cNvSpPr>
                  <a:spLocks noChangeShapeType="1"/>
                </p:cNvSpPr>
                <p:nvPr/>
              </p:nvSpPr>
              <p:spPr bwMode="auto">
                <a:xfrm flipV="1">
                  <a:off x="3365" y="2942"/>
                  <a:ext cx="525" cy="596"/>
                </a:xfrm>
                <a:prstGeom prst="line">
                  <a:avLst/>
                </a:prstGeom>
                <a:noFill/>
                <a:ln w="25400">
                  <a:solidFill>
                    <a:srgbClr val="000000"/>
                  </a:solidFill>
                  <a:round/>
                  <a:headEnd/>
                  <a:tailEnd type="arrow" w="sm" len="med"/>
                </a:ln>
              </p:spPr>
              <p:txBody>
                <a:bodyPr/>
                <a:lstStyle/>
                <a:p>
                  <a:endParaRPr lang="en-GB"/>
                </a:p>
              </p:txBody>
            </p:sp>
            <p:sp>
              <p:nvSpPr>
                <p:cNvPr id="452648" name="Text Box 40"/>
                <p:cNvSpPr txBox="1">
                  <a:spLocks noChangeArrowheads="1"/>
                </p:cNvSpPr>
                <p:nvPr/>
              </p:nvSpPr>
              <p:spPr bwMode="auto">
                <a:xfrm>
                  <a:off x="3065" y="1469"/>
                  <a:ext cx="1445" cy="457"/>
                </a:xfrm>
                <a:prstGeom prst="rect">
                  <a:avLst/>
                </a:prstGeom>
                <a:noFill/>
                <a:ln w="25400">
                  <a:noFill/>
                  <a:miter lim="800000"/>
                  <a:headEnd/>
                  <a:tailEnd/>
                </a:ln>
              </p:spPr>
              <p:txBody>
                <a:bodyPr lIns="85725" tIns="47625" rIns="85725" bIns="47625"/>
                <a:lstStyle/>
                <a:p>
                  <a:pPr algn="ctr"/>
                  <a:r>
                    <a:rPr lang="en-GB" sz="1400">
                      <a:effectLst/>
                    </a:rPr>
                    <a:t>Direct radiation of sky-wave from antenna.   </a:t>
                  </a:r>
                </a:p>
              </p:txBody>
            </p:sp>
            <p:sp>
              <p:nvSpPr>
                <p:cNvPr id="452649" name="Text Box 41"/>
                <p:cNvSpPr txBox="1">
                  <a:spLocks noChangeArrowheads="1"/>
                </p:cNvSpPr>
                <p:nvPr/>
              </p:nvSpPr>
              <p:spPr bwMode="auto">
                <a:xfrm>
                  <a:off x="2105" y="1040"/>
                  <a:ext cx="609" cy="270"/>
                </a:xfrm>
                <a:prstGeom prst="rect">
                  <a:avLst/>
                </a:prstGeom>
                <a:noFill/>
                <a:ln w="25400" algn="ctr">
                  <a:noFill/>
                  <a:miter lim="800000"/>
                  <a:headEnd/>
                  <a:tailEnd/>
                </a:ln>
                <a:effectLst/>
              </p:spPr>
              <p:txBody>
                <a:bodyPr lIns="85725" tIns="47625" rIns="85725" bIns="47625"/>
                <a:lstStyle/>
                <a:p>
                  <a:r>
                    <a:rPr lang="en-GB" sz="1400">
                      <a:effectLst/>
                    </a:rPr>
                    <a:t>Vertical</a:t>
                  </a:r>
                </a:p>
              </p:txBody>
            </p:sp>
          </p:grpSp>
          <p:sp>
            <p:nvSpPr>
              <p:cNvPr id="452650" name="Text Box 42"/>
              <p:cNvSpPr txBox="1">
                <a:spLocks noChangeArrowheads="1"/>
              </p:cNvSpPr>
              <p:nvPr/>
            </p:nvSpPr>
            <p:spPr bwMode="auto">
              <a:xfrm>
                <a:off x="4509" y="2576"/>
                <a:ext cx="1187" cy="192"/>
              </a:xfrm>
              <a:prstGeom prst="rect">
                <a:avLst/>
              </a:prstGeom>
              <a:noFill/>
              <a:ln w="9525">
                <a:noFill/>
                <a:miter lim="800000"/>
                <a:headEnd/>
                <a:tailEnd/>
              </a:ln>
              <a:effectLst/>
            </p:spPr>
            <p:txBody>
              <a:bodyPr>
                <a:spAutoFit/>
              </a:bodyPr>
              <a:lstStyle/>
              <a:p>
                <a:pPr>
                  <a:spcBef>
                    <a:spcPct val="50000"/>
                  </a:spcBef>
                </a:pPr>
                <a:r>
                  <a:rPr lang="en-GB" sz="1400">
                    <a:effectLst/>
                  </a:rPr>
                  <a:t>Horizontal space-wave</a:t>
                </a:r>
              </a:p>
            </p:txBody>
          </p:sp>
          <p:sp>
            <p:nvSpPr>
              <p:cNvPr id="452651" name="Text Box 43"/>
              <p:cNvSpPr txBox="1">
                <a:spLocks noChangeArrowheads="1"/>
              </p:cNvSpPr>
              <p:nvPr/>
            </p:nvSpPr>
            <p:spPr bwMode="auto">
              <a:xfrm>
                <a:off x="4466" y="2874"/>
                <a:ext cx="1097" cy="192"/>
              </a:xfrm>
              <a:prstGeom prst="rect">
                <a:avLst/>
              </a:prstGeom>
              <a:noFill/>
              <a:ln w="9525">
                <a:noFill/>
                <a:miter lim="800000"/>
                <a:headEnd/>
                <a:tailEnd/>
              </a:ln>
              <a:effectLst/>
            </p:spPr>
            <p:txBody>
              <a:bodyPr>
                <a:spAutoFit/>
              </a:bodyPr>
              <a:lstStyle/>
              <a:p>
                <a:pPr>
                  <a:spcBef>
                    <a:spcPct val="50000"/>
                  </a:spcBef>
                </a:pPr>
                <a:r>
                  <a:rPr lang="en-GB" sz="1400">
                    <a:effectLst/>
                  </a:rPr>
                  <a:t>Surface ground wave</a:t>
                </a:r>
              </a:p>
            </p:txBody>
          </p:sp>
        </p:grpSp>
        <p:sp>
          <p:nvSpPr>
            <p:cNvPr id="452652" name="Text Box 44"/>
            <p:cNvSpPr txBox="1">
              <a:spLocks noChangeArrowheads="1"/>
            </p:cNvSpPr>
            <p:nvPr/>
          </p:nvSpPr>
          <p:spPr bwMode="auto">
            <a:xfrm>
              <a:off x="4723" y="1339"/>
              <a:ext cx="878" cy="326"/>
            </a:xfrm>
            <a:prstGeom prst="rect">
              <a:avLst/>
            </a:prstGeom>
            <a:noFill/>
            <a:ln w="9525">
              <a:noFill/>
              <a:miter lim="800000"/>
              <a:headEnd/>
              <a:tailEnd/>
            </a:ln>
            <a:effectLst/>
          </p:spPr>
          <p:txBody>
            <a:bodyPr>
              <a:spAutoFit/>
            </a:bodyPr>
            <a:lstStyle/>
            <a:p>
              <a:pPr>
                <a:spcBef>
                  <a:spcPct val="50000"/>
                </a:spcBef>
              </a:pPr>
              <a:r>
                <a:rPr lang="en-GB" sz="1400">
                  <a:effectLst/>
                </a:rPr>
                <a:t>Sky-wave from ground currents</a:t>
              </a:r>
            </a:p>
          </p:txBody>
        </p:sp>
      </p:grpSp>
      <p:sp>
        <p:nvSpPr>
          <p:cNvPr id="452653" name="Text Box 45"/>
          <p:cNvSpPr txBox="1">
            <a:spLocks noChangeArrowheads="1"/>
          </p:cNvSpPr>
          <p:nvPr/>
        </p:nvSpPr>
        <p:spPr bwMode="auto">
          <a:xfrm>
            <a:off x="190500" y="4876800"/>
            <a:ext cx="8788400" cy="1465263"/>
          </a:xfrm>
          <a:prstGeom prst="rect">
            <a:avLst/>
          </a:prstGeom>
          <a:noFill/>
          <a:ln w="28575" algn="ctr">
            <a:noFill/>
            <a:miter lim="800000"/>
            <a:headEnd/>
            <a:tailEnd/>
          </a:ln>
          <a:effectLst/>
        </p:spPr>
        <p:txBody>
          <a:bodyPr>
            <a:spAutoFit/>
          </a:bodyPr>
          <a:lstStyle/>
          <a:p>
            <a:r>
              <a:rPr lang="en-GB" sz="1800">
                <a:solidFill>
                  <a:schemeClr val="tx2"/>
                </a:solidFill>
                <a:effectLst/>
              </a:rPr>
              <a:t>Where does the input power go?  How much power couples straight into the ground under a small antenna?  Does this propagate under the ground?  What is the pattern  and polarisation of the antenna when close to ground as compared to free space? How much surface/ground wave is launched, and of what type?   Are there two or more surface wave layers. </a:t>
            </a:r>
          </a:p>
          <a:p>
            <a:r>
              <a:rPr lang="en-GB" sz="1800" b="1">
                <a:solidFill>
                  <a:schemeClr val="tx2"/>
                </a:solidFill>
                <a:effectLst/>
              </a:rPr>
              <a:t>Heuristics can answer all these questions – existing theory and simulations just cannot!</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r>
              <a:rPr lang="en-GB" smtClean="0"/>
              <a:t>Itchen Valley ARC 11th June 2010</a:t>
            </a:r>
            <a:endParaRPr lang="en-US"/>
          </a:p>
        </p:txBody>
      </p:sp>
      <p:sp>
        <p:nvSpPr>
          <p:cNvPr id="13" name="Slide Number Placeholder 4"/>
          <p:cNvSpPr>
            <a:spLocks noGrp="1"/>
          </p:cNvSpPr>
          <p:nvPr>
            <p:ph type="sldNum" sz="quarter" idx="11"/>
          </p:nvPr>
        </p:nvSpPr>
        <p:spPr/>
        <p:txBody>
          <a:bodyPr/>
          <a:lstStyle/>
          <a:p>
            <a:fld id="{D34215E3-1071-4924-95E4-1E6C349764F0}" type="slidenum">
              <a:rPr lang="en-US"/>
              <a:pPr/>
              <a:t>81</a:t>
            </a:fld>
            <a:endParaRPr lang="en-US"/>
          </a:p>
        </p:txBody>
      </p:sp>
      <p:sp>
        <p:nvSpPr>
          <p:cNvPr id="424962" name="Rectangle 2"/>
          <p:cNvSpPr>
            <a:spLocks noGrp="1" noChangeArrowheads="1"/>
          </p:cNvSpPr>
          <p:nvPr>
            <p:ph type="title"/>
          </p:nvPr>
        </p:nvSpPr>
        <p:spPr>
          <a:xfrm>
            <a:off x="142875" y="0"/>
            <a:ext cx="8877300" cy="657225"/>
          </a:xfrm>
        </p:spPr>
        <p:txBody>
          <a:bodyPr/>
          <a:lstStyle/>
          <a:p>
            <a:r>
              <a:rPr lang="en-GB" sz="2400"/>
              <a:t>Close-in Ground Losses for Any Small Antenna Close to Ground</a:t>
            </a:r>
          </a:p>
        </p:txBody>
      </p:sp>
      <p:sp>
        <p:nvSpPr>
          <p:cNvPr id="424963" name="Rectangle 3"/>
          <p:cNvSpPr>
            <a:spLocks noChangeArrowheads="1"/>
          </p:cNvSpPr>
          <p:nvPr/>
        </p:nvSpPr>
        <p:spPr bwMode="auto">
          <a:xfrm>
            <a:off x="150813" y="568325"/>
            <a:ext cx="3817937" cy="3376613"/>
          </a:xfrm>
          <a:prstGeom prst="rect">
            <a:avLst/>
          </a:prstGeom>
          <a:solidFill>
            <a:srgbClr val="FFFFFF"/>
          </a:solidFill>
          <a:ln w="0">
            <a:noFill/>
            <a:miter lim="800000"/>
            <a:headEnd/>
            <a:tailEnd/>
          </a:ln>
          <a:effectLst/>
        </p:spPr>
        <p:txBody>
          <a:bodyPr lIns="0" tIns="0" rIns="0" bIns="0"/>
          <a:lstStyle/>
          <a:p>
            <a:pPr algn="ctr"/>
            <a:r>
              <a:rPr lang="en-GB" sz="1600" b="1">
                <a:effectLst/>
              </a:rPr>
              <a:t>3.6 MHz path loss with distance from 2 to 50 metres for a pair of vertical 1m (tuned) loops with centres 1.5 metres above ground:</a:t>
            </a:r>
          </a:p>
          <a:p>
            <a:endParaRPr lang="en-GB" sz="1200" b="1">
              <a:effectLst/>
            </a:endParaRPr>
          </a:p>
          <a:p>
            <a:pPr>
              <a:buFontTx/>
              <a:buAutoNum type="alphaLcParenBoth"/>
            </a:pPr>
            <a:r>
              <a:rPr lang="en-GB" sz="1400" b="1">
                <a:effectLst/>
              </a:rPr>
              <a:t> Top red curve</a:t>
            </a:r>
            <a:r>
              <a:rPr lang="en-GB" sz="1400">
                <a:effectLst/>
              </a:rPr>
              <a:t>: ground-path loss</a:t>
            </a:r>
            <a:r>
              <a:rPr lang="en-GB" sz="1400" b="1">
                <a:effectLst/>
              </a:rPr>
              <a:t> </a:t>
            </a:r>
            <a:r>
              <a:rPr lang="en-GB" sz="1400">
                <a:effectLst/>
              </a:rPr>
              <a:t>for dry winter conditions</a:t>
            </a:r>
            <a:r>
              <a:rPr lang="en-GB" sz="1400" b="1">
                <a:effectLst/>
              </a:rPr>
              <a:t> </a:t>
            </a:r>
            <a:r>
              <a:rPr lang="en-GB" sz="1400">
                <a:effectLst/>
              </a:rPr>
              <a:t>(+2</a:t>
            </a:r>
            <a:r>
              <a:rPr lang="en-GB" sz="1400">
                <a:effectLst/>
                <a:sym typeface="Symbol" pitchFamily="18" charset="2"/>
              </a:rPr>
              <a:t></a:t>
            </a:r>
            <a:r>
              <a:rPr lang="en-GB" sz="1400">
                <a:effectLst/>
              </a:rPr>
              <a:t>C) with both loops resonated and matched.    </a:t>
            </a:r>
          </a:p>
          <a:p>
            <a:pPr>
              <a:buFontTx/>
              <a:buAutoNum type="alphaLcParenBoth"/>
            </a:pPr>
            <a:r>
              <a:rPr lang="en-GB" sz="1400" b="1">
                <a:effectLst/>
              </a:rPr>
              <a:t> Middle blue curve:</a:t>
            </a:r>
            <a:r>
              <a:rPr lang="en-GB" sz="1400">
                <a:effectLst/>
              </a:rPr>
              <a:t> ground-path loss for wet winter conditions (+4</a:t>
            </a:r>
            <a:r>
              <a:rPr lang="en-US" sz="1400">
                <a:effectLst/>
                <a:cs typeface="Times New Roman" pitchFamily="18" charset="0"/>
              </a:rPr>
              <a:t>°</a:t>
            </a:r>
            <a:r>
              <a:rPr lang="en-GB" sz="1400">
                <a:effectLst/>
              </a:rPr>
              <a:t>C) with both loops resonated and matched.</a:t>
            </a:r>
          </a:p>
          <a:p>
            <a:pPr>
              <a:buFontTx/>
              <a:buAutoNum type="alphaLcParenBoth"/>
            </a:pPr>
            <a:r>
              <a:rPr lang="en-GB" sz="1400" b="1">
                <a:effectLst/>
              </a:rPr>
              <a:t> Bottom black curve:</a:t>
            </a:r>
            <a:r>
              <a:rPr lang="en-GB" sz="1400">
                <a:effectLst/>
              </a:rPr>
              <a:t> Using one loop open and un-tuned as a ‘field sensor’ and using ‘Faraday’s Law of Induction’ from Maxwell’s Equations.  Dry winter conditions as above in (a). </a:t>
            </a:r>
          </a:p>
          <a:p>
            <a:pPr>
              <a:buFontTx/>
              <a:buAutoNum type="alphaLcParenBoth"/>
            </a:pPr>
            <a:r>
              <a:rPr lang="en-GB" sz="1400" b="1">
                <a:effectLst/>
              </a:rPr>
              <a:t> Green Line:</a:t>
            </a:r>
            <a:r>
              <a:rPr lang="en-GB" sz="1400">
                <a:effectLst/>
              </a:rPr>
              <a:t> Inverse Square Law reference line.  </a:t>
            </a:r>
          </a:p>
        </p:txBody>
      </p:sp>
      <p:grpSp>
        <p:nvGrpSpPr>
          <p:cNvPr id="424964" name="Group 4"/>
          <p:cNvGrpSpPr>
            <a:grpSpLocks/>
          </p:cNvGrpSpPr>
          <p:nvPr/>
        </p:nvGrpSpPr>
        <p:grpSpPr bwMode="auto">
          <a:xfrm>
            <a:off x="4037013" y="369888"/>
            <a:ext cx="5278437" cy="4121150"/>
            <a:chOff x="2268" y="640"/>
            <a:chExt cx="3325" cy="2596"/>
          </a:xfrm>
        </p:grpSpPr>
        <p:grpSp>
          <p:nvGrpSpPr>
            <p:cNvPr id="424965" name="Group 5"/>
            <p:cNvGrpSpPr>
              <a:grpSpLocks/>
            </p:cNvGrpSpPr>
            <p:nvPr/>
          </p:nvGrpSpPr>
          <p:grpSpPr bwMode="auto">
            <a:xfrm>
              <a:off x="2268" y="640"/>
              <a:ext cx="3325" cy="2596"/>
              <a:chOff x="1686" y="1044"/>
              <a:chExt cx="3007" cy="2296"/>
            </a:xfrm>
          </p:grpSpPr>
          <p:pic>
            <p:nvPicPr>
              <p:cNvPr id="424966" name="Picture 6"/>
              <p:cNvPicPr>
                <a:picLocks noChangeAspect="1" noChangeArrowheads="1"/>
              </p:cNvPicPr>
              <p:nvPr/>
            </p:nvPicPr>
            <p:blipFill>
              <a:blip r:embed="rId3" cstate="print"/>
              <a:srcRect l="14738" b="22614"/>
              <a:stretch>
                <a:fillRect/>
              </a:stretch>
            </p:blipFill>
            <p:spPr bwMode="auto">
              <a:xfrm>
                <a:off x="2130" y="1046"/>
                <a:ext cx="2542" cy="1761"/>
              </a:xfrm>
              <a:prstGeom prst="rect">
                <a:avLst/>
              </a:prstGeom>
              <a:noFill/>
              <a:ln w="9525">
                <a:noFill/>
                <a:miter lim="800000"/>
                <a:headEnd/>
                <a:tailEnd/>
              </a:ln>
            </p:spPr>
          </p:pic>
          <p:grpSp>
            <p:nvGrpSpPr>
              <p:cNvPr id="424967" name="Group 7"/>
              <p:cNvGrpSpPr>
                <a:grpSpLocks/>
              </p:cNvGrpSpPr>
              <p:nvPr/>
            </p:nvGrpSpPr>
            <p:grpSpPr bwMode="auto">
              <a:xfrm>
                <a:off x="1686" y="1044"/>
                <a:ext cx="3007" cy="2296"/>
                <a:chOff x="1802" y="632"/>
                <a:chExt cx="2695" cy="2732"/>
              </a:xfrm>
            </p:grpSpPr>
            <p:pic>
              <p:nvPicPr>
                <p:cNvPr id="424968" name="Picture 8"/>
                <p:cNvPicPr>
                  <a:picLocks noChangeAspect="1" noChangeArrowheads="1"/>
                </p:cNvPicPr>
                <p:nvPr/>
              </p:nvPicPr>
              <p:blipFill>
                <a:blip r:embed="rId4" cstate="print">
                  <a:grayscl/>
                  <a:biLevel thresh="50000"/>
                </a:blip>
                <a:srcRect/>
                <a:stretch>
                  <a:fillRect/>
                </a:stretch>
              </p:blipFill>
              <p:spPr bwMode="auto">
                <a:xfrm>
                  <a:off x="1802" y="632"/>
                  <a:ext cx="2695" cy="2732"/>
                </a:xfrm>
                <a:prstGeom prst="rect">
                  <a:avLst/>
                </a:prstGeom>
                <a:noFill/>
                <a:ln w="9525">
                  <a:noFill/>
                  <a:miter lim="800000"/>
                  <a:headEnd/>
                  <a:tailEnd/>
                </a:ln>
              </p:spPr>
            </p:pic>
            <p:pic>
              <p:nvPicPr>
                <p:cNvPr id="424969" name="Picture 9"/>
                <p:cNvPicPr>
                  <a:picLocks noChangeAspect="1" noChangeArrowheads="1"/>
                </p:cNvPicPr>
                <p:nvPr/>
              </p:nvPicPr>
              <p:blipFill>
                <a:blip r:embed="rId5" cstate="print"/>
                <a:srcRect/>
                <a:stretch>
                  <a:fillRect/>
                </a:stretch>
              </p:blipFill>
              <p:spPr bwMode="auto">
                <a:xfrm>
                  <a:off x="2216" y="797"/>
                  <a:ext cx="2017" cy="1932"/>
                </a:xfrm>
                <a:prstGeom prst="rect">
                  <a:avLst/>
                </a:prstGeom>
                <a:noFill/>
                <a:ln>
                  <a:noFill/>
                </a:ln>
                <a:effectLst/>
              </p:spPr>
            </p:pic>
          </p:grpSp>
        </p:grpSp>
        <p:sp>
          <p:nvSpPr>
            <p:cNvPr id="424970" name="Line 10"/>
            <p:cNvSpPr>
              <a:spLocks noChangeShapeType="1"/>
            </p:cNvSpPr>
            <p:nvPr/>
          </p:nvSpPr>
          <p:spPr bwMode="auto">
            <a:xfrm>
              <a:off x="2814" y="1122"/>
              <a:ext cx="2376" cy="1164"/>
            </a:xfrm>
            <a:prstGeom prst="line">
              <a:avLst/>
            </a:prstGeom>
            <a:noFill/>
            <a:ln w="38100">
              <a:solidFill>
                <a:srgbClr val="66FF33"/>
              </a:solidFill>
              <a:round/>
              <a:headEnd/>
              <a:tailEnd/>
            </a:ln>
            <a:effectLst/>
          </p:spPr>
          <p:txBody>
            <a:bodyPr wrap="none" anchor="ctr"/>
            <a:lstStyle/>
            <a:p>
              <a:endParaRPr lang="en-GB"/>
            </a:p>
          </p:txBody>
        </p:sp>
      </p:grpSp>
      <p:sp>
        <p:nvSpPr>
          <p:cNvPr id="424971" name="Text Box 11"/>
          <p:cNvSpPr txBox="1">
            <a:spLocks noChangeArrowheads="1"/>
          </p:cNvSpPr>
          <p:nvPr/>
        </p:nvSpPr>
        <p:spPr bwMode="auto">
          <a:xfrm>
            <a:off x="123825" y="4002088"/>
            <a:ext cx="8891588" cy="2419350"/>
          </a:xfrm>
          <a:prstGeom prst="rect">
            <a:avLst/>
          </a:prstGeom>
          <a:noFill/>
          <a:ln w="9525">
            <a:noFill/>
            <a:miter lim="800000"/>
            <a:headEnd/>
            <a:tailEnd/>
          </a:ln>
          <a:effectLst/>
        </p:spPr>
        <p:txBody>
          <a:bodyPr>
            <a:spAutoFit/>
          </a:bodyPr>
          <a:lstStyle/>
          <a:p>
            <a:pPr marL="457200" indent="-457200">
              <a:spcBef>
                <a:spcPct val="50000"/>
              </a:spcBef>
            </a:pPr>
            <a:r>
              <a:rPr lang="en-GB" sz="1600" b="1">
                <a:effectLst/>
              </a:rPr>
              <a:t>Conclusions from these results:</a:t>
            </a:r>
          </a:p>
          <a:p>
            <a:pPr marL="457200" indent="-457200">
              <a:spcBef>
                <a:spcPct val="25000"/>
              </a:spcBef>
              <a:buFontTx/>
              <a:buAutoNum type="arabicPeriod"/>
            </a:pPr>
            <a:r>
              <a:rPr lang="en-GB" sz="1600">
                <a:effectLst/>
              </a:rPr>
              <a:t>Close-in ground losses occur in first 10 metres from an antenna close to ground.   </a:t>
            </a:r>
          </a:p>
          <a:p>
            <a:pPr marL="457200" indent="-457200">
              <a:spcBef>
                <a:spcPct val="25000"/>
              </a:spcBef>
              <a:buFontTx/>
              <a:buAutoNum type="arabicPeriod"/>
            </a:pPr>
            <a:r>
              <a:rPr lang="en-GB" sz="1600">
                <a:effectLst/>
              </a:rPr>
              <a:t>Close-in ground losses for dry clay soil = 8dB </a:t>
            </a:r>
          </a:p>
          <a:p>
            <a:pPr marL="457200" indent="-457200">
              <a:spcBef>
                <a:spcPct val="25000"/>
              </a:spcBef>
              <a:buFontTx/>
              <a:buAutoNum type="arabicPeriod"/>
            </a:pPr>
            <a:r>
              <a:rPr lang="en-GB" sz="1600">
                <a:effectLst/>
              </a:rPr>
              <a:t>Close-in ground losses for wet clay soil = 16dB (but with 1/r surface wave further out?)</a:t>
            </a:r>
          </a:p>
          <a:p>
            <a:pPr marL="457200" indent="-457200">
              <a:spcBef>
                <a:spcPct val="25000"/>
              </a:spcBef>
              <a:buFontTx/>
              <a:buAutoNum type="arabicPeriod"/>
            </a:pPr>
            <a:r>
              <a:rPr lang="en-GB" sz="1600">
                <a:effectLst/>
              </a:rPr>
              <a:t>Field sensor sensitivity (single turn loop) can be up to 25dB in error if calculated and not calibrated.  </a:t>
            </a:r>
          </a:p>
          <a:p>
            <a:pPr marL="457200" indent="-457200">
              <a:spcBef>
                <a:spcPct val="25000"/>
              </a:spcBef>
              <a:buFontTx/>
              <a:buAutoNum type="arabicPeriod"/>
            </a:pPr>
            <a:r>
              <a:rPr lang="en-GB" sz="1600">
                <a:effectLst/>
              </a:rPr>
              <a:t>The unpredictable and large ground losses under field sensors must also be calibrated out.</a:t>
            </a:r>
          </a:p>
          <a:p>
            <a:pPr marL="457200" indent="-457200">
              <a:spcBef>
                <a:spcPct val="25000"/>
              </a:spcBef>
              <a:buFontTx/>
              <a:buAutoNum type="arabicPeriod"/>
            </a:pPr>
            <a:r>
              <a:rPr lang="en-GB" sz="1600" b="1">
                <a:effectLst/>
              </a:rPr>
              <a:t>Efficiencies of an identical pair of loops is found from the asymptotic path loss as the loops are brought together.  This occurs at about 3m spacing for 1m loops as above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70E09B86-0679-4D4C-B3BB-71B2502987FF}" type="slidenum">
              <a:rPr lang="en-US"/>
              <a:pPr/>
              <a:t>82</a:t>
            </a:fld>
            <a:endParaRPr lang="en-US"/>
          </a:p>
        </p:txBody>
      </p:sp>
      <p:sp>
        <p:nvSpPr>
          <p:cNvPr id="459778" name="Rectangle 2"/>
          <p:cNvSpPr>
            <a:spLocks noGrp="1" noChangeArrowheads="1"/>
          </p:cNvSpPr>
          <p:nvPr>
            <p:ph type="title"/>
          </p:nvPr>
        </p:nvSpPr>
        <p:spPr>
          <a:xfrm>
            <a:off x="600075" y="80963"/>
            <a:ext cx="8069263" cy="1562100"/>
          </a:xfrm>
        </p:spPr>
        <p:txBody>
          <a:bodyPr/>
          <a:lstStyle/>
          <a:p>
            <a:r>
              <a:rPr lang="en-GB" sz="3200"/>
              <a:t>Using Heuristics to  resolve the ‘Loop Controversy’ once and for all time!</a:t>
            </a:r>
          </a:p>
        </p:txBody>
      </p:sp>
      <p:sp>
        <p:nvSpPr>
          <p:cNvPr id="459779" name="Rectangle 3"/>
          <p:cNvSpPr>
            <a:spLocks noGrp="1" noChangeArrowheads="1"/>
          </p:cNvSpPr>
          <p:nvPr>
            <p:ph type="body" idx="1"/>
          </p:nvPr>
        </p:nvSpPr>
        <p:spPr>
          <a:xfrm>
            <a:off x="438150" y="1679575"/>
            <a:ext cx="8328025" cy="4619625"/>
          </a:xfrm>
        </p:spPr>
        <p:txBody>
          <a:bodyPr/>
          <a:lstStyle/>
          <a:p>
            <a:r>
              <a:rPr lang="en-GB" sz="2400"/>
              <a:t>The so-called ‘Loop Controversy’ is now fully explained:</a:t>
            </a:r>
          </a:p>
          <a:p>
            <a:r>
              <a:rPr lang="en-GB" sz="2400"/>
              <a:t>Loop losses concentrated in the capacitor rotor connection is a demonstrably incorrect suggestion. </a:t>
            </a:r>
          </a:p>
          <a:p>
            <a:r>
              <a:rPr lang="en-GB" sz="2400"/>
              <a:t>The critics have mistakenly included ground losses immediately under the antenna and the field sensor in their (poor) loop efficiency estimates by field strength measurement. </a:t>
            </a:r>
          </a:p>
          <a:p>
            <a:r>
              <a:rPr lang="en-GB" sz="2400"/>
              <a:t>This led them to believe that NEC (and any other ‘Method of Moments’ (MoM) simulation programme) correctly predicts loop efficiency.  NEC and MoM do not!  </a:t>
            </a:r>
          </a:p>
          <a:p>
            <a:r>
              <a:rPr lang="en-GB" sz="2400"/>
              <a:t>The earth is no longer ‘flat’ – at least for most people!</a:t>
            </a:r>
          </a:p>
          <a:p>
            <a:r>
              <a:rPr lang="en-GB" sz="2400"/>
              <a:t>And that’s the end of it!  Or is it?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Slide Number Placeholder 5"/>
          <p:cNvSpPr>
            <a:spLocks noGrp="1"/>
          </p:cNvSpPr>
          <p:nvPr>
            <p:ph type="sldNum" sz="quarter" idx="4294967295"/>
          </p:nvPr>
        </p:nvSpPr>
        <p:spPr>
          <a:xfrm>
            <a:off x="6553200" y="6561138"/>
            <a:ext cx="2133600" cy="160337"/>
          </a:xfrm>
          <a:prstGeom prst="rect">
            <a:avLst/>
          </a:prstGeom>
          <a:noFill/>
        </p:spPr>
        <p:txBody>
          <a:bodyPr/>
          <a:lstStyle/>
          <a:p>
            <a:fld id="{4CB9B306-15E9-47DE-B8DA-6D215E6CBAFE}" type="slidenum">
              <a:rPr lang="en-GB">
                <a:latin typeface="Arial" charset="0"/>
              </a:rPr>
              <a:pPr/>
              <a:t>83</a:t>
            </a:fld>
            <a:endParaRPr lang="en-GB">
              <a:latin typeface="Arial" charset="0"/>
            </a:endParaRPr>
          </a:p>
        </p:txBody>
      </p:sp>
      <p:sp>
        <p:nvSpPr>
          <p:cNvPr id="9219" name="Rectangle 2"/>
          <p:cNvSpPr>
            <a:spLocks noGrp="1" noChangeArrowheads="1"/>
          </p:cNvSpPr>
          <p:nvPr>
            <p:ph type="title"/>
          </p:nvPr>
        </p:nvSpPr>
        <p:spPr>
          <a:xfrm>
            <a:off x="0" y="0"/>
            <a:ext cx="7947025" cy="993775"/>
          </a:xfrm>
        </p:spPr>
        <p:txBody>
          <a:bodyPr/>
          <a:lstStyle/>
          <a:p>
            <a:pPr eaLnBrk="1" hangingPunct="1"/>
            <a:r>
              <a:rPr lang="en-GB" smtClean="0"/>
              <a:t>Radiation mechanisms of a small antenna over medium loss ground</a:t>
            </a:r>
          </a:p>
        </p:txBody>
      </p:sp>
      <p:sp>
        <p:nvSpPr>
          <p:cNvPr id="9220" name="Rectangle 3"/>
          <p:cNvSpPr>
            <a:spLocks noGrp="1" noChangeArrowheads="1"/>
          </p:cNvSpPr>
          <p:nvPr>
            <p:ph type="body" idx="1"/>
          </p:nvPr>
        </p:nvSpPr>
        <p:spPr>
          <a:xfrm>
            <a:off x="0" y="1428750"/>
            <a:ext cx="2905125" cy="4524375"/>
          </a:xfrm>
        </p:spPr>
        <p:txBody>
          <a:bodyPr/>
          <a:lstStyle/>
          <a:p>
            <a:pPr marL="304800" indent="-304800" eaLnBrk="1" hangingPunct="1">
              <a:buFontTx/>
              <a:buNone/>
            </a:pPr>
            <a:r>
              <a:rPr lang="en-GB" sz="1800" b="1" u="sng" smtClean="0"/>
              <a:t>Processes</a:t>
            </a:r>
          </a:p>
          <a:p>
            <a:pPr marL="304800" indent="-304800" eaLnBrk="1" hangingPunct="1"/>
            <a:r>
              <a:rPr lang="en-GB" sz="1800" smtClean="0"/>
              <a:t>Direct radiation of sky-wave from antenna. </a:t>
            </a:r>
          </a:p>
          <a:p>
            <a:pPr marL="304800" indent="-304800" eaLnBrk="1" hangingPunct="1"/>
            <a:r>
              <a:rPr lang="en-GB" sz="1800" smtClean="0"/>
              <a:t>Antenna mode losses from strong local coupling to ground</a:t>
            </a:r>
          </a:p>
          <a:p>
            <a:pPr marL="304800" indent="-304800" eaLnBrk="1" hangingPunct="1"/>
            <a:r>
              <a:rPr lang="en-GB" sz="1800" smtClean="0"/>
              <a:t>Sky-wave from ground surface wave and currents </a:t>
            </a:r>
          </a:p>
          <a:p>
            <a:pPr marL="304800" indent="-304800" eaLnBrk="1" hangingPunct="1"/>
            <a:r>
              <a:rPr lang="en-GB" sz="1800" smtClean="0"/>
              <a:t>Sky-wave to horizontal space-wave layer </a:t>
            </a:r>
          </a:p>
          <a:p>
            <a:pPr marL="304800" indent="-304800" eaLnBrk="1" hangingPunct="1"/>
            <a:r>
              <a:rPr lang="en-GB" sz="1800" smtClean="0"/>
              <a:t>Heat losses in antenna.</a:t>
            </a:r>
          </a:p>
          <a:p>
            <a:pPr marL="304800" indent="-304800" eaLnBrk="1" hangingPunct="1"/>
            <a:r>
              <a:rPr lang="en-GB" sz="1800" smtClean="0"/>
              <a:t>Antenna to antenna mode coupling </a:t>
            </a:r>
          </a:p>
        </p:txBody>
      </p:sp>
      <p:grpSp>
        <p:nvGrpSpPr>
          <p:cNvPr id="2" name="Group 52"/>
          <p:cNvGrpSpPr>
            <a:grpSpLocks/>
          </p:cNvGrpSpPr>
          <p:nvPr/>
        </p:nvGrpSpPr>
        <p:grpSpPr bwMode="auto">
          <a:xfrm>
            <a:off x="2781300" y="1030311"/>
            <a:ext cx="6210902" cy="4885896"/>
            <a:chOff x="1840" y="671"/>
            <a:chExt cx="3728" cy="2924"/>
          </a:xfrm>
        </p:grpSpPr>
        <p:grpSp>
          <p:nvGrpSpPr>
            <p:cNvPr id="3" name="Group 51"/>
            <p:cNvGrpSpPr>
              <a:grpSpLocks/>
            </p:cNvGrpSpPr>
            <p:nvPr/>
          </p:nvGrpSpPr>
          <p:grpSpPr bwMode="auto">
            <a:xfrm>
              <a:off x="2064" y="671"/>
              <a:ext cx="3504" cy="2721"/>
              <a:chOff x="2064" y="671"/>
              <a:chExt cx="3504" cy="2721"/>
            </a:xfrm>
          </p:grpSpPr>
          <p:sp>
            <p:nvSpPr>
              <p:cNvPr id="9226" name="Line 8"/>
              <p:cNvSpPr>
                <a:spLocks noChangeShapeType="1"/>
              </p:cNvSpPr>
              <p:nvPr/>
            </p:nvSpPr>
            <p:spPr bwMode="auto">
              <a:xfrm flipH="1">
                <a:off x="2146" y="806"/>
                <a:ext cx="1" cy="2163"/>
              </a:xfrm>
              <a:prstGeom prst="line">
                <a:avLst/>
              </a:prstGeom>
              <a:noFill/>
              <a:ln w="25400">
                <a:solidFill>
                  <a:srgbClr val="000000"/>
                </a:solidFill>
                <a:round/>
                <a:headEnd type="arrow" w="med" len="med"/>
                <a:tailEnd/>
              </a:ln>
            </p:spPr>
            <p:txBody>
              <a:bodyPr/>
              <a:lstStyle/>
              <a:p>
                <a:endParaRPr lang="en-GB" sz="1600"/>
              </a:p>
            </p:txBody>
          </p:sp>
          <p:sp>
            <p:nvSpPr>
              <p:cNvPr id="9227" name="Line 9"/>
              <p:cNvSpPr>
                <a:spLocks noChangeShapeType="1"/>
              </p:cNvSpPr>
              <p:nvPr/>
            </p:nvSpPr>
            <p:spPr bwMode="auto">
              <a:xfrm flipV="1">
                <a:off x="4048" y="2958"/>
                <a:ext cx="588" cy="1"/>
              </a:xfrm>
              <a:prstGeom prst="line">
                <a:avLst/>
              </a:prstGeom>
              <a:noFill/>
              <a:ln w="25400">
                <a:solidFill>
                  <a:srgbClr val="000000"/>
                </a:solidFill>
                <a:round/>
                <a:headEnd/>
                <a:tailEnd type="triangle" w="med" len="med"/>
              </a:ln>
            </p:spPr>
            <p:txBody>
              <a:bodyPr/>
              <a:lstStyle/>
              <a:p>
                <a:endParaRPr lang="en-GB" sz="1600"/>
              </a:p>
            </p:txBody>
          </p:sp>
          <p:sp>
            <p:nvSpPr>
              <p:cNvPr id="9228" name="Arc 10"/>
              <p:cNvSpPr>
                <a:spLocks/>
              </p:cNvSpPr>
              <p:nvPr/>
            </p:nvSpPr>
            <p:spPr bwMode="auto">
              <a:xfrm>
                <a:off x="2145" y="1372"/>
                <a:ext cx="1599" cy="1597"/>
              </a:xfrm>
              <a:custGeom>
                <a:avLst/>
                <a:gdLst>
                  <a:gd name="T0" fmla="*/ 0 w 21600"/>
                  <a:gd name="T1" fmla="*/ 0 h 21600"/>
                  <a:gd name="T2" fmla="*/ 1599 w 21600"/>
                  <a:gd name="T3" fmla="*/ 1587 h 21600"/>
                  <a:gd name="T4" fmla="*/ 0 w 21600"/>
                  <a:gd name="T5" fmla="*/ 159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78" y="0"/>
                      <a:pt x="21528" y="9591"/>
                      <a:pt x="21599" y="21470"/>
                    </a:cubicBezTo>
                  </a:path>
                  <a:path w="21600" h="21600" stroke="0" extrusionOk="0">
                    <a:moveTo>
                      <a:pt x="-1" y="0"/>
                    </a:moveTo>
                    <a:cubicBezTo>
                      <a:pt x="11878" y="0"/>
                      <a:pt x="21528" y="9591"/>
                      <a:pt x="21599" y="21470"/>
                    </a:cubicBezTo>
                    <a:lnTo>
                      <a:pt x="0" y="21600"/>
                    </a:lnTo>
                    <a:close/>
                  </a:path>
                </a:pathLst>
              </a:custGeom>
              <a:noFill/>
              <a:ln w="25400">
                <a:solidFill>
                  <a:srgbClr val="000000"/>
                </a:solidFill>
                <a:round/>
                <a:headEnd/>
                <a:tailEnd/>
              </a:ln>
            </p:spPr>
            <p:txBody>
              <a:bodyPr/>
              <a:lstStyle/>
              <a:p>
                <a:endParaRPr lang="en-GB" sz="1600"/>
              </a:p>
            </p:txBody>
          </p:sp>
          <p:sp>
            <p:nvSpPr>
              <p:cNvPr id="9229" name="Arc 11"/>
              <p:cNvSpPr>
                <a:spLocks/>
              </p:cNvSpPr>
              <p:nvPr/>
            </p:nvSpPr>
            <p:spPr bwMode="auto">
              <a:xfrm>
                <a:off x="2147" y="1818"/>
                <a:ext cx="1148" cy="1143"/>
              </a:xfrm>
              <a:custGeom>
                <a:avLst/>
                <a:gdLst>
                  <a:gd name="T0" fmla="*/ 0 w 21763"/>
                  <a:gd name="T1" fmla="*/ 0 h 21628"/>
                  <a:gd name="T2" fmla="*/ 1148 w 21763"/>
                  <a:gd name="T3" fmla="*/ 1143 h 21628"/>
                  <a:gd name="T4" fmla="*/ 9 w 21763"/>
                  <a:gd name="T5" fmla="*/ 1142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sz="1600"/>
              </a:p>
            </p:txBody>
          </p:sp>
          <p:sp>
            <p:nvSpPr>
              <p:cNvPr id="9230" name="Arc 12"/>
              <p:cNvSpPr>
                <a:spLocks/>
              </p:cNvSpPr>
              <p:nvPr/>
            </p:nvSpPr>
            <p:spPr bwMode="auto">
              <a:xfrm>
                <a:off x="2147" y="1638"/>
                <a:ext cx="1337" cy="1331"/>
              </a:xfrm>
              <a:custGeom>
                <a:avLst/>
                <a:gdLst>
                  <a:gd name="T0" fmla="*/ 0 w 21600"/>
                  <a:gd name="T1" fmla="*/ 0 h 21600"/>
                  <a:gd name="T2" fmla="*/ 1337 w 21600"/>
                  <a:gd name="T3" fmla="*/ 1331 h 21600"/>
                  <a:gd name="T4" fmla="*/ 0 w 21600"/>
                  <a:gd name="T5" fmla="*/ 133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0000"/>
                </a:solidFill>
                <a:round/>
                <a:headEnd/>
                <a:tailEnd/>
              </a:ln>
            </p:spPr>
            <p:txBody>
              <a:bodyPr/>
              <a:lstStyle/>
              <a:p>
                <a:endParaRPr lang="en-GB" sz="1600"/>
              </a:p>
            </p:txBody>
          </p:sp>
          <p:sp>
            <p:nvSpPr>
              <p:cNvPr id="9231" name="Line 13"/>
              <p:cNvSpPr>
                <a:spLocks noChangeShapeType="1"/>
              </p:cNvSpPr>
              <p:nvPr/>
            </p:nvSpPr>
            <p:spPr bwMode="auto">
              <a:xfrm flipV="1">
                <a:off x="2145" y="1571"/>
                <a:ext cx="1529" cy="1388"/>
              </a:xfrm>
              <a:prstGeom prst="line">
                <a:avLst/>
              </a:prstGeom>
              <a:noFill/>
              <a:ln w="25400">
                <a:solidFill>
                  <a:srgbClr val="000000"/>
                </a:solidFill>
                <a:prstDash val="dash"/>
                <a:round/>
                <a:headEnd/>
                <a:tailEnd type="arrow" w="med" len="med"/>
              </a:ln>
            </p:spPr>
            <p:txBody>
              <a:bodyPr/>
              <a:lstStyle/>
              <a:p>
                <a:endParaRPr lang="en-GB" sz="1600"/>
              </a:p>
            </p:txBody>
          </p:sp>
          <p:sp>
            <p:nvSpPr>
              <p:cNvPr id="9232" name="Arc 14"/>
              <p:cNvSpPr>
                <a:spLocks/>
              </p:cNvSpPr>
              <p:nvPr/>
            </p:nvSpPr>
            <p:spPr bwMode="auto">
              <a:xfrm>
                <a:off x="2150" y="2363"/>
                <a:ext cx="614" cy="608"/>
              </a:xfrm>
              <a:custGeom>
                <a:avLst/>
                <a:gdLst>
                  <a:gd name="T0" fmla="*/ 75 w 21600"/>
                  <a:gd name="T1" fmla="*/ 0 h 21466"/>
                  <a:gd name="T2" fmla="*/ 614 w 21600"/>
                  <a:gd name="T3" fmla="*/ 608 h 21466"/>
                  <a:gd name="T4" fmla="*/ 0 w 21600"/>
                  <a:gd name="T5" fmla="*/ 607 h 21466"/>
                  <a:gd name="T6" fmla="*/ 0 60000 65536"/>
                  <a:gd name="T7" fmla="*/ 0 60000 65536"/>
                  <a:gd name="T8" fmla="*/ 0 60000 65536"/>
                  <a:gd name="T9" fmla="*/ 0 w 21600"/>
                  <a:gd name="T10" fmla="*/ 0 h 21466"/>
                  <a:gd name="T11" fmla="*/ 21600 w 21600"/>
                  <a:gd name="T12" fmla="*/ 21466 h 21466"/>
                </a:gdLst>
                <a:ahLst/>
                <a:cxnLst>
                  <a:cxn ang="T6">
                    <a:pos x="T0" y="T1"/>
                  </a:cxn>
                  <a:cxn ang="T7">
                    <a:pos x="T2" y="T3"/>
                  </a:cxn>
                  <a:cxn ang="T8">
                    <a:pos x="T4" y="T5"/>
                  </a:cxn>
                </a:cxnLst>
                <a:rect l="T9" t="T10" r="T11" b="T12"/>
                <a:pathLst>
                  <a:path w="21600" h="21466" fill="none" extrusionOk="0">
                    <a:moveTo>
                      <a:pt x="2637" y="-1"/>
                    </a:moveTo>
                    <a:cubicBezTo>
                      <a:pt x="13464" y="1331"/>
                      <a:pt x="21600" y="10528"/>
                      <a:pt x="21600" y="21438"/>
                    </a:cubicBezTo>
                    <a:cubicBezTo>
                      <a:pt x="21600" y="21447"/>
                      <a:pt x="21599" y="21456"/>
                      <a:pt x="21599" y="21465"/>
                    </a:cubicBezTo>
                  </a:path>
                  <a:path w="21600" h="21466" stroke="0" extrusionOk="0">
                    <a:moveTo>
                      <a:pt x="2637" y="-1"/>
                    </a:moveTo>
                    <a:cubicBezTo>
                      <a:pt x="13464" y="1331"/>
                      <a:pt x="21600" y="10528"/>
                      <a:pt x="21600" y="21438"/>
                    </a:cubicBezTo>
                    <a:cubicBezTo>
                      <a:pt x="21600" y="21447"/>
                      <a:pt x="21599" y="21456"/>
                      <a:pt x="21599" y="21465"/>
                    </a:cubicBezTo>
                    <a:lnTo>
                      <a:pt x="0" y="21438"/>
                    </a:lnTo>
                    <a:close/>
                  </a:path>
                </a:pathLst>
              </a:custGeom>
              <a:noFill/>
              <a:ln w="25400">
                <a:solidFill>
                  <a:srgbClr val="000000"/>
                </a:solidFill>
                <a:round/>
                <a:headEnd/>
                <a:tailEnd type="triangle" w="med" len="med"/>
              </a:ln>
            </p:spPr>
            <p:txBody>
              <a:bodyPr/>
              <a:lstStyle/>
              <a:p>
                <a:endParaRPr lang="en-GB" sz="1600"/>
              </a:p>
            </p:txBody>
          </p:sp>
          <p:sp>
            <p:nvSpPr>
              <p:cNvPr id="9233" name="Arc 15"/>
              <p:cNvSpPr>
                <a:spLocks/>
              </p:cNvSpPr>
              <p:nvPr/>
            </p:nvSpPr>
            <p:spPr bwMode="auto">
              <a:xfrm>
                <a:off x="2155" y="2363"/>
                <a:ext cx="1231" cy="597"/>
              </a:xfrm>
              <a:custGeom>
                <a:avLst/>
                <a:gdLst>
                  <a:gd name="T0" fmla="*/ 1079 w 21600"/>
                  <a:gd name="T1" fmla="*/ 0 h 10440"/>
                  <a:gd name="T2" fmla="*/ 1231 w 21600"/>
                  <a:gd name="T3" fmla="*/ 597 h 10440"/>
                  <a:gd name="T4" fmla="*/ 0 w 21600"/>
                  <a:gd name="T5" fmla="*/ 595 h 10440"/>
                  <a:gd name="T6" fmla="*/ 0 60000 65536"/>
                  <a:gd name="T7" fmla="*/ 0 60000 65536"/>
                  <a:gd name="T8" fmla="*/ 0 60000 65536"/>
                  <a:gd name="T9" fmla="*/ 0 w 21600"/>
                  <a:gd name="T10" fmla="*/ 0 h 10440"/>
                  <a:gd name="T11" fmla="*/ 21600 w 21600"/>
                  <a:gd name="T12" fmla="*/ 10440 h 10440"/>
                </a:gdLst>
                <a:ahLst/>
                <a:cxnLst>
                  <a:cxn ang="T6">
                    <a:pos x="T0" y="T1"/>
                  </a:cxn>
                  <a:cxn ang="T7">
                    <a:pos x="T2" y="T3"/>
                  </a:cxn>
                  <a:cxn ang="T8">
                    <a:pos x="T4" y="T5"/>
                  </a:cxn>
                </a:cxnLst>
                <a:rect l="T9" t="T10" r="T11" b="T12"/>
                <a:pathLst>
                  <a:path w="21600" h="10440" fill="none" extrusionOk="0">
                    <a:moveTo>
                      <a:pt x="18924" y="0"/>
                    </a:moveTo>
                    <a:cubicBezTo>
                      <a:pt x="20679" y="3189"/>
                      <a:pt x="21600" y="6771"/>
                      <a:pt x="21600" y="10412"/>
                    </a:cubicBezTo>
                    <a:cubicBezTo>
                      <a:pt x="21600" y="10421"/>
                      <a:pt x="21599" y="10430"/>
                      <a:pt x="21599" y="10439"/>
                    </a:cubicBezTo>
                  </a:path>
                  <a:path w="21600" h="10440" stroke="0" extrusionOk="0">
                    <a:moveTo>
                      <a:pt x="18924" y="0"/>
                    </a:moveTo>
                    <a:cubicBezTo>
                      <a:pt x="20679" y="3189"/>
                      <a:pt x="21600" y="6771"/>
                      <a:pt x="21600" y="10412"/>
                    </a:cubicBezTo>
                    <a:cubicBezTo>
                      <a:pt x="21600" y="10421"/>
                      <a:pt x="21599" y="10430"/>
                      <a:pt x="21599" y="10439"/>
                    </a:cubicBezTo>
                    <a:lnTo>
                      <a:pt x="0" y="10412"/>
                    </a:lnTo>
                    <a:close/>
                  </a:path>
                </a:pathLst>
              </a:custGeom>
              <a:noFill/>
              <a:ln w="25400">
                <a:solidFill>
                  <a:srgbClr val="000000"/>
                </a:solidFill>
                <a:round/>
                <a:headEnd/>
                <a:tailEnd type="triangle" w="med" len="med"/>
              </a:ln>
            </p:spPr>
            <p:txBody>
              <a:bodyPr/>
              <a:lstStyle/>
              <a:p>
                <a:endParaRPr lang="en-GB" sz="1600"/>
              </a:p>
            </p:txBody>
          </p:sp>
          <p:sp>
            <p:nvSpPr>
              <p:cNvPr id="9234" name="Arc 16"/>
              <p:cNvSpPr>
                <a:spLocks/>
              </p:cNvSpPr>
              <p:nvPr/>
            </p:nvSpPr>
            <p:spPr bwMode="auto">
              <a:xfrm>
                <a:off x="2151" y="2276"/>
                <a:ext cx="680" cy="693"/>
              </a:xfrm>
              <a:custGeom>
                <a:avLst/>
                <a:gdLst>
                  <a:gd name="T0" fmla="*/ 0 w 21763"/>
                  <a:gd name="T1" fmla="*/ 0 h 21628"/>
                  <a:gd name="T2" fmla="*/ 680 w 21763"/>
                  <a:gd name="T3" fmla="*/ 693 h 21628"/>
                  <a:gd name="T4" fmla="*/ 5 w 21763"/>
                  <a:gd name="T5" fmla="*/ 692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sz="1600"/>
              </a:p>
            </p:txBody>
          </p:sp>
          <p:sp>
            <p:nvSpPr>
              <p:cNvPr id="9235" name="Arc 17"/>
              <p:cNvSpPr>
                <a:spLocks/>
              </p:cNvSpPr>
              <p:nvPr/>
            </p:nvSpPr>
            <p:spPr bwMode="auto">
              <a:xfrm>
                <a:off x="2145" y="2441"/>
                <a:ext cx="538" cy="531"/>
              </a:xfrm>
              <a:custGeom>
                <a:avLst/>
                <a:gdLst>
                  <a:gd name="T0" fmla="*/ 0 w 21763"/>
                  <a:gd name="T1" fmla="*/ 0 h 21628"/>
                  <a:gd name="T2" fmla="*/ 538 w 21763"/>
                  <a:gd name="T3" fmla="*/ 531 h 21628"/>
                  <a:gd name="T4" fmla="*/ 4 w 21763"/>
                  <a:gd name="T5" fmla="*/ 530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sz="1600"/>
              </a:p>
            </p:txBody>
          </p:sp>
          <p:sp>
            <p:nvSpPr>
              <p:cNvPr id="9236" name="Arc 18"/>
              <p:cNvSpPr>
                <a:spLocks/>
              </p:cNvSpPr>
              <p:nvPr/>
            </p:nvSpPr>
            <p:spPr bwMode="auto">
              <a:xfrm>
                <a:off x="2155" y="1196"/>
                <a:ext cx="1765" cy="1773"/>
              </a:xfrm>
              <a:custGeom>
                <a:avLst/>
                <a:gdLst>
                  <a:gd name="T0" fmla="*/ 0 w 21600"/>
                  <a:gd name="T1" fmla="*/ 0 h 21600"/>
                  <a:gd name="T2" fmla="*/ 1765 w 21600"/>
                  <a:gd name="T3" fmla="*/ 1762 h 21600"/>
                  <a:gd name="T4" fmla="*/ 0 w 21600"/>
                  <a:gd name="T5" fmla="*/ 177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78" y="0"/>
                      <a:pt x="21528" y="9591"/>
                      <a:pt x="21599" y="21470"/>
                    </a:cubicBezTo>
                  </a:path>
                  <a:path w="21600" h="21600" stroke="0" extrusionOk="0">
                    <a:moveTo>
                      <a:pt x="-1" y="0"/>
                    </a:moveTo>
                    <a:cubicBezTo>
                      <a:pt x="11878" y="0"/>
                      <a:pt x="21528" y="9591"/>
                      <a:pt x="21599" y="21470"/>
                    </a:cubicBezTo>
                    <a:lnTo>
                      <a:pt x="0" y="21600"/>
                    </a:lnTo>
                    <a:close/>
                  </a:path>
                </a:pathLst>
              </a:custGeom>
              <a:noFill/>
              <a:ln w="25400">
                <a:solidFill>
                  <a:srgbClr val="000000"/>
                </a:solidFill>
                <a:round/>
                <a:headEnd/>
                <a:tailEnd/>
              </a:ln>
            </p:spPr>
            <p:txBody>
              <a:bodyPr/>
              <a:lstStyle/>
              <a:p>
                <a:endParaRPr lang="en-GB" sz="1600"/>
              </a:p>
            </p:txBody>
          </p:sp>
          <p:sp>
            <p:nvSpPr>
              <p:cNvPr id="9237" name="Arc 19"/>
              <p:cNvSpPr>
                <a:spLocks/>
              </p:cNvSpPr>
              <p:nvPr/>
            </p:nvSpPr>
            <p:spPr bwMode="auto">
              <a:xfrm>
                <a:off x="2145" y="2369"/>
                <a:ext cx="1680" cy="600"/>
              </a:xfrm>
              <a:custGeom>
                <a:avLst/>
                <a:gdLst>
                  <a:gd name="T0" fmla="*/ 1570 w 21600"/>
                  <a:gd name="T1" fmla="*/ 0 h 7708"/>
                  <a:gd name="T2" fmla="*/ 1680 w 21600"/>
                  <a:gd name="T3" fmla="*/ 600 h 7708"/>
                  <a:gd name="T4" fmla="*/ 0 w 21600"/>
                  <a:gd name="T5" fmla="*/ 598 h 7708"/>
                  <a:gd name="T6" fmla="*/ 0 60000 65536"/>
                  <a:gd name="T7" fmla="*/ 0 60000 65536"/>
                  <a:gd name="T8" fmla="*/ 0 60000 65536"/>
                  <a:gd name="T9" fmla="*/ 0 w 21600"/>
                  <a:gd name="T10" fmla="*/ 0 h 7708"/>
                  <a:gd name="T11" fmla="*/ 21600 w 21600"/>
                  <a:gd name="T12" fmla="*/ 7708 h 7708"/>
                </a:gdLst>
                <a:ahLst/>
                <a:cxnLst>
                  <a:cxn ang="T6">
                    <a:pos x="T0" y="T1"/>
                  </a:cxn>
                  <a:cxn ang="T7">
                    <a:pos x="T2" y="T3"/>
                  </a:cxn>
                  <a:cxn ang="T8">
                    <a:pos x="T4" y="T5"/>
                  </a:cxn>
                </a:cxnLst>
                <a:rect l="T9" t="T10" r="T11" b="T12"/>
                <a:pathLst>
                  <a:path w="21600" h="7708" fill="none" extrusionOk="0">
                    <a:moveTo>
                      <a:pt x="20188" y="-1"/>
                    </a:moveTo>
                    <a:cubicBezTo>
                      <a:pt x="21121" y="2452"/>
                      <a:pt x="21600" y="5055"/>
                      <a:pt x="21600" y="7680"/>
                    </a:cubicBezTo>
                    <a:cubicBezTo>
                      <a:pt x="21600" y="7689"/>
                      <a:pt x="21599" y="7698"/>
                      <a:pt x="21599" y="7707"/>
                    </a:cubicBezTo>
                  </a:path>
                  <a:path w="21600" h="7708" stroke="0" extrusionOk="0">
                    <a:moveTo>
                      <a:pt x="20188" y="-1"/>
                    </a:moveTo>
                    <a:cubicBezTo>
                      <a:pt x="21121" y="2452"/>
                      <a:pt x="21600" y="5055"/>
                      <a:pt x="21600" y="7680"/>
                    </a:cubicBezTo>
                    <a:cubicBezTo>
                      <a:pt x="21600" y="7689"/>
                      <a:pt x="21599" y="7698"/>
                      <a:pt x="21599" y="7707"/>
                    </a:cubicBezTo>
                    <a:lnTo>
                      <a:pt x="0" y="7680"/>
                    </a:lnTo>
                    <a:close/>
                  </a:path>
                </a:pathLst>
              </a:custGeom>
              <a:noFill/>
              <a:ln w="25400">
                <a:solidFill>
                  <a:srgbClr val="000000"/>
                </a:solidFill>
                <a:round/>
                <a:headEnd/>
                <a:tailEnd type="triangle" w="med" len="med"/>
              </a:ln>
            </p:spPr>
            <p:txBody>
              <a:bodyPr/>
              <a:lstStyle/>
              <a:p>
                <a:endParaRPr lang="en-GB" sz="1600"/>
              </a:p>
            </p:txBody>
          </p:sp>
          <p:sp>
            <p:nvSpPr>
              <p:cNvPr id="9238" name="Line 20"/>
              <p:cNvSpPr>
                <a:spLocks noChangeShapeType="1"/>
              </p:cNvSpPr>
              <p:nvPr/>
            </p:nvSpPr>
            <p:spPr bwMode="auto">
              <a:xfrm flipV="1">
                <a:off x="2550" y="2576"/>
                <a:ext cx="2315" cy="1"/>
              </a:xfrm>
              <a:prstGeom prst="line">
                <a:avLst/>
              </a:prstGeom>
              <a:noFill/>
              <a:ln w="25400" cap="rnd">
                <a:solidFill>
                  <a:srgbClr val="000000"/>
                </a:solidFill>
                <a:prstDash val="sysDot"/>
                <a:round/>
                <a:headEnd/>
                <a:tailEnd type="arrow" w="med" len="med"/>
              </a:ln>
            </p:spPr>
            <p:txBody>
              <a:bodyPr/>
              <a:lstStyle/>
              <a:p>
                <a:endParaRPr lang="en-GB" sz="1600"/>
              </a:p>
            </p:txBody>
          </p:sp>
          <p:sp>
            <p:nvSpPr>
              <p:cNvPr id="9239" name="Line 21"/>
              <p:cNvSpPr>
                <a:spLocks noChangeShapeType="1"/>
              </p:cNvSpPr>
              <p:nvPr/>
            </p:nvSpPr>
            <p:spPr bwMode="auto">
              <a:xfrm flipV="1">
                <a:off x="2549" y="2876"/>
                <a:ext cx="2319" cy="1"/>
              </a:xfrm>
              <a:prstGeom prst="line">
                <a:avLst/>
              </a:prstGeom>
              <a:noFill/>
              <a:ln w="25400" cap="rnd">
                <a:solidFill>
                  <a:srgbClr val="000000"/>
                </a:solidFill>
                <a:prstDash val="sysDot"/>
                <a:round/>
                <a:headEnd/>
                <a:tailEnd type="arrow" w="sm" len="sm"/>
              </a:ln>
            </p:spPr>
            <p:txBody>
              <a:bodyPr/>
              <a:lstStyle/>
              <a:p>
                <a:endParaRPr lang="en-GB" sz="1600"/>
              </a:p>
            </p:txBody>
          </p:sp>
          <p:sp>
            <p:nvSpPr>
              <p:cNvPr id="9240" name="Line 22"/>
              <p:cNvSpPr>
                <a:spLocks noChangeShapeType="1"/>
              </p:cNvSpPr>
              <p:nvPr/>
            </p:nvSpPr>
            <p:spPr bwMode="auto">
              <a:xfrm flipV="1">
                <a:off x="3081" y="2969"/>
                <a:ext cx="523" cy="3"/>
              </a:xfrm>
              <a:prstGeom prst="line">
                <a:avLst/>
              </a:prstGeom>
              <a:noFill/>
              <a:ln w="25400">
                <a:solidFill>
                  <a:srgbClr val="000000"/>
                </a:solidFill>
                <a:round/>
                <a:headEnd/>
                <a:tailEnd type="triangle" w="med" len="med"/>
              </a:ln>
            </p:spPr>
            <p:txBody>
              <a:bodyPr/>
              <a:lstStyle/>
              <a:p>
                <a:endParaRPr lang="en-GB" sz="1600"/>
              </a:p>
            </p:txBody>
          </p:sp>
          <p:sp>
            <p:nvSpPr>
              <p:cNvPr id="9241" name="Line 23"/>
              <p:cNvSpPr>
                <a:spLocks noChangeShapeType="1"/>
              </p:cNvSpPr>
              <p:nvPr/>
            </p:nvSpPr>
            <p:spPr bwMode="auto">
              <a:xfrm flipV="1">
                <a:off x="2155" y="2971"/>
                <a:ext cx="926" cy="13"/>
              </a:xfrm>
              <a:prstGeom prst="line">
                <a:avLst/>
              </a:prstGeom>
              <a:noFill/>
              <a:ln w="25400">
                <a:solidFill>
                  <a:srgbClr val="000000"/>
                </a:solidFill>
                <a:round/>
                <a:headEnd/>
                <a:tailEnd type="triangle" w="med" len="med"/>
              </a:ln>
            </p:spPr>
            <p:txBody>
              <a:bodyPr/>
              <a:lstStyle/>
              <a:p>
                <a:endParaRPr lang="en-GB" sz="1600"/>
              </a:p>
            </p:txBody>
          </p:sp>
          <p:sp>
            <p:nvSpPr>
              <p:cNvPr id="9242" name="Oval 24"/>
              <p:cNvSpPr>
                <a:spLocks noChangeArrowheads="1"/>
              </p:cNvSpPr>
              <p:nvPr/>
            </p:nvSpPr>
            <p:spPr bwMode="auto">
              <a:xfrm>
                <a:off x="2064" y="2783"/>
                <a:ext cx="169" cy="191"/>
              </a:xfrm>
              <a:prstGeom prst="ellipse">
                <a:avLst/>
              </a:prstGeom>
              <a:solidFill>
                <a:srgbClr val="FFFFFF"/>
              </a:solidFill>
              <a:ln w="25400">
                <a:solidFill>
                  <a:srgbClr val="000000"/>
                </a:solidFill>
                <a:round/>
                <a:headEnd/>
                <a:tailEnd/>
              </a:ln>
            </p:spPr>
            <p:txBody>
              <a:bodyPr/>
              <a:lstStyle/>
              <a:p>
                <a:endParaRPr lang="en-US" sz="1600"/>
              </a:p>
            </p:txBody>
          </p:sp>
          <p:sp>
            <p:nvSpPr>
              <p:cNvPr id="9243" name="Line 25"/>
              <p:cNvSpPr>
                <a:spLocks noChangeShapeType="1"/>
              </p:cNvSpPr>
              <p:nvPr/>
            </p:nvSpPr>
            <p:spPr bwMode="auto">
              <a:xfrm flipV="1">
                <a:off x="2353" y="1106"/>
                <a:ext cx="411" cy="1208"/>
              </a:xfrm>
              <a:prstGeom prst="line">
                <a:avLst/>
              </a:prstGeom>
              <a:noFill/>
              <a:ln w="25400">
                <a:solidFill>
                  <a:srgbClr val="000000"/>
                </a:solidFill>
                <a:prstDash val="dash"/>
                <a:round/>
                <a:headEnd/>
                <a:tailEnd type="arrow" w="med" len="med"/>
              </a:ln>
            </p:spPr>
            <p:txBody>
              <a:bodyPr/>
              <a:lstStyle/>
              <a:p>
                <a:endParaRPr lang="en-GB" sz="1600"/>
              </a:p>
            </p:txBody>
          </p:sp>
          <p:sp>
            <p:nvSpPr>
              <p:cNvPr id="9244" name="Line 26"/>
              <p:cNvSpPr>
                <a:spLocks noChangeShapeType="1"/>
              </p:cNvSpPr>
              <p:nvPr/>
            </p:nvSpPr>
            <p:spPr bwMode="auto">
              <a:xfrm flipV="1">
                <a:off x="2550" y="1259"/>
                <a:ext cx="792" cy="1110"/>
              </a:xfrm>
              <a:prstGeom prst="line">
                <a:avLst/>
              </a:prstGeom>
              <a:noFill/>
              <a:ln w="25400">
                <a:solidFill>
                  <a:srgbClr val="000000"/>
                </a:solidFill>
                <a:prstDash val="dash"/>
                <a:round/>
                <a:headEnd/>
                <a:tailEnd type="arrow" w="med" len="med"/>
              </a:ln>
            </p:spPr>
            <p:txBody>
              <a:bodyPr/>
              <a:lstStyle/>
              <a:p>
                <a:endParaRPr lang="en-GB" sz="1600"/>
              </a:p>
            </p:txBody>
          </p:sp>
          <p:sp>
            <p:nvSpPr>
              <p:cNvPr id="9245" name="Line 27"/>
              <p:cNvSpPr>
                <a:spLocks noChangeShapeType="1"/>
              </p:cNvSpPr>
              <p:nvPr/>
            </p:nvSpPr>
            <p:spPr bwMode="auto">
              <a:xfrm flipV="1">
                <a:off x="2718" y="1864"/>
                <a:ext cx="1202" cy="754"/>
              </a:xfrm>
              <a:prstGeom prst="line">
                <a:avLst/>
              </a:prstGeom>
              <a:noFill/>
              <a:ln w="25400">
                <a:solidFill>
                  <a:srgbClr val="000000"/>
                </a:solidFill>
                <a:prstDash val="dash"/>
                <a:round/>
                <a:headEnd/>
                <a:tailEnd type="arrow" w="med" len="med"/>
              </a:ln>
            </p:spPr>
            <p:txBody>
              <a:bodyPr/>
              <a:lstStyle/>
              <a:p>
                <a:endParaRPr lang="en-GB" sz="1600"/>
              </a:p>
            </p:txBody>
          </p:sp>
          <p:sp>
            <p:nvSpPr>
              <p:cNvPr id="9246" name="Line 28"/>
              <p:cNvSpPr>
                <a:spLocks noChangeShapeType="1"/>
              </p:cNvSpPr>
              <p:nvPr/>
            </p:nvSpPr>
            <p:spPr bwMode="auto">
              <a:xfrm flipV="1">
                <a:off x="3081" y="1638"/>
                <a:ext cx="1308" cy="1336"/>
              </a:xfrm>
              <a:prstGeom prst="line">
                <a:avLst/>
              </a:prstGeom>
              <a:noFill/>
              <a:ln w="25400" cap="rnd">
                <a:solidFill>
                  <a:srgbClr val="000000"/>
                </a:solidFill>
                <a:prstDash val="sysDot"/>
                <a:round/>
                <a:headEnd/>
                <a:tailEnd type="arrow" w="med" len="med"/>
              </a:ln>
            </p:spPr>
            <p:txBody>
              <a:bodyPr/>
              <a:lstStyle/>
              <a:p>
                <a:endParaRPr lang="en-GB" sz="1600"/>
              </a:p>
            </p:txBody>
          </p:sp>
          <p:sp>
            <p:nvSpPr>
              <p:cNvPr id="9247" name="Line 29"/>
              <p:cNvSpPr>
                <a:spLocks noChangeShapeType="1"/>
              </p:cNvSpPr>
              <p:nvPr/>
            </p:nvSpPr>
            <p:spPr bwMode="auto">
              <a:xfrm flipV="1">
                <a:off x="3604" y="2959"/>
                <a:ext cx="571" cy="10"/>
              </a:xfrm>
              <a:prstGeom prst="line">
                <a:avLst/>
              </a:prstGeom>
              <a:noFill/>
              <a:ln w="25400">
                <a:solidFill>
                  <a:srgbClr val="000000"/>
                </a:solidFill>
                <a:round/>
                <a:headEnd/>
                <a:tailEnd type="triangle" w="med" len="med"/>
              </a:ln>
            </p:spPr>
            <p:txBody>
              <a:bodyPr/>
              <a:lstStyle/>
              <a:p>
                <a:endParaRPr lang="en-GB" sz="1600"/>
              </a:p>
            </p:txBody>
          </p:sp>
          <p:sp>
            <p:nvSpPr>
              <p:cNvPr id="9248" name="Line 30"/>
              <p:cNvSpPr>
                <a:spLocks noChangeShapeType="1"/>
              </p:cNvSpPr>
              <p:nvPr/>
            </p:nvSpPr>
            <p:spPr bwMode="auto">
              <a:xfrm flipV="1">
                <a:off x="3604" y="1939"/>
                <a:ext cx="994" cy="1030"/>
              </a:xfrm>
              <a:prstGeom prst="line">
                <a:avLst/>
              </a:prstGeom>
              <a:noFill/>
              <a:ln w="25400" cap="rnd">
                <a:solidFill>
                  <a:srgbClr val="000000"/>
                </a:solidFill>
                <a:prstDash val="sysDot"/>
                <a:round/>
                <a:headEnd/>
                <a:tailEnd type="arrow" w="med" len="med"/>
              </a:ln>
            </p:spPr>
            <p:txBody>
              <a:bodyPr/>
              <a:lstStyle/>
              <a:p>
                <a:endParaRPr lang="en-GB" sz="1600"/>
              </a:p>
            </p:txBody>
          </p:sp>
          <p:sp>
            <p:nvSpPr>
              <p:cNvPr id="9249" name="Line 31"/>
              <p:cNvSpPr>
                <a:spLocks noChangeShapeType="1"/>
              </p:cNvSpPr>
              <p:nvPr/>
            </p:nvSpPr>
            <p:spPr bwMode="auto">
              <a:xfrm flipV="1">
                <a:off x="4175" y="2231"/>
                <a:ext cx="641" cy="728"/>
              </a:xfrm>
              <a:prstGeom prst="line">
                <a:avLst/>
              </a:prstGeom>
              <a:noFill/>
              <a:ln w="25400" cap="rnd">
                <a:solidFill>
                  <a:srgbClr val="000000"/>
                </a:solidFill>
                <a:prstDash val="sysDot"/>
                <a:round/>
                <a:headEnd/>
                <a:tailEnd type="arrow" w="med" len="med"/>
              </a:ln>
            </p:spPr>
            <p:txBody>
              <a:bodyPr/>
              <a:lstStyle/>
              <a:p>
                <a:endParaRPr lang="en-GB" sz="1600"/>
              </a:p>
            </p:txBody>
          </p:sp>
          <p:sp>
            <p:nvSpPr>
              <p:cNvPr id="9250" name="Text Box 32"/>
              <p:cNvSpPr txBox="1">
                <a:spLocks noChangeArrowheads="1"/>
              </p:cNvSpPr>
              <p:nvPr/>
            </p:nvSpPr>
            <p:spPr bwMode="auto">
              <a:xfrm>
                <a:off x="4699" y="2277"/>
                <a:ext cx="107" cy="216"/>
              </a:xfrm>
              <a:prstGeom prst="rect">
                <a:avLst/>
              </a:prstGeom>
              <a:noFill/>
              <a:ln w="25400">
                <a:noFill/>
                <a:miter lim="800000"/>
                <a:headEnd/>
                <a:tailEnd/>
              </a:ln>
            </p:spPr>
            <p:txBody>
              <a:bodyPr wrap="none" lIns="85725" tIns="47625" rIns="85725" bIns="47625">
                <a:spAutoFit/>
              </a:bodyPr>
              <a:lstStyle/>
              <a:p>
                <a:pPr algn="l">
                  <a:spcBef>
                    <a:spcPct val="0"/>
                  </a:spcBef>
                </a:pPr>
                <a:endParaRPr lang="en-US" sz="1600"/>
              </a:p>
            </p:txBody>
          </p:sp>
          <p:sp>
            <p:nvSpPr>
              <p:cNvPr id="9251" name="Text Box 34"/>
              <p:cNvSpPr txBox="1">
                <a:spLocks noChangeArrowheads="1"/>
              </p:cNvSpPr>
              <p:nvPr/>
            </p:nvSpPr>
            <p:spPr bwMode="auto">
              <a:xfrm>
                <a:off x="3756" y="3015"/>
                <a:ext cx="1339" cy="349"/>
              </a:xfrm>
              <a:prstGeom prst="rect">
                <a:avLst/>
              </a:prstGeom>
              <a:noFill/>
              <a:ln w="25400" algn="ctr">
                <a:noFill/>
                <a:miter lim="800000"/>
                <a:headEnd/>
                <a:tailEnd/>
              </a:ln>
            </p:spPr>
            <p:txBody>
              <a:bodyPr lIns="85725" tIns="47625" rIns="85725" bIns="47625"/>
              <a:lstStyle/>
              <a:p>
                <a:pPr>
                  <a:spcBef>
                    <a:spcPct val="0"/>
                  </a:spcBef>
                </a:pPr>
                <a:r>
                  <a:rPr lang="en-GB" sz="1600" dirty="0"/>
                  <a:t>GROUND with radiating ground currents</a:t>
                </a:r>
              </a:p>
            </p:txBody>
          </p:sp>
          <p:sp>
            <p:nvSpPr>
              <p:cNvPr id="9252" name="Text Box 35"/>
              <p:cNvSpPr txBox="1">
                <a:spLocks noChangeArrowheads="1"/>
              </p:cNvSpPr>
              <p:nvPr/>
            </p:nvSpPr>
            <p:spPr bwMode="auto">
              <a:xfrm>
                <a:off x="2592" y="3122"/>
                <a:ext cx="1317" cy="270"/>
              </a:xfrm>
              <a:prstGeom prst="rect">
                <a:avLst/>
              </a:prstGeom>
              <a:noFill/>
              <a:ln w="25400" algn="ctr">
                <a:noFill/>
                <a:miter lim="800000"/>
                <a:headEnd/>
                <a:tailEnd/>
              </a:ln>
            </p:spPr>
            <p:txBody>
              <a:bodyPr lIns="85725" tIns="47625" rIns="85725" bIns="47625"/>
              <a:lstStyle/>
              <a:p>
                <a:pPr>
                  <a:spcBef>
                    <a:spcPct val="0"/>
                  </a:spcBef>
                </a:pPr>
                <a:r>
                  <a:rPr lang="en-GB" sz="1600"/>
                  <a:t>2. Mode losses from strong local coupling into ground</a:t>
                </a:r>
              </a:p>
            </p:txBody>
          </p:sp>
          <p:sp>
            <p:nvSpPr>
              <p:cNvPr id="9253" name="Line 36"/>
              <p:cNvSpPr>
                <a:spLocks noChangeShapeType="1"/>
              </p:cNvSpPr>
              <p:nvPr/>
            </p:nvSpPr>
            <p:spPr bwMode="auto">
              <a:xfrm flipH="1" flipV="1">
                <a:off x="2718" y="2719"/>
                <a:ext cx="295" cy="436"/>
              </a:xfrm>
              <a:prstGeom prst="line">
                <a:avLst/>
              </a:prstGeom>
              <a:noFill/>
              <a:ln w="25400">
                <a:solidFill>
                  <a:srgbClr val="000000"/>
                </a:solidFill>
                <a:round/>
                <a:headEnd/>
                <a:tailEnd type="arrow" w="sm" len="sm"/>
              </a:ln>
            </p:spPr>
            <p:txBody>
              <a:bodyPr/>
              <a:lstStyle/>
              <a:p>
                <a:endParaRPr lang="en-GB" sz="1600"/>
              </a:p>
            </p:txBody>
          </p:sp>
          <p:sp>
            <p:nvSpPr>
              <p:cNvPr id="9254" name="Line 37"/>
              <p:cNvSpPr>
                <a:spLocks noChangeShapeType="1"/>
              </p:cNvSpPr>
              <p:nvPr/>
            </p:nvSpPr>
            <p:spPr bwMode="auto">
              <a:xfrm flipV="1">
                <a:off x="3153" y="2618"/>
                <a:ext cx="187" cy="495"/>
              </a:xfrm>
              <a:prstGeom prst="line">
                <a:avLst/>
              </a:prstGeom>
              <a:noFill/>
              <a:ln w="25400">
                <a:solidFill>
                  <a:srgbClr val="000000"/>
                </a:solidFill>
                <a:round/>
                <a:headEnd/>
                <a:tailEnd type="arrow" w="sm" len="sm"/>
              </a:ln>
            </p:spPr>
            <p:txBody>
              <a:bodyPr/>
              <a:lstStyle/>
              <a:p>
                <a:endParaRPr lang="en-GB" sz="1600"/>
              </a:p>
            </p:txBody>
          </p:sp>
          <p:sp>
            <p:nvSpPr>
              <p:cNvPr id="9255" name="Line 38"/>
              <p:cNvSpPr>
                <a:spLocks noChangeShapeType="1"/>
              </p:cNvSpPr>
              <p:nvPr/>
            </p:nvSpPr>
            <p:spPr bwMode="auto">
              <a:xfrm flipV="1">
                <a:off x="3297" y="2573"/>
                <a:ext cx="496" cy="596"/>
              </a:xfrm>
              <a:prstGeom prst="line">
                <a:avLst/>
              </a:prstGeom>
              <a:noFill/>
              <a:ln w="25400">
                <a:solidFill>
                  <a:srgbClr val="000000"/>
                </a:solidFill>
                <a:round/>
                <a:headEnd/>
                <a:tailEnd type="arrow" w="sm" len="med"/>
              </a:ln>
            </p:spPr>
            <p:txBody>
              <a:bodyPr/>
              <a:lstStyle/>
              <a:p>
                <a:endParaRPr lang="en-GB" sz="1600"/>
              </a:p>
            </p:txBody>
          </p:sp>
          <p:sp>
            <p:nvSpPr>
              <p:cNvPr id="9256" name="Text Box 39"/>
              <p:cNvSpPr txBox="1">
                <a:spLocks noChangeArrowheads="1"/>
              </p:cNvSpPr>
              <p:nvPr/>
            </p:nvSpPr>
            <p:spPr bwMode="auto">
              <a:xfrm>
                <a:off x="2936" y="935"/>
                <a:ext cx="1364" cy="457"/>
              </a:xfrm>
              <a:prstGeom prst="rect">
                <a:avLst/>
              </a:prstGeom>
              <a:noFill/>
              <a:ln w="25400">
                <a:noFill/>
                <a:miter lim="800000"/>
                <a:headEnd/>
                <a:tailEnd/>
              </a:ln>
            </p:spPr>
            <p:txBody>
              <a:bodyPr lIns="85725" tIns="47625" rIns="85725" bIns="47625"/>
              <a:lstStyle/>
              <a:p>
                <a:pPr>
                  <a:spcBef>
                    <a:spcPct val="0"/>
                  </a:spcBef>
                </a:pPr>
                <a:r>
                  <a:rPr lang="en-GB" sz="1600" dirty="0"/>
                  <a:t>1. Direct radiation of sky-wave from antenna.   </a:t>
                </a:r>
              </a:p>
            </p:txBody>
          </p:sp>
          <p:sp>
            <p:nvSpPr>
              <p:cNvPr id="9257" name="Text Box 40"/>
              <p:cNvSpPr txBox="1">
                <a:spLocks noChangeArrowheads="1"/>
              </p:cNvSpPr>
              <p:nvPr/>
            </p:nvSpPr>
            <p:spPr bwMode="auto">
              <a:xfrm>
                <a:off x="2108" y="671"/>
                <a:ext cx="575" cy="270"/>
              </a:xfrm>
              <a:prstGeom prst="rect">
                <a:avLst/>
              </a:prstGeom>
              <a:noFill/>
              <a:ln w="25400" algn="ctr">
                <a:noFill/>
                <a:miter lim="800000"/>
                <a:headEnd/>
                <a:tailEnd/>
              </a:ln>
            </p:spPr>
            <p:txBody>
              <a:bodyPr lIns="85725" tIns="47625" rIns="85725" bIns="47625"/>
              <a:lstStyle/>
              <a:p>
                <a:pPr algn="l">
                  <a:spcBef>
                    <a:spcPct val="0"/>
                  </a:spcBef>
                </a:pPr>
                <a:r>
                  <a:rPr lang="en-GB" sz="1600"/>
                  <a:t>Vertical</a:t>
                </a:r>
              </a:p>
            </p:txBody>
          </p:sp>
          <p:sp>
            <p:nvSpPr>
              <p:cNvPr id="9258" name="Text Box 41"/>
              <p:cNvSpPr txBox="1">
                <a:spLocks noChangeArrowheads="1"/>
              </p:cNvSpPr>
              <p:nvPr/>
            </p:nvSpPr>
            <p:spPr bwMode="auto">
              <a:xfrm>
                <a:off x="4716" y="2373"/>
                <a:ext cx="852" cy="351"/>
              </a:xfrm>
              <a:prstGeom prst="rect">
                <a:avLst/>
              </a:prstGeom>
              <a:noFill/>
              <a:ln w="9525">
                <a:noFill/>
                <a:miter lim="800000"/>
                <a:headEnd/>
                <a:tailEnd/>
              </a:ln>
            </p:spPr>
            <p:txBody>
              <a:bodyPr wrap="square">
                <a:spAutoFit/>
              </a:bodyPr>
              <a:lstStyle/>
              <a:p>
                <a:pPr algn="l"/>
                <a:r>
                  <a:rPr lang="en-GB" sz="1600" dirty="0" smtClean="0"/>
                  <a:t>5. </a:t>
                </a:r>
                <a:r>
                  <a:rPr lang="en-GB" sz="1600" dirty="0"/>
                  <a:t>Horizontal space-wave</a:t>
                </a:r>
              </a:p>
            </p:txBody>
          </p:sp>
          <p:sp>
            <p:nvSpPr>
              <p:cNvPr id="9259" name="Text Box 42"/>
              <p:cNvSpPr txBox="1">
                <a:spLocks noChangeArrowheads="1"/>
              </p:cNvSpPr>
              <p:nvPr/>
            </p:nvSpPr>
            <p:spPr bwMode="auto">
              <a:xfrm>
                <a:off x="4626" y="2692"/>
                <a:ext cx="857" cy="368"/>
              </a:xfrm>
              <a:prstGeom prst="rect">
                <a:avLst/>
              </a:prstGeom>
              <a:noFill/>
              <a:ln w="9525">
                <a:noFill/>
                <a:miter lim="800000"/>
                <a:headEnd/>
                <a:tailEnd/>
              </a:ln>
            </p:spPr>
            <p:txBody>
              <a:bodyPr wrap="square">
                <a:spAutoFit/>
              </a:bodyPr>
              <a:lstStyle/>
              <a:p>
                <a:r>
                  <a:rPr lang="en-GB" sz="1600" dirty="0"/>
                  <a:t>3. Surface ground wave</a:t>
                </a:r>
              </a:p>
            </p:txBody>
          </p:sp>
          <p:sp>
            <p:nvSpPr>
              <p:cNvPr id="9260" name="Text Box 43"/>
              <p:cNvSpPr txBox="1">
                <a:spLocks noChangeArrowheads="1"/>
              </p:cNvSpPr>
              <p:nvPr/>
            </p:nvSpPr>
            <p:spPr bwMode="auto">
              <a:xfrm>
                <a:off x="4516" y="1642"/>
                <a:ext cx="944" cy="498"/>
              </a:xfrm>
              <a:prstGeom prst="rect">
                <a:avLst/>
              </a:prstGeom>
              <a:noFill/>
              <a:ln w="9525">
                <a:noFill/>
                <a:miter lim="800000"/>
                <a:headEnd/>
                <a:tailEnd/>
              </a:ln>
            </p:spPr>
            <p:txBody>
              <a:bodyPr>
                <a:spAutoFit/>
              </a:bodyPr>
              <a:lstStyle/>
              <a:p>
                <a:pPr algn="l"/>
                <a:r>
                  <a:rPr lang="en-GB" sz="1600" dirty="0"/>
                  <a:t>4</a:t>
                </a:r>
                <a:r>
                  <a:rPr lang="en-GB" sz="1600" dirty="0" smtClean="0"/>
                  <a:t>. </a:t>
                </a:r>
                <a:r>
                  <a:rPr lang="en-GB" sz="1600" dirty="0"/>
                  <a:t>Sky-wave from ground currents</a:t>
                </a:r>
              </a:p>
            </p:txBody>
          </p:sp>
        </p:grpSp>
        <p:sp>
          <p:nvSpPr>
            <p:cNvPr id="9223" name="Text Box 48"/>
            <p:cNvSpPr txBox="1">
              <a:spLocks noChangeArrowheads="1"/>
            </p:cNvSpPr>
            <p:nvPr/>
          </p:nvSpPr>
          <p:spPr bwMode="auto">
            <a:xfrm>
              <a:off x="1840" y="3092"/>
              <a:ext cx="833" cy="503"/>
            </a:xfrm>
            <a:prstGeom prst="rect">
              <a:avLst/>
            </a:prstGeom>
            <a:noFill/>
            <a:ln w="25400" algn="ctr">
              <a:noFill/>
              <a:miter lim="800000"/>
              <a:headEnd/>
              <a:tailEnd/>
            </a:ln>
          </p:spPr>
          <p:txBody>
            <a:bodyPr lIns="85725" tIns="47625" rIns="85725" bIns="47625"/>
            <a:lstStyle/>
            <a:p>
              <a:pPr>
                <a:spcBef>
                  <a:spcPct val="0"/>
                </a:spcBef>
              </a:pPr>
              <a:r>
                <a:rPr lang="en-GB" sz="1600"/>
                <a:t>6. Antenna to antenna mode coupling </a:t>
              </a:r>
            </a:p>
          </p:txBody>
        </p:sp>
        <p:sp>
          <p:nvSpPr>
            <p:cNvPr id="9224" name="Line 49"/>
            <p:cNvSpPr>
              <a:spLocks noChangeShapeType="1"/>
            </p:cNvSpPr>
            <p:nvPr/>
          </p:nvSpPr>
          <p:spPr bwMode="auto">
            <a:xfrm flipV="1">
              <a:off x="2206" y="2529"/>
              <a:ext cx="246" cy="289"/>
            </a:xfrm>
            <a:prstGeom prst="line">
              <a:avLst/>
            </a:prstGeom>
            <a:noFill/>
            <a:ln w="25400">
              <a:solidFill>
                <a:srgbClr val="000000"/>
              </a:solidFill>
              <a:prstDash val="dash"/>
              <a:round/>
              <a:headEnd/>
              <a:tailEnd type="arrow" w="med" len="med"/>
            </a:ln>
          </p:spPr>
          <p:txBody>
            <a:bodyPr/>
            <a:lstStyle/>
            <a:p>
              <a:endParaRPr lang="en-GB" sz="1600"/>
            </a:p>
          </p:txBody>
        </p:sp>
        <p:sp>
          <p:nvSpPr>
            <p:cNvPr id="9225" name="Line 50"/>
            <p:cNvSpPr>
              <a:spLocks noChangeShapeType="1"/>
            </p:cNvSpPr>
            <p:nvPr/>
          </p:nvSpPr>
          <p:spPr bwMode="auto">
            <a:xfrm flipV="1">
              <a:off x="2346" y="2673"/>
              <a:ext cx="15" cy="483"/>
            </a:xfrm>
            <a:prstGeom prst="line">
              <a:avLst/>
            </a:prstGeom>
            <a:noFill/>
            <a:ln w="25400">
              <a:solidFill>
                <a:srgbClr val="000000"/>
              </a:solidFill>
              <a:round/>
              <a:headEnd/>
              <a:tailEnd type="arrow" w="sm" len="sm"/>
            </a:ln>
          </p:spPr>
          <p:txBody>
            <a:bodyPr/>
            <a:lstStyle/>
            <a:p>
              <a:endParaRPr lang="en-GB" sz="1600"/>
            </a:p>
          </p:txBody>
        </p:sp>
      </p:grpSp>
      <p:sp>
        <p:nvSpPr>
          <p:cNvPr id="45" name="Footer Placeholder 44"/>
          <p:cNvSpPr>
            <a:spLocks noGrp="1"/>
          </p:cNvSpPr>
          <p:nvPr>
            <p:ph type="ftr" sz="quarter" idx="11"/>
          </p:nvPr>
        </p:nvSpPr>
        <p:spPr>
          <a:xfrm>
            <a:off x="2678806" y="6568225"/>
            <a:ext cx="2962139" cy="302654"/>
          </a:xfrm>
        </p:spPr>
        <p:txBody>
          <a:bodyPr/>
          <a:lstStyle/>
          <a:p>
            <a:pPr>
              <a:defRPr/>
            </a:pPr>
            <a:r>
              <a:rPr lang="en-GB" dirty="0" smtClean="0"/>
              <a:t>Itchen Valley ARC 11th June 2010</a:t>
            </a:r>
            <a:endParaRPr lang="en-GB"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4294967295"/>
          </p:nvPr>
        </p:nvSpPr>
        <p:spPr>
          <a:xfrm>
            <a:off x="6553200" y="6561138"/>
            <a:ext cx="2133600" cy="160337"/>
          </a:xfrm>
          <a:prstGeom prst="rect">
            <a:avLst/>
          </a:prstGeom>
          <a:noFill/>
        </p:spPr>
        <p:txBody>
          <a:bodyPr/>
          <a:lstStyle/>
          <a:p>
            <a:fld id="{5E533241-510C-41D0-B3E2-099096739557}" type="slidenum">
              <a:rPr lang="en-GB">
                <a:latin typeface="Arial" charset="0"/>
              </a:rPr>
              <a:pPr/>
              <a:t>84</a:t>
            </a:fld>
            <a:endParaRPr lang="en-GB">
              <a:latin typeface="Arial" charset="0"/>
            </a:endParaRPr>
          </a:p>
        </p:txBody>
      </p:sp>
      <p:sp>
        <p:nvSpPr>
          <p:cNvPr id="10243" name="Rectangle 2"/>
          <p:cNvSpPr>
            <a:spLocks noGrp="1" noChangeArrowheads="1"/>
          </p:cNvSpPr>
          <p:nvPr>
            <p:ph type="title"/>
          </p:nvPr>
        </p:nvSpPr>
        <p:spPr>
          <a:xfrm>
            <a:off x="107950" y="0"/>
            <a:ext cx="5654675" cy="1009650"/>
          </a:xfrm>
        </p:spPr>
        <p:txBody>
          <a:bodyPr/>
          <a:lstStyle/>
          <a:p>
            <a:pPr algn="l" eaLnBrk="1" hangingPunct="1"/>
            <a:r>
              <a:rPr lang="en-GB" sz="2400" dirty="0" smtClean="0"/>
              <a:t>Reception mechanisms of a small antenna over medium loss ground </a:t>
            </a:r>
          </a:p>
        </p:txBody>
      </p:sp>
      <p:sp>
        <p:nvSpPr>
          <p:cNvPr id="10244" name="Rectangle 3"/>
          <p:cNvSpPr>
            <a:spLocks noGrp="1" noChangeArrowheads="1"/>
          </p:cNvSpPr>
          <p:nvPr>
            <p:ph type="body" idx="1"/>
          </p:nvPr>
        </p:nvSpPr>
        <p:spPr>
          <a:xfrm>
            <a:off x="28575" y="4343400"/>
            <a:ext cx="5969000" cy="2393950"/>
          </a:xfrm>
        </p:spPr>
        <p:txBody>
          <a:bodyPr/>
          <a:lstStyle/>
          <a:p>
            <a:pPr marL="342900" indent="-342900" eaLnBrk="1" hangingPunct="1">
              <a:buFontTx/>
              <a:buNone/>
            </a:pPr>
            <a:r>
              <a:rPr lang="en-GB" sz="1600" b="1" u="sng" dirty="0" smtClean="0"/>
              <a:t>Processes</a:t>
            </a:r>
          </a:p>
          <a:p>
            <a:pPr marL="342900" indent="-342900" eaLnBrk="1" hangingPunct="1"/>
            <a:r>
              <a:rPr lang="en-GB" sz="1600" dirty="0" smtClean="0"/>
              <a:t>Direct radiation sky-wave of sky-wave to antenna. </a:t>
            </a:r>
          </a:p>
          <a:p>
            <a:pPr marL="342900" indent="-342900" eaLnBrk="1" hangingPunct="1"/>
            <a:r>
              <a:rPr lang="en-GB" sz="1600" dirty="0" smtClean="0"/>
              <a:t>Antenna mode losses from strong local coupling to ground</a:t>
            </a:r>
          </a:p>
          <a:p>
            <a:pPr marL="342900" indent="-342900" eaLnBrk="1" hangingPunct="1"/>
            <a:r>
              <a:rPr lang="en-GB" sz="1600" dirty="0" smtClean="0"/>
              <a:t>Sky-wave to ground surface wave and currents </a:t>
            </a:r>
          </a:p>
          <a:p>
            <a:pPr marL="342900" indent="-342900" eaLnBrk="1" hangingPunct="1"/>
            <a:r>
              <a:rPr lang="en-GB" sz="1600" dirty="0" smtClean="0"/>
              <a:t>Sky-wave to horizontal space-wave layer </a:t>
            </a:r>
          </a:p>
          <a:p>
            <a:pPr marL="342900" indent="-342900" eaLnBrk="1" hangingPunct="1"/>
            <a:r>
              <a:rPr lang="en-GB" sz="1600" dirty="0" smtClean="0"/>
              <a:t>Heat losses in antenna. </a:t>
            </a:r>
          </a:p>
          <a:p>
            <a:pPr marL="342900" indent="-342900" eaLnBrk="1" hangingPunct="1"/>
            <a:r>
              <a:rPr lang="en-GB" sz="1600" dirty="0" smtClean="0"/>
              <a:t>Antenna mode to antenna coupling</a:t>
            </a:r>
          </a:p>
        </p:txBody>
      </p:sp>
      <p:grpSp>
        <p:nvGrpSpPr>
          <p:cNvPr id="2" name="Group 4"/>
          <p:cNvGrpSpPr>
            <a:grpSpLocks/>
          </p:cNvGrpSpPr>
          <p:nvPr/>
        </p:nvGrpSpPr>
        <p:grpSpPr bwMode="auto">
          <a:xfrm>
            <a:off x="1427163" y="425450"/>
            <a:ext cx="7272337" cy="4745038"/>
            <a:chOff x="1181" y="346"/>
            <a:chExt cx="4581" cy="2989"/>
          </a:xfrm>
        </p:grpSpPr>
        <p:sp>
          <p:nvSpPr>
            <p:cNvPr id="10246" name="Text Box 5"/>
            <p:cNvSpPr txBox="1">
              <a:spLocks noChangeArrowheads="1"/>
            </p:cNvSpPr>
            <p:nvPr/>
          </p:nvSpPr>
          <p:spPr bwMode="auto">
            <a:xfrm flipH="1">
              <a:off x="4166" y="3138"/>
              <a:ext cx="1596" cy="197"/>
            </a:xfrm>
            <a:prstGeom prst="rect">
              <a:avLst/>
            </a:prstGeom>
            <a:noFill/>
            <a:ln w="25400" algn="ctr">
              <a:noFill/>
              <a:miter lim="800000"/>
              <a:headEnd/>
              <a:tailEnd/>
            </a:ln>
          </p:spPr>
          <p:txBody>
            <a:bodyPr lIns="85725" tIns="47625" rIns="85725" bIns="47625"/>
            <a:lstStyle/>
            <a:p>
              <a:pPr>
                <a:spcBef>
                  <a:spcPct val="0"/>
                </a:spcBef>
              </a:pPr>
              <a:r>
                <a:rPr lang="en-GB" sz="1600" dirty="0"/>
                <a:t>6. Mode to antenna coupling </a:t>
              </a:r>
            </a:p>
          </p:txBody>
        </p:sp>
        <p:sp>
          <p:nvSpPr>
            <p:cNvPr id="10247" name="Line 6"/>
            <p:cNvSpPr>
              <a:spLocks noChangeShapeType="1"/>
            </p:cNvSpPr>
            <p:nvPr/>
          </p:nvSpPr>
          <p:spPr bwMode="auto">
            <a:xfrm>
              <a:off x="5379" y="481"/>
              <a:ext cx="1" cy="2163"/>
            </a:xfrm>
            <a:prstGeom prst="line">
              <a:avLst/>
            </a:prstGeom>
            <a:noFill/>
            <a:ln w="25400">
              <a:solidFill>
                <a:srgbClr val="000000"/>
              </a:solidFill>
              <a:round/>
              <a:headEnd type="arrow" w="med" len="med"/>
              <a:tailEnd/>
            </a:ln>
          </p:spPr>
          <p:txBody>
            <a:bodyPr/>
            <a:lstStyle/>
            <a:p>
              <a:endParaRPr lang="en-GB" sz="1600"/>
            </a:p>
          </p:txBody>
        </p:sp>
        <p:sp>
          <p:nvSpPr>
            <p:cNvPr id="10248" name="Line 7"/>
            <p:cNvSpPr>
              <a:spLocks noChangeShapeType="1"/>
            </p:cNvSpPr>
            <p:nvPr/>
          </p:nvSpPr>
          <p:spPr bwMode="auto">
            <a:xfrm flipH="1" flipV="1">
              <a:off x="2440" y="2629"/>
              <a:ext cx="924" cy="5"/>
            </a:xfrm>
            <a:prstGeom prst="line">
              <a:avLst/>
            </a:prstGeom>
            <a:noFill/>
            <a:ln w="25400">
              <a:solidFill>
                <a:srgbClr val="000000"/>
              </a:solidFill>
              <a:round/>
              <a:headEnd type="triangle" w="med" len="med"/>
              <a:tailEnd/>
            </a:ln>
          </p:spPr>
          <p:txBody>
            <a:bodyPr/>
            <a:lstStyle/>
            <a:p>
              <a:endParaRPr lang="en-GB" sz="1600"/>
            </a:p>
          </p:txBody>
        </p:sp>
        <p:sp>
          <p:nvSpPr>
            <p:cNvPr id="10249" name="Line 8"/>
            <p:cNvSpPr>
              <a:spLocks noChangeShapeType="1"/>
            </p:cNvSpPr>
            <p:nvPr/>
          </p:nvSpPr>
          <p:spPr bwMode="auto">
            <a:xfrm flipH="1" flipV="1">
              <a:off x="3812" y="1095"/>
              <a:ext cx="1088" cy="1044"/>
            </a:xfrm>
            <a:prstGeom prst="line">
              <a:avLst/>
            </a:prstGeom>
            <a:noFill/>
            <a:ln w="25400">
              <a:solidFill>
                <a:srgbClr val="000000"/>
              </a:solidFill>
              <a:prstDash val="dash"/>
              <a:round/>
              <a:headEnd type="arrow" w="med" len="med"/>
              <a:tailEnd/>
            </a:ln>
          </p:spPr>
          <p:txBody>
            <a:bodyPr/>
            <a:lstStyle/>
            <a:p>
              <a:endParaRPr lang="en-GB" sz="1600"/>
            </a:p>
          </p:txBody>
        </p:sp>
        <p:sp>
          <p:nvSpPr>
            <p:cNvPr id="10250" name="Arc 9"/>
            <p:cNvSpPr>
              <a:spLocks/>
            </p:cNvSpPr>
            <p:nvPr/>
          </p:nvSpPr>
          <p:spPr bwMode="auto">
            <a:xfrm flipH="1">
              <a:off x="4725" y="2038"/>
              <a:ext cx="651" cy="608"/>
            </a:xfrm>
            <a:custGeom>
              <a:avLst/>
              <a:gdLst>
                <a:gd name="T0" fmla="*/ 79 w 21600"/>
                <a:gd name="T1" fmla="*/ 0 h 21466"/>
                <a:gd name="T2" fmla="*/ 651 w 21600"/>
                <a:gd name="T3" fmla="*/ 608 h 21466"/>
                <a:gd name="T4" fmla="*/ 0 w 21600"/>
                <a:gd name="T5" fmla="*/ 607 h 21466"/>
                <a:gd name="T6" fmla="*/ 0 60000 65536"/>
                <a:gd name="T7" fmla="*/ 0 60000 65536"/>
                <a:gd name="T8" fmla="*/ 0 60000 65536"/>
                <a:gd name="T9" fmla="*/ 0 w 21600"/>
                <a:gd name="T10" fmla="*/ 0 h 21466"/>
                <a:gd name="T11" fmla="*/ 21600 w 21600"/>
                <a:gd name="T12" fmla="*/ 21466 h 21466"/>
              </a:gdLst>
              <a:ahLst/>
              <a:cxnLst>
                <a:cxn ang="T6">
                  <a:pos x="T0" y="T1"/>
                </a:cxn>
                <a:cxn ang="T7">
                  <a:pos x="T2" y="T3"/>
                </a:cxn>
                <a:cxn ang="T8">
                  <a:pos x="T4" y="T5"/>
                </a:cxn>
              </a:cxnLst>
              <a:rect l="T9" t="T10" r="T11" b="T12"/>
              <a:pathLst>
                <a:path w="21600" h="21466" fill="none" extrusionOk="0">
                  <a:moveTo>
                    <a:pt x="2637" y="-1"/>
                  </a:moveTo>
                  <a:cubicBezTo>
                    <a:pt x="13464" y="1331"/>
                    <a:pt x="21600" y="10528"/>
                    <a:pt x="21600" y="21438"/>
                  </a:cubicBezTo>
                  <a:cubicBezTo>
                    <a:pt x="21600" y="21447"/>
                    <a:pt x="21599" y="21456"/>
                    <a:pt x="21599" y="21465"/>
                  </a:cubicBezTo>
                </a:path>
                <a:path w="21600" h="21466" stroke="0" extrusionOk="0">
                  <a:moveTo>
                    <a:pt x="2637" y="-1"/>
                  </a:moveTo>
                  <a:cubicBezTo>
                    <a:pt x="13464" y="1331"/>
                    <a:pt x="21600" y="10528"/>
                    <a:pt x="21600" y="21438"/>
                  </a:cubicBezTo>
                  <a:cubicBezTo>
                    <a:pt x="21600" y="21447"/>
                    <a:pt x="21599" y="21456"/>
                    <a:pt x="21599" y="21465"/>
                  </a:cubicBezTo>
                  <a:lnTo>
                    <a:pt x="0" y="21438"/>
                  </a:lnTo>
                  <a:close/>
                </a:path>
              </a:pathLst>
            </a:custGeom>
            <a:noFill/>
            <a:ln w="25400">
              <a:solidFill>
                <a:srgbClr val="000000"/>
              </a:solidFill>
              <a:round/>
              <a:headEnd type="triangle" w="med" len="med"/>
              <a:tailEnd type="triangle" w="med" len="med"/>
            </a:ln>
          </p:spPr>
          <p:txBody>
            <a:bodyPr/>
            <a:lstStyle/>
            <a:p>
              <a:endParaRPr lang="en-GB" sz="1600"/>
            </a:p>
          </p:txBody>
        </p:sp>
        <p:sp>
          <p:nvSpPr>
            <p:cNvPr id="10251" name="Arc 10"/>
            <p:cNvSpPr>
              <a:spLocks/>
            </p:cNvSpPr>
            <p:nvPr/>
          </p:nvSpPr>
          <p:spPr bwMode="auto">
            <a:xfrm flipH="1">
              <a:off x="4654" y="1951"/>
              <a:ext cx="721" cy="693"/>
            </a:xfrm>
            <a:custGeom>
              <a:avLst/>
              <a:gdLst>
                <a:gd name="T0" fmla="*/ 0 w 21763"/>
                <a:gd name="T1" fmla="*/ 0 h 21628"/>
                <a:gd name="T2" fmla="*/ 721 w 21763"/>
                <a:gd name="T3" fmla="*/ 693 h 21628"/>
                <a:gd name="T4" fmla="*/ 5 w 21763"/>
                <a:gd name="T5" fmla="*/ 692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sz="1600"/>
            </a:p>
          </p:txBody>
        </p:sp>
        <p:sp>
          <p:nvSpPr>
            <p:cNvPr id="10252" name="Arc 11"/>
            <p:cNvSpPr>
              <a:spLocks/>
            </p:cNvSpPr>
            <p:nvPr/>
          </p:nvSpPr>
          <p:spPr bwMode="auto">
            <a:xfrm flipH="1">
              <a:off x="4811" y="2116"/>
              <a:ext cx="570" cy="531"/>
            </a:xfrm>
            <a:custGeom>
              <a:avLst/>
              <a:gdLst>
                <a:gd name="T0" fmla="*/ 0 w 21763"/>
                <a:gd name="T1" fmla="*/ 0 h 21628"/>
                <a:gd name="T2" fmla="*/ 570 w 21763"/>
                <a:gd name="T3" fmla="*/ 531 h 21628"/>
                <a:gd name="T4" fmla="*/ 4 w 21763"/>
                <a:gd name="T5" fmla="*/ 530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sz="1600"/>
            </a:p>
          </p:txBody>
        </p:sp>
        <p:sp>
          <p:nvSpPr>
            <p:cNvPr id="10253" name="Line 12"/>
            <p:cNvSpPr>
              <a:spLocks noChangeShapeType="1"/>
            </p:cNvSpPr>
            <p:nvPr/>
          </p:nvSpPr>
          <p:spPr bwMode="auto">
            <a:xfrm flipH="1" flipV="1">
              <a:off x="2269" y="2275"/>
              <a:ext cx="2454" cy="1"/>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54" name="Line 13"/>
            <p:cNvSpPr>
              <a:spLocks noChangeShapeType="1"/>
            </p:cNvSpPr>
            <p:nvPr/>
          </p:nvSpPr>
          <p:spPr bwMode="auto">
            <a:xfrm flipH="1" flipV="1">
              <a:off x="1952" y="2523"/>
              <a:ext cx="2730" cy="29"/>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55" name="Line 14"/>
            <p:cNvSpPr>
              <a:spLocks noChangeShapeType="1"/>
            </p:cNvSpPr>
            <p:nvPr/>
          </p:nvSpPr>
          <p:spPr bwMode="auto">
            <a:xfrm flipH="1" flipV="1">
              <a:off x="3835" y="2644"/>
              <a:ext cx="554" cy="3"/>
            </a:xfrm>
            <a:prstGeom prst="line">
              <a:avLst/>
            </a:prstGeom>
            <a:noFill/>
            <a:ln w="25400">
              <a:solidFill>
                <a:srgbClr val="000000"/>
              </a:solidFill>
              <a:round/>
              <a:headEnd type="triangle" w="med" len="med"/>
              <a:tailEnd/>
            </a:ln>
          </p:spPr>
          <p:txBody>
            <a:bodyPr/>
            <a:lstStyle/>
            <a:p>
              <a:endParaRPr lang="en-GB" sz="1600"/>
            </a:p>
          </p:txBody>
        </p:sp>
        <p:sp>
          <p:nvSpPr>
            <p:cNvPr id="10256" name="Line 15"/>
            <p:cNvSpPr>
              <a:spLocks noChangeShapeType="1"/>
            </p:cNvSpPr>
            <p:nvPr/>
          </p:nvSpPr>
          <p:spPr bwMode="auto">
            <a:xfrm flipH="1" flipV="1">
              <a:off x="4389" y="2646"/>
              <a:ext cx="982" cy="13"/>
            </a:xfrm>
            <a:prstGeom prst="line">
              <a:avLst/>
            </a:prstGeom>
            <a:noFill/>
            <a:ln w="25400">
              <a:solidFill>
                <a:srgbClr val="000000"/>
              </a:solidFill>
              <a:round/>
              <a:headEnd type="triangle" w="med" len="med"/>
              <a:tailEnd/>
            </a:ln>
          </p:spPr>
          <p:txBody>
            <a:bodyPr/>
            <a:lstStyle/>
            <a:p>
              <a:endParaRPr lang="en-GB" sz="1600"/>
            </a:p>
          </p:txBody>
        </p:sp>
        <p:sp>
          <p:nvSpPr>
            <p:cNvPr id="10257" name="Oval 16"/>
            <p:cNvSpPr>
              <a:spLocks noChangeArrowheads="1"/>
            </p:cNvSpPr>
            <p:nvPr/>
          </p:nvSpPr>
          <p:spPr bwMode="auto">
            <a:xfrm flipH="1">
              <a:off x="5288" y="2458"/>
              <a:ext cx="179" cy="191"/>
            </a:xfrm>
            <a:prstGeom prst="ellipse">
              <a:avLst/>
            </a:prstGeom>
            <a:solidFill>
              <a:srgbClr val="FFFFFF"/>
            </a:solidFill>
            <a:ln w="25400">
              <a:solidFill>
                <a:srgbClr val="000000"/>
              </a:solidFill>
              <a:round/>
              <a:headEnd/>
              <a:tailEnd/>
            </a:ln>
          </p:spPr>
          <p:txBody>
            <a:bodyPr/>
            <a:lstStyle/>
            <a:p>
              <a:endParaRPr lang="en-US" sz="1600"/>
            </a:p>
          </p:txBody>
        </p:sp>
        <p:sp>
          <p:nvSpPr>
            <p:cNvPr id="10258" name="Line 17"/>
            <p:cNvSpPr>
              <a:spLocks noChangeShapeType="1"/>
            </p:cNvSpPr>
            <p:nvPr/>
          </p:nvSpPr>
          <p:spPr bwMode="auto">
            <a:xfrm>
              <a:off x="5172" y="2003"/>
              <a:ext cx="154" cy="470"/>
            </a:xfrm>
            <a:prstGeom prst="line">
              <a:avLst/>
            </a:prstGeom>
            <a:noFill/>
            <a:ln w="25400">
              <a:solidFill>
                <a:srgbClr val="000000"/>
              </a:solidFill>
              <a:prstDash val="dash"/>
              <a:round/>
              <a:headEnd/>
              <a:tailEnd type="arrow" w="med" len="med"/>
            </a:ln>
          </p:spPr>
          <p:txBody>
            <a:bodyPr/>
            <a:lstStyle/>
            <a:p>
              <a:endParaRPr lang="en-GB" sz="1600"/>
            </a:p>
          </p:txBody>
        </p:sp>
        <p:sp>
          <p:nvSpPr>
            <p:cNvPr id="10259" name="Line 18"/>
            <p:cNvSpPr>
              <a:spLocks noChangeShapeType="1"/>
            </p:cNvSpPr>
            <p:nvPr/>
          </p:nvSpPr>
          <p:spPr bwMode="auto">
            <a:xfrm flipH="1" flipV="1">
              <a:off x="4084" y="1095"/>
              <a:ext cx="953" cy="907"/>
            </a:xfrm>
            <a:prstGeom prst="line">
              <a:avLst/>
            </a:prstGeom>
            <a:noFill/>
            <a:ln w="25400">
              <a:solidFill>
                <a:srgbClr val="000000"/>
              </a:solidFill>
              <a:prstDash val="dash"/>
              <a:round/>
              <a:headEnd type="arrow" w="med" len="med"/>
              <a:tailEnd/>
            </a:ln>
          </p:spPr>
          <p:txBody>
            <a:bodyPr/>
            <a:lstStyle/>
            <a:p>
              <a:endParaRPr lang="en-GB" sz="1600"/>
            </a:p>
          </p:txBody>
        </p:sp>
        <p:sp>
          <p:nvSpPr>
            <p:cNvPr id="10260" name="Line 19"/>
            <p:cNvSpPr>
              <a:spLocks noChangeShapeType="1"/>
            </p:cNvSpPr>
            <p:nvPr/>
          </p:nvSpPr>
          <p:spPr bwMode="auto">
            <a:xfrm flipH="1" flipV="1">
              <a:off x="3531" y="1095"/>
              <a:ext cx="1243" cy="1198"/>
            </a:xfrm>
            <a:prstGeom prst="line">
              <a:avLst/>
            </a:prstGeom>
            <a:noFill/>
            <a:ln w="25400">
              <a:solidFill>
                <a:srgbClr val="000000"/>
              </a:solidFill>
              <a:prstDash val="dash"/>
              <a:round/>
              <a:headEnd type="arrow" w="med" len="med"/>
              <a:tailEnd/>
            </a:ln>
          </p:spPr>
          <p:txBody>
            <a:bodyPr/>
            <a:lstStyle/>
            <a:p>
              <a:endParaRPr lang="en-GB" sz="1600"/>
            </a:p>
          </p:txBody>
        </p:sp>
        <p:sp>
          <p:nvSpPr>
            <p:cNvPr id="10261" name="Line 20"/>
            <p:cNvSpPr>
              <a:spLocks noChangeShapeType="1"/>
            </p:cNvSpPr>
            <p:nvPr/>
          </p:nvSpPr>
          <p:spPr bwMode="auto">
            <a:xfrm flipH="1" flipV="1">
              <a:off x="3013" y="1166"/>
              <a:ext cx="1069" cy="1109"/>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62" name="Line 21"/>
            <p:cNvSpPr>
              <a:spLocks noChangeShapeType="1"/>
            </p:cNvSpPr>
            <p:nvPr/>
          </p:nvSpPr>
          <p:spPr bwMode="auto">
            <a:xfrm flipH="1" flipV="1">
              <a:off x="3230" y="2634"/>
              <a:ext cx="605" cy="10"/>
            </a:xfrm>
            <a:prstGeom prst="line">
              <a:avLst/>
            </a:prstGeom>
            <a:noFill/>
            <a:ln w="25400">
              <a:solidFill>
                <a:srgbClr val="000000"/>
              </a:solidFill>
              <a:round/>
              <a:headEnd type="triangle" w="med" len="med"/>
              <a:tailEnd/>
            </a:ln>
          </p:spPr>
          <p:txBody>
            <a:bodyPr/>
            <a:lstStyle/>
            <a:p>
              <a:endParaRPr lang="en-GB" sz="1600"/>
            </a:p>
          </p:txBody>
        </p:sp>
        <p:sp>
          <p:nvSpPr>
            <p:cNvPr id="10263" name="Line 22"/>
            <p:cNvSpPr>
              <a:spLocks noChangeShapeType="1"/>
            </p:cNvSpPr>
            <p:nvPr/>
          </p:nvSpPr>
          <p:spPr bwMode="auto">
            <a:xfrm flipH="1" flipV="1">
              <a:off x="2832" y="1200"/>
              <a:ext cx="1008" cy="1075"/>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64" name="Line 23"/>
            <p:cNvSpPr>
              <a:spLocks noChangeShapeType="1"/>
            </p:cNvSpPr>
            <p:nvPr/>
          </p:nvSpPr>
          <p:spPr bwMode="auto">
            <a:xfrm flipH="1" flipV="1">
              <a:off x="2650" y="1226"/>
              <a:ext cx="998" cy="1049"/>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65" name="Text Box 24"/>
            <p:cNvSpPr txBox="1">
              <a:spLocks noChangeArrowheads="1"/>
            </p:cNvSpPr>
            <p:nvPr/>
          </p:nvSpPr>
          <p:spPr bwMode="auto">
            <a:xfrm flipH="1">
              <a:off x="2018" y="2633"/>
              <a:ext cx="2248" cy="231"/>
            </a:xfrm>
            <a:prstGeom prst="rect">
              <a:avLst/>
            </a:prstGeom>
            <a:noFill/>
            <a:ln w="25400" algn="ctr">
              <a:noFill/>
              <a:miter lim="800000"/>
              <a:headEnd/>
              <a:tailEnd/>
            </a:ln>
          </p:spPr>
          <p:txBody>
            <a:bodyPr lIns="85725" tIns="47625" rIns="85725" bIns="47625"/>
            <a:lstStyle/>
            <a:p>
              <a:pPr>
                <a:spcBef>
                  <a:spcPct val="0"/>
                </a:spcBef>
              </a:pPr>
              <a:r>
                <a:rPr lang="en-GB" sz="1600" b="1" dirty="0"/>
                <a:t>GROUND </a:t>
              </a:r>
              <a:r>
                <a:rPr lang="en-GB" sz="1600" dirty="0"/>
                <a:t>with received ground currents</a:t>
              </a:r>
            </a:p>
          </p:txBody>
        </p:sp>
        <p:sp>
          <p:nvSpPr>
            <p:cNvPr id="10266" name="Text Box 25"/>
            <p:cNvSpPr txBox="1">
              <a:spLocks noChangeArrowheads="1"/>
            </p:cNvSpPr>
            <p:nvPr/>
          </p:nvSpPr>
          <p:spPr bwMode="auto">
            <a:xfrm flipH="1">
              <a:off x="3170" y="2785"/>
              <a:ext cx="1785" cy="270"/>
            </a:xfrm>
            <a:prstGeom prst="rect">
              <a:avLst/>
            </a:prstGeom>
            <a:noFill/>
            <a:ln w="25400" algn="ctr">
              <a:noFill/>
              <a:miter lim="800000"/>
              <a:headEnd/>
              <a:tailEnd/>
            </a:ln>
          </p:spPr>
          <p:txBody>
            <a:bodyPr lIns="85725" tIns="47625" rIns="85725" bIns="47625"/>
            <a:lstStyle/>
            <a:p>
              <a:pPr>
                <a:spcBef>
                  <a:spcPct val="0"/>
                </a:spcBef>
              </a:pPr>
              <a:r>
                <a:rPr lang="en-GB" sz="1600" dirty="0"/>
                <a:t>2. Mode losses from strong local coupling into ground</a:t>
              </a:r>
            </a:p>
          </p:txBody>
        </p:sp>
        <p:sp>
          <p:nvSpPr>
            <p:cNvPr id="10267" name="Line 26"/>
            <p:cNvSpPr>
              <a:spLocks noChangeShapeType="1"/>
            </p:cNvSpPr>
            <p:nvPr/>
          </p:nvSpPr>
          <p:spPr bwMode="auto">
            <a:xfrm flipV="1">
              <a:off x="4203" y="2339"/>
              <a:ext cx="614" cy="512"/>
            </a:xfrm>
            <a:prstGeom prst="line">
              <a:avLst/>
            </a:prstGeom>
            <a:noFill/>
            <a:ln w="25400">
              <a:solidFill>
                <a:srgbClr val="000000"/>
              </a:solidFill>
              <a:round/>
              <a:headEnd/>
              <a:tailEnd type="arrow" w="sm" len="sm"/>
            </a:ln>
          </p:spPr>
          <p:txBody>
            <a:bodyPr/>
            <a:lstStyle/>
            <a:p>
              <a:endParaRPr lang="en-GB" sz="1600"/>
            </a:p>
          </p:txBody>
        </p:sp>
        <p:sp>
          <p:nvSpPr>
            <p:cNvPr id="10268" name="Text Box 27"/>
            <p:cNvSpPr txBox="1">
              <a:spLocks noChangeArrowheads="1"/>
            </p:cNvSpPr>
            <p:nvPr/>
          </p:nvSpPr>
          <p:spPr bwMode="auto">
            <a:xfrm flipH="1">
              <a:off x="3241" y="687"/>
              <a:ext cx="1270" cy="317"/>
            </a:xfrm>
            <a:prstGeom prst="rect">
              <a:avLst/>
            </a:prstGeom>
            <a:noFill/>
            <a:ln w="25400">
              <a:noFill/>
              <a:miter lim="800000"/>
              <a:headEnd/>
              <a:tailEnd/>
            </a:ln>
          </p:spPr>
          <p:txBody>
            <a:bodyPr lIns="85725" tIns="47625" rIns="85725" bIns="47625"/>
            <a:lstStyle/>
            <a:p>
              <a:pPr>
                <a:spcBef>
                  <a:spcPct val="0"/>
                </a:spcBef>
              </a:pPr>
              <a:r>
                <a:rPr lang="en-GB" sz="1600" dirty="0"/>
                <a:t>1. Direct radiation of sky-wave to antenna.   </a:t>
              </a:r>
            </a:p>
          </p:txBody>
        </p:sp>
        <p:sp>
          <p:nvSpPr>
            <p:cNvPr id="10269" name="Text Box 28"/>
            <p:cNvSpPr txBox="1">
              <a:spLocks noChangeArrowheads="1"/>
            </p:cNvSpPr>
            <p:nvPr/>
          </p:nvSpPr>
          <p:spPr bwMode="auto">
            <a:xfrm flipH="1">
              <a:off x="4811" y="346"/>
              <a:ext cx="609" cy="270"/>
            </a:xfrm>
            <a:prstGeom prst="rect">
              <a:avLst/>
            </a:prstGeom>
            <a:noFill/>
            <a:ln w="25400" algn="ctr">
              <a:noFill/>
              <a:miter lim="800000"/>
              <a:headEnd/>
              <a:tailEnd/>
            </a:ln>
          </p:spPr>
          <p:txBody>
            <a:bodyPr lIns="85725" tIns="47625" rIns="85725" bIns="47625"/>
            <a:lstStyle/>
            <a:p>
              <a:pPr algn="l">
                <a:spcBef>
                  <a:spcPct val="0"/>
                </a:spcBef>
              </a:pPr>
              <a:r>
                <a:rPr lang="en-GB" sz="1600"/>
                <a:t>Vertical</a:t>
              </a:r>
            </a:p>
          </p:txBody>
        </p:sp>
        <p:sp>
          <p:nvSpPr>
            <p:cNvPr id="10270" name="Text Box 29"/>
            <p:cNvSpPr txBox="1">
              <a:spLocks noChangeArrowheads="1"/>
            </p:cNvSpPr>
            <p:nvPr/>
          </p:nvSpPr>
          <p:spPr bwMode="auto">
            <a:xfrm flipH="1">
              <a:off x="1228" y="1955"/>
              <a:ext cx="1087" cy="368"/>
            </a:xfrm>
            <a:prstGeom prst="rect">
              <a:avLst/>
            </a:prstGeom>
            <a:noFill/>
            <a:ln w="9525">
              <a:noFill/>
              <a:miter lim="800000"/>
              <a:headEnd/>
              <a:tailEnd/>
            </a:ln>
          </p:spPr>
          <p:txBody>
            <a:bodyPr>
              <a:spAutoFit/>
            </a:bodyPr>
            <a:lstStyle/>
            <a:p>
              <a:r>
                <a:rPr lang="en-GB" sz="1600" dirty="0"/>
                <a:t>First horizontal space-wave layer</a:t>
              </a:r>
            </a:p>
          </p:txBody>
        </p:sp>
        <p:sp>
          <p:nvSpPr>
            <p:cNvPr id="10271" name="Text Box 30"/>
            <p:cNvSpPr txBox="1">
              <a:spLocks noChangeArrowheads="1"/>
            </p:cNvSpPr>
            <p:nvPr/>
          </p:nvSpPr>
          <p:spPr bwMode="auto">
            <a:xfrm flipH="1">
              <a:off x="1181" y="2341"/>
              <a:ext cx="1085" cy="368"/>
            </a:xfrm>
            <a:prstGeom prst="rect">
              <a:avLst/>
            </a:prstGeom>
            <a:noFill/>
            <a:ln w="9525">
              <a:noFill/>
              <a:miter lim="800000"/>
              <a:headEnd/>
              <a:tailEnd/>
            </a:ln>
          </p:spPr>
          <p:txBody>
            <a:bodyPr>
              <a:spAutoFit/>
            </a:bodyPr>
            <a:lstStyle/>
            <a:p>
              <a:r>
                <a:rPr lang="en-GB" sz="1600"/>
                <a:t>Surface attached ground wave</a:t>
              </a:r>
            </a:p>
          </p:txBody>
        </p:sp>
        <p:sp>
          <p:nvSpPr>
            <p:cNvPr id="10272" name="Text Box 31"/>
            <p:cNvSpPr txBox="1">
              <a:spLocks noChangeArrowheads="1"/>
            </p:cNvSpPr>
            <p:nvPr/>
          </p:nvSpPr>
          <p:spPr bwMode="auto">
            <a:xfrm flipH="1">
              <a:off x="1762" y="869"/>
              <a:ext cx="1506" cy="368"/>
            </a:xfrm>
            <a:prstGeom prst="rect">
              <a:avLst/>
            </a:prstGeom>
            <a:noFill/>
            <a:ln w="9525">
              <a:noFill/>
              <a:miter lim="800000"/>
              <a:headEnd/>
              <a:tailEnd/>
            </a:ln>
          </p:spPr>
          <p:txBody>
            <a:bodyPr wrap="square">
              <a:spAutoFit/>
            </a:bodyPr>
            <a:lstStyle/>
            <a:p>
              <a:r>
                <a:rPr lang="en-GB" sz="1600" dirty="0"/>
                <a:t>4. Sky-wave to horizontal space-wave layer</a:t>
              </a:r>
            </a:p>
          </p:txBody>
        </p:sp>
        <p:sp>
          <p:nvSpPr>
            <p:cNvPr id="10273" name="Text Box 32"/>
            <p:cNvSpPr txBox="1">
              <a:spLocks noChangeArrowheads="1"/>
            </p:cNvSpPr>
            <p:nvPr/>
          </p:nvSpPr>
          <p:spPr bwMode="auto">
            <a:xfrm flipH="1">
              <a:off x="4628" y="959"/>
              <a:ext cx="634" cy="368"/>
            </a:xfrm>
            <a:prstGeom prst="rect">
              <a:avLst/>
            </a:prstGeom>
            <a:noFill/>
            <a:ln w="9525">
              <a:solidFill>
                <a:schemeClr val="tx1"/>
              </a:solidFill>
              <a:miter lim="800000"/>
              <a:headEnd/>
              <a:tailEnd/>
            </a:ln>
          </p:spPr>
          <p:txBody>
            <a:bodyPr>
              <a:spAutoFit/>
            </a:bodyPr>
            <a:lstStyle/>
            <a:p>
              <a:r>
                <a:rPr lang="en-GB" sz="1600" dirty="0"/>
                <a:t>Antenna aperture</a:t>
              </a:r>
            </a:p>
          </p:txBody>
        </p:sp>
        <p:sp>
          <p:nvSpPr>
            <p:cNvPr id="10274" name="Line 33"/>
            <p:cNvSpPr>
              <a:spLocks noChangeShapeType="1"/>
            </p:cNvSpPr>
            <p:nvPr/>
          </p:nvSpPr>
          <p:spPr bwMode="auto">
            <a:xfrm>
              <a:off x="5127" y="1277"/>
              <a:ext cx="136" cy="680"/>
            </a:xfrm>
            <a:prstGeom prst="line">
              <a:avLst/>
            </a:prstGeom>
            <a:noFill/>
            <a:ln w="9525">
              <a:solidFill>
                <a:schemeClr val="tx1"/>
              </a:solidFill>
              <a:round/>
              <a:headEnd/>
              <a:tailEnd type="triangle" w="med" len="med"/>
            </a:ln>
          </p:spPr>
          <p:txBody>
            <a:bodyPr/>
            <a:lstStyle/>
            <a:p>
              <a:endParaRPr lang="en-GB" sz="1600"/>
            </a:p>
          </p:txBody>
        </p:sp>
        <p:sp>
          <p:nvSpPr>
            <p:cNvPr id="10275" name="Line 34"/>
            <p:cNvSpPr>
              <a:spLocks noChangeShapeType="1"/>
            </p:cNvSpPr>
            <p:nvPr/>
          </p:nvSpPr>
          <p:spPr bwMode="auto">
            <a:xfrm flipH="1" flipV="1">
              <a:off x="2145" y="1480"/>
              <a:ext cx="1069" cy="1109"/>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76" name="Line 35"/>
            <p:cNvSpPr>
              <a:spLocks noChangeShapeType="1"/>
            </p:cNvSpPr>
            <p:nvPr/>
          </p:nvSpPr>
          <p:spPr bwMode="auto">
            <a:xfrm flipH="1" flipV="1">
              <a:off x="1964" y="1514"/>
              <a:ext cx="1008" cy="1075"/>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77" name="Line 36"/>
            <p:cNvSpPr>
              <a:spLocks noChangeShapeType="1"/>
            </p:cNvSpPr>
            <p:nvPr/>
          </p:nvSpPr>
          <p:spPr bwMode="auto">
            <a:xfrm flipH="1" flipV="1">
              <a:off x="1782" y="1540"/>
              <a:ext cx="998" cy="1049"/>
            </a:xfrm>
            <a:prstGeom prst="line">
              <a:avLst/>
            </a:prstGeom>
            <a:noFill/>
            <a:ln w="25400" cap="rnd">
              <a:solidFill>
                <a:srgbClr val="000000"/>
              </a:solidFill>
              <a:prstDash val="sysDot"/>
              <a:round/>
              <a:headEnd type="arrow" w="med" len="med"/>
              <a:tailEnd/>
            </a:ln>
          </p:spPr>
          <p:txBody>
            <a:bodyPr/>
            <a:lstStyle/>
            <a:p>
              <a:endParaRPr lang="en-GB" sz="1600"/>
            </a:p>
          </p:txBody>
        </p:sp>
        <p:sp>
          <p:nvSpPr>
            <p:cNvPr id="10278" name="Text Box 37"/>
            <p:cNvSpPr txBox="1">
              <a:spLocks noChangeArrowheads="1"/>
            </p:cNvSpPr>
            <p:nvPr/>
          </p:nvSpPr>
          <p:spPr bwMode="auto">
            <a:xfrm flipH="1">
              <a:off x="1290" y="1165"/>
              <a:ext cx="870" cy="523"/>
            </a:xfrm>
            <a:prstGeom prst="rect">
              <a:avLst/>
            </a:prstGeom>
            <a:noFill/>
            <a:ln w="9525">
              <a:noFill/>
              <a:miter lim="800000"/>
              <a:headEnd/>
              <a:tailEnd/>
            </a:ln>
          </p:spPr>
          <p:txBody>
            <a:bodyPr>
              <a:spAutoFit/>
            </a:bodyPr>
            <a:lstStyle/>
            <a:p>
              <a:pPr algn="l"/>
              <a:r>
                <a:rPr lang="en-GB" sz="1600" dirty="0"/>
                <a:t>3. Sky-wave to ground currents</a:t>
              </a:r>
            </a:p>
          </p:txBody>
        </p:sp>
        <p:sp>
          <p:nvSpPr>
            <p:cNvPr id="10279" name="Text Box 38"/>
            <p:cNvSpPr txBox="1">
              <a:spLocks noChangeArrowheads="1"/>
            </p:cNvSpPr>
            <p:nvPr/>
          </p:nvSpPr>
          <p:spPr bwMode="auto">
            <a:xfrm flipH="1">
              <a:off x="5060" y="2684"/>
              <a:ext cx="634" cy="213"/>
            </a:xfrm>
            <a:prstGeom prst="rect">
              <a:avLst/>
            </a:prstGeom>
            <a:noFill/>
            <a:ln w="9525">
              <a:solidFill>
                <a:schemeClr val="tx1"/>
              </a:solidFill>
              <a:miter lim="800000"/>
              <a:headEnd/>
              <a:tailEnd/>
            </a:ln>
          </p:spPr>
          <p:txBody>
            <a:bodyPr>
              <a:spAutoFit/>
            </a:bodyPr>
            <a:lstStyle/>
            <a:p>
              <a:r>
                <a:rPr lang="en-GB" sz="1600"/>
                <a:t>Antenna </a:t>
              </a:r>
            </a:p>
          </p:txBody>
        </p:sp>
        <p:sp>
          <p:nvSpPr>
            <p:cNvPr id="10280" name="Line 39"/>
            <p:cNvSpPr>
              <a:spLocks noChangeShapeType="1"/>
            </p:cNvSpPr>
            <p:nvPr/>
          </p:nvSpPr>
          <p:spPr bwMode="auto">
            <a:xfrm>
              <a:off x="4977" y="2059"/>
              <a:ext cx="339" cy="445"/>
            </a:xfrm>
            <a:prstGeom prst="line">
              <a:avLst/>
            </a:prstGeom>
            <a:noFill/>
            <a:ln w="25400">
              <a:solidFill>
                <a:srgbClr val="000000"/>
              </a:solidFill>
              <a:prstDash val="dash"/>
              <a:round/>
              <a:headEnd/>
              <a:tailEnd type="arrow" w="med" len="med"/>
            </a:ln>
          </p:spPr>
          <p:txBody>
            <a:bodyPr/>
            <a:lstStyle/>
            <a:p>
              <a:endParaRPr lang="en-GB" sz="1600"/>
            </a:p>
          </p:txBody>
        </p:sp>
        <p:sp>
          <p:nvSpPr>
            <p:cNvPr id="10281" name="Line 40"/>
            <p:cNvSpPr>
              <a:spLocks noChangeShapeType="1"/>
            </p:cNvSpPr>
            <p:nvPr/>
          </p:nvSpPr>
          <p:spPr bwMode="auto">
            <a:xfrm>
              <a:off x="4848" y="2201"/>
              <a:ext cx="435" cy="309"/>
            </a:xfrm>
            <a:prstGeom prst="line">
              <a:avLst/>
            </a:prstGeom>
            <a:noFill/>
            <a:ln w="25400">
              <a:solidFill>
                <a:srgbClr val="000000"/>
              </a:solidFill>
              <a:prstDash val="dash"/>
              <a:round/>
              <a:headEnd/>
              <a:tailEnd type="arrow" w="med" len="med"/>
            </a:ln>
          </p:spPr>
          <p:txBody>
            <a:bodyPr/>
            <a:lstStyle/>
            <a:p>
              <a:endParaRPr lang="en-GB" sz="1600"/>
            </a:p>
          </p:txBody>
        </p:sp>
        <p:sp>
          <p:nvSpPr>
            <p:cNvPr id="10282" name="Line 41"/>
            <p:cNvSpPr>
              <a:spLocks noChangeShapeType="1"/>
            </p:cNvSpPr>
            <p:nvPr/>
          </p:nvSpPr>
          <p:spPr bwMode="auto">
            <a:xfrm flipV="1">
              <a:off x="4738" y="2304"/>
              <a:ext cx="386" cy="878"/>
            </a:xfrm>
            <a:prstGeom prst="line">
              <a:avLst/>
            </a:prstGeom>
            <a:noFill/>
            <a:ln w="25400">
              <a:solidFill>
                <a:srgbClr val="000000"/>
              </a:solidFill>
              <a:round/>
              <a:headEnd/>
              <a:tailEnd type="arrow" w="sm" len="sm"/>
            </a:ln>
          </p:spPr>
          <p:txBody>
            <a:bodyPr/>
            <a:lstStyle/>
            <a:p>
              <a:endParaRPr lang="en-GB" sz="1600"/>
            </a:p>
          </p:txBody>
        </p:sp>
      </p:grpSp>
      <p:sp>
        <p:nvSpPr>
          <p:cNvPr id="43" name="Footer Placeholder 42"/>
          <p:cNvSpPr>
            <a:spLocks noGrp="1"/>
          </p:cNvSpPr>
          <p:nvPr>
            <p:ph type="ftr" sz="quarter" idx="11"/>
          </p:nvPr>
        </p:nvSpPr>
        <p:spPr>
          <a:xfrm>
            <a:off x="2573628" y="6642279"/>
            <a:ext cx="2977165" cy="228600"/>
          </a:xfrm>
        </p:spPr>
        <p:txBody>
          <a:bodyPr/>
          <a:lstStyle/>
          <a:p>
            <a:pPr>
              <a:defRPr/>
            </a:pPr>
            <a:r>
              <a:rPr lang="en-GB" dirty="0" smtClean="0"/>
              <a:t>Itchen Valley ARC 11th June 2010</a:t>
            </a:r>
            <a:endParaRPr lang="en-GB"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4294967295"/>
          </p:nvPr>
        </p:nvSpPr>
        <p:spPr>
          <a:xfrm>
            <a:off x="6553200" y="6561138"/>
            <a:ext cx="2133600" cy="160337"/>
          </a:xfrm>
          <a:prstGeom prst="rect">
            <a:avLst/>
          </a:prstGeom>
          <a:noFill/>
        </p:spPr>
        <p:txBody>
          <a:bodyPr/>
          <a:lstStyle/>
          <a:p>
            <a:fld id="{1CB3ACAE-88A5-47E3-8626-DA9DAFA7D4B3}" type="slidenum">
              <a:rPr lang="en-GB">
                <a:latin typeface="Arial" charset="0"/>
              </a:rPr>
              <a:pPr/>
              <a:t>85</a:t>
            </a:fld>
            <a:endParaRPr lang="en-GB">
              <a:latin typeface="Arial" charset="0"/>
            </a:endParaRPr>
          </a:p>
        </p:txBody>
      </p:sp>
      <p:sp>
        <p:nvSpPr>
          <p:cNvPr id="11267" name="Rectangle 2"/>
          <p:cNvSpPr>
            <a:spLocks noGrp="1" noChangeArrowheads="1"/>
          </p:cNvSpPr>
          <p:nvPr>
            <p:ph type="title"/>
          </p:nvPr>
        </p:nvSpPr>
        <p:spPr>
          <a:xfrm>
            <a:off x="85725" y="47625"/>
            <a:ext cx="3825875" cy="893763"/>
          </a:xfrm>
        </p:spPr>
        <p:txBody>
          <a:bodyPr/>
          <a:lstStyle/>
          <a:p>
            <a:pPr algn="l" eaLnBrk="1" hangingPunct="1"/>
            <a:r>
              <a:rPr lang="en-GB" sz="2400" dirty="0" smtClean="0"/>
              <a:t>Effect of antenna height on antenna loss for sky wave</a:t>
            </a:r>
          </a:p>
        </p:txBody>
      </p:sp>
      <p:sp>
        <p:nvSpPr>
          <p:cNvPr id="11268" name="Rectangle 3"/>
          <p:cNvSpPr>
            <a:spLocks noGrp="1" noChangeArrowheads="1"/>
          </p:cNvSpPr>
          <p:nvPr>
            <p:ph type="body" idx="1"/>
          </p:nvPr>
        </p:nvSpPr>
        <p:spPr>
          <a:xfrm>
            <a:off x="0" y="4902200"/>
            <a:ext cx="8877300" cy="1781175"/>
          </a:xfrm>
        </p:spPr>
        <p:txBody>
          <a:bodyPr/>
          <a:lstStyle/>
          <a:p>
            <a:pPr marL="342900" indent="-342900" eaLnBrk="1" hangingPunct="1">
              <a:lnSpc>
                <a:spcPct val="80000"/>
              </a:lnSpc>
            </a:pPr>
            <a:r>
              <a:rPr lang="en-GB" sz="1600" dirty="0" smtClean="0"/>
              <a:t>For vertical loss to antenna = </a:t>
            </a:r>
            <a:r>
              <a:rPr lang="en-GB" sz="1600" i="1" dirty="0" smtClean="0"/>
              <a:t>x</a:t>
            </a:r>
            <a:r>
              <a:rPr lang="en-GB" sz="1600" dirty="0" smtClean="0"/>
              <a:t> dB   </a:t>
            </a:r>
          </a:p>
          <a:p>
            <a:pPr marL="342900" indent="-342900" algn="just" eaLnBrk="1" hangingPunct="1">
              <a:lnSpc>
                <a:spcPct val="80000"/>
              </a:lnSpc>
            </a:pPr>
            <a:r>
              <a:rPr lang="en-GB" sz="1600" dirty="0" smtClean="0"/>
              <a:t>At angle </a:t>
            </a:r>
            <a:r>
              <a:rPr lang="en-GB" sz="1600" dirty="0" smtClean="0">
                <a:sym typeface="Symbol" pitchFamily="18" charset="2"/>
              </a:rPr>
              <a:t></a:t>
            </a:r>
            <a:r>
              <a:rPr lang="en-GB" sz="1600" dirty="0" smtClean="0"/>
              <a:t>  the sky-wave to antenna loss is increased to </a:t>
            </a:r>
            <a:r>
              <a:rPr lang="en-GB" sz="1600" i="1" dirty="0" smtClean="0"/>
              <a:t>x/sin </a:t>
            </a:r>
            <a:r>
              <a:rPr lang="en-GB" sz="1600" i="1" dirty="0" smtClean="0">
                <a:sym typeface="Symbol" pitchFamily="18" charset="2"/>
              </a:rPr>
              <a:t></a:t>
            </a:r>
            <a:r>
              <a:rPr lang="en-GB" sz="1600" i="1" dirty="0" smtClean="0"/>
              <a:t> </a:t>
            </a:r>
          </a:p>
          <a:p>
            <a:pPr marL="342900" indent="-342900" eaLnBrk="1" hangingPunct="1">
              <a:lnSpc>
                <a:spcPct val="80000"/>
              </a:lnSpc>
            </a:pPr>
            <a:r>
              <a:rPr lang="en-GB" sz="1600" dirty="0" smtClean="0"/>
              <a:t>1/sin 30</a:t>
            </a:r>
            <a:r>
              <a:rPr lang="en-US" sz="1600" dirty="0" smtClean="0">
                <a:cs typeface="Times New Roman" pitchFamily="18" charset="0"/>
              </a:rPr>
              <a:t>º = 2.  Then loss is </a:t>
            </a:r>
            <a:r>
              <a:rPr lang="en-US" sz="1600" i="1" dirty="0" smtClean="0">
                <a:cs typeface="Times New Roman" pitchFamily="18" charset="0"/>
              </a:rPr>
              <a:t>2x </a:t>
            </a:r>
            <a:r>
              <a:rPr lang="en-US" sz="1600" dirty="0" smtClean="0">
                <a:cs typeface="Times New Roman" pitchFamily="18" charset="0"/>
              </a:rPr>
              <a:t>dB. </a:t>
            </a:r>
          </a:p>
          <a:p>
            <a:pPr marL="342900" indent="-342900" eaLnBrk="1" hangingPunct="1">
              <a:lnSpc>
                <a:spcPct val="80000"/>
              </a:lnSpc>
            </a:pPr>
            <a:r>
              <a:rPr lang="en-GB" sz="1600" dirty="0" smtClean="0"/>
              <a:t>1/sin 10</a:t>
            </a:r>
            <a:r>
              <a:rPr lang="en-US" sz="1600" dirty="0" smtClean="0">
                <a:cs typeface="Times New Roman" pitchFamily="18" charset="0"/>
              </a:rPr>
              <a:t>º = 5.8.  Then loss is </a:t>
            </a:r>
            <a:r>
              <a:rPr lang="en-US" sz="1600" i="1" dirty="0" smtClean="0">
                <a:cs typeface="Times New Roman" pitchFamily="18" charset="0"/>
              </a:rPr>
              <a:t>5.8x </a:t>
            </a:r>
            <a:r>
              <a:rPr lang="en-US" sz="1600" dirty="0" smtClean="0">
                <a:cs typeface="Times New Roman" pitchFamily="18" charset="0"/>
              </a:rPr>
              <a:t>dB. </a:t>
            </a:r>
          </a:p>
          <a:p>
            <a:pPr marL="342900" indent="-342900" eaLnBrk="1" hangingPunct="1">
              <a:lnSpc>
                <a:spcPct val="80000"/>
              </a:lnSpc>
            </a:pPr>
            <a:r>
              <a:rPr lang="en-US" sz="1600" dirty="0" smtClean="0">
                <a:cs typeface="Times New Roman" pitchFamily="18" charset="0"/>
              </a:rPr>
              <a:t>Should place antenna higher than the ‘Goubau’ height for low angle sky-wave reception = antenna 2.  </a:t>
            </a:r>
          </a:p>
          <a:p>
            <a:pPr marL="342900" indent="-342900" eaLnBrk="1" hangingPunct="1">
              <a:lnSpc>
                <a:spcPct val="80000"/>
              </a:lnSpc>
            </a:pPr>
            <a:r>
              <a:rPr lang="en-GB" sz="1600" dirty="0" smtClean="0"/>
              <a:t>Ground sloping away  at 1-in-6 (10</a:t>
            </a:r>
            <a:r>
              <a:rPr lang="en-US" sz="1600" dirty="0" smtClean="0">
                <a:cs typeface="Times New Roman" pitchFamily="18" charset="0"/>
              </a:rPr>
              <a:t>º), say, is very beneficial</a:t>
            </a:r>
            <a:endParaRPr lang="en-GB" sz="1600" dirty="0" smtClean="0">
              <a:cs typeface="Times New Roman" pitchFamily="18" charset="0"/>
            </a:endParaRPr>
          </a:p>
        </p:txBody>
      </p:sp>
      <p:sp>
        <p:nvSpPr>
          <p:cNvPr id="11272" name="Line 17"/>
          <p:cNvSpPr>
            <a:spLocks noChangeShapeType="1"/>
          </p:cNvSpPr>
          <p:nvPr/>
        </p:nvSpPr>
        <p:spPr bwMode="auto">
          <a:xfrm>
            <a:off x="7629525" y="3989388"/>
            <a:ext cx="377825" cy="546100"/>
          </a:xfrm>
          <a:prstGeom prst="line">
            <a:avLst/>
          </a:prstGeom>
          <a:noFill/>
          <a:ln w="25400">
            <a:solidFill>
              <a:srgbClr val="000000"/>
            </a:solidFill>
            <a:prstDash val="dash"/>
            <a:round/>
            <a:headEnd/>
            <a:tailEnd type="arrow" w="med" len="med"/>
          </a:ln>
        </p:spPr>
        <p:txBody>
          <a:bodyPr/>
          <a:lstStyle/>
          <a:p>
            <a:endParaRPr lang="en-GB"/>
          </a:p>
        </p:txBody>
      </p:sp>
      <p:sp>
        <p:nvSpPr>
          <p:cNvPr id="11273" name="Line 40"/>
          <p:cNvSpPr>
            <a:spLocks noChangeShapeType="1"/>
          </p:cNvSpPr>
          <p:nvPr/>
        </p:nvSpPr>
        <p:spPr bwMode="auto">
          <a:xfrm>
            <a:off x="7219950" y="4532313"/>
            <a:ext cx="728663" cy="100012"/>
          </a:xfrm>
          <a:prstGeom prst="line">
            <a:avLst/>
          </a:prstGeom>
          <a:noFill/>
          <a:ln w="25400">
            <a:solidFill>
              <a:srgbClr val="000000"/>
            </a:solidFill>
            <a:prstDash val="dash"/>
            <a:round/>
            <a:headEnd/>
            <a:tailEnd type="arrow" w="med" len="med"/>
          </a:ln>
        </p:spPr>
        <p:txBody>
          <a:bodyPr/>
          <a:lstStyle/>
          <a:p>
            <a:endParaRPr lang="en-GB"/>
          </a:p>
        </p:txBody>
      </p:sp>
      <p:sp>
        <p:nvSpPr>
          <p:cNvPr id="11292" name="Text Box 57"/>
          <p:cNvSpPr txBox="1">
            <a:spLocks noChangeArrowheads="1"/>
          </p:cNvSpPr>
          <p:nvPr/>
        </p:nvSpPr>
        <p:spPr bwMode="auto">
          <a:xfrm flipH="1">
            <a:off x="206061" y="2227263"/>
            <a:ext cx="1918951" cy="584775"/>
          </a:xfrm>
          <a:prstGeom prst="rect">
            <a:avLst/>
          </a:prstGeom>
          <a:noFill/>
          <a:ln w="9525">
            <a:noFill/>
            <a:miter lim="800000"/>
            <a:headEnd/>
            <a:tailEnd/>
          </a:ln>
        </p:spPr>
        <p:txBody>
          <a:bodyPr wrap="square">
            <a:spAutoFit/>
          </a:bodyPr>
          <a:lstStyle/>
          <a:p>
            <a:pPr algn="ctr"/>
            <a:r>
              <a:rPr lang="en-GB" sz="1600" dirty="0"/>
              <a:t>Sky-wave  at </a:t>
            </a:r>
            <a:r>
              <a:rPr lang="en-GB" sz="1600" dirty="0" smtClean="0"/>
              <a:t>angle </a:t>
            </a:r>
            <a:r>
              <a:rPr lang="en-GB" sz="1600" dirty="0" smtClean="0">
                <a:sym typeface="Symbol" pitchFamily="18" charset="2"/>
              </a:rPr>
              <a:t></a:t>
            </a:r>
            <a:r>
              <a:rPr lang="en-GB" sz="1600" dirty="0">
                <a:sym typeface="Symbol" pitchFamily="18" charset="2"/>
              </a:rPr>
              <a:t>3 to horizon</a:t>
            </a:r>
          </a:p>
        </p:txBody>
      </p:sp>
      <p:sp>
        <p:nvSpPr>
          <p:cNvPr id="11294" name="Line 59"/>
          <p:cNvSpPr>
            <a:spLocks noChangeShapeType="1"/>
          </p:cNvSpPr>
          <p:nvPr/>
        </p:nvSpPr>
        <p:spPr bwMode="auto">
          <a:xfrm>
            <a:off x="6229350" y="4591050"/>
            <a:ext cx="1857375" cy="38100"/>
          </a:xfrm>
          <a:prstGeom prst="line">
            <a:avLst/>
          </a:prstGeom>
          <a:noFill/>
          <a:ln w="9525">
            <a:solidFill>
              <a:schemeClr val="tx1"/>
            </a:solidFill>
            <a:round/>
            <a:headEnd/>
            <a:tailEnd/>
          </a:ln>
        </p:spPr>
        <p:txBody>
          <a:bodyPr>
            <a:spAutoFit/>
          </a:bodyPr>
          <a:lstStyle/>
          <a:p>
            <a:endParaRPr lang="en-GB"/>
          </a:p>
        </p:txBody>
      </p:sp>
      <p:grpSp>
        <p:nvGrpSpPr>
          <p:cNvPr id="37" name="Group 36"/>
          <p:cNvGrpSpPr/>
          <p:nvPr/>
        </p:nvGrpSpPr>
        <p:grpSpPr>
          <a:xfrm>
            <a:off x="196850" y="182563"/>
            <a:ext cx="8794750" cy="4997866"/>
            <a:chOff x="196850" y="182563"/>
            <a:chExt cx="8794750" cy="4997866"/>
          </a:xfrm>
        </p:grpSpPr>
        <p:grpSp>
          <p:nvGrpSpPr>
            <p:cNvPr id="36" name="Group 35"/>
            <p:cNvGrpSpPr/>
            <p:nvPr/>
          </p:nvGrpSpPr>
          <p:grpSpPr>
            <a:xfrm>
              <a:off x="7183438" y="933450"/>
              <a:ext cx="706437" cy="1347788"/>
              <a:chOff x="7310438" y="933450"/>
              <a:chExt cx="706437" cy="1347788"/>
            </a:xfrm>
          </p:grpSpPr>
          <p:sp>
            <p:nvSpPr>
              <p:cNvPr id="11287" name="Line 50"/>
              <p:cNvSpPr>
                <a:spLocks noChangeShapeType="1"/>
              </p:cNvSpPr>
              <p:nvPr/>
            </p:nvSpPr>
            <p:spPr bwMode="auto">
              <a:xfrm>
                <a:off x="7754938" y="933450"/>
                <a:ext cx="227012" cy="557213"/>
              </a:xfrm>
              <a:prstGeom prst="line">
                <a:avLst/>
              </a:prstGeom>
              <a:noFill/>
              <a:ln w="25400">
                <a:solidFill>
                  <a:schemeClr val="accent1"/>
                </a:solidFill>
                <a:prstDash val="dash"/>
                <a:round/>
                <a:headEnd/>
                <a:tailEnd type="arrow" w="med" len="med"/>
              </a:ln>
            </p:spPr>
            <p:txBody>
              <a:bodyPr/>
              <a:lstStyle/>
              <a:p>
                <a:endParaRPr lang="en-GB"/>
              </a:p>
            </p:txBody>
          </p:sp>
          <p:sp>
            <p:nvSpPr>
              <p:cNvPr id="11288" name="Line 51"/>
              <p:cNvSpPr>
                <a:spLocks noChangeShapeType="1"/>
              </p:cNvSpPr>
              <p:nvPr/>
            </p:nvSpPr>
            <p:spPr bwMode="auto">
              <a:xfrm>
                <a:off x="7310438" y="1409700"/>
                <a:ext cx="603250" cy="192088"/>
              </a:xfrm>
              <a:prstGeom prst="line">
                <a:avLst/>
              </a:prstGeom>
              <a:noFill/>
              <a:ln w="25400">
                <a:solidFill>
                  <a:schemeClr val="accent1"/>
                </a:solidFill>
                <a:prstDash val="dash"/>
                <a:round/>
                <a:headEnd/>
                <a:tailEnd type="arrow" w="med" len="med"/>
              </a:ln>
            </p:spPr>
            <p:txBody>
              <a:bodyPr/>
              <a:lstStyle/>
              <a:p>
                <a:endParaRPr lang="en-GB"/>
              </a:p>
            </p:txBody>
          </p:sp>
          <p:sp>
            <p:nvSpPr>
              <p:cNvPr id="11289" name="Line 52"/>
              <p:cNvSpPr>
                <a:spLocks noChangeShapeType="1"/>
              </p:cNvSpPr>
              <p:nvPr/>
            </p:nvSpPr>
            <p:spPr bwMode="auto">
              <a:xfrm flipV="1">
                <a:off x="7391400" y="1733550"/>
                <a:ext cx="574675" cy="290513"/>
              </a:xfrm>
              <a:prstGeom prst="line">
                <a:avLst/>
              </a:prstGeom>
              <a:noFill/>
              <a:ln w="25400">
                <a:solidFill>
                  <a:schemeClr val="accent1"/>
                </a:solidFill>
                <a:prstDash val="dash"/>
                <a:round/>
                <a:headEnd/>
                <a:tailEnd type="arrow" w="med" len="med"/>
              </a:ln>
            </p:spPr>
            <p:txBody>
              <a:bodyPr/>
              <a:lstStyle/>
              <a:p>
                <a:endParaRPr lang="en-GB"/>
              </a:p>
            </p:txBody>
          </p:sp>
          <p:sp>
            <p:nvSpPr>
              <p:cNvPr id="11290" name="Line 53"/>
              <p:cNvSpPr>
                <a:spLocks noChangeShapeType="1"/>
              </p:cNvSpPr>
              <p:nvPr/>
            </p:nvSpPr>
            <p:spPr bwMode="auto">
              <a:xfrm flipV="1">
                <a:off x="7823200" y="1787525"/>
                <a:ext cx="193675" cy="493713"/>
              </a:xfrm>
              <a:prstGeom prst="line">
                <a:avLst/>
              </a:prstGeom>
              <a:noFill/>
              <a:ln w="25400">
                <a:solidFill>
                  <a:schemeClr val="accent1"/>
                </a:solidFill>
                <a:prstDash val="dash"/>
                <a:round/>
                <a:headEnd/>
                <a:tailEnd type="arrow" w="med" len="med"/>
              </a:ln>
            </p:spPr>
            <p:txBody>
              <a:bodyPr/>
              <a:lstStyle/>
              <a:p>
                <a:endParaRPr lang="en-GB"/>
              </a:p>
            </p:txBody>
          </p:sp>
        </p:grpSp>
        <p:grpSp>
          <p:nvGrpSpPr>
            <p:cNvPr id="35" name="Group 34"/>
            <p:cNvGrpSpPr/>
            <p:nvPr/>
          </p:nvGrpSpPr>
          <p:grpSpPr>
            <a:xfrm>
              <a:off x="196850" y="182563"/>
              <a:ext cx="8794750" cy="4997866"/>
              <a:chOff x="196850" y="182563"/>
              <a:chExt cx="8986078" cy="4997866"/>
            </a:xfrm>
          </p:grpSpPr>
          <p:sp>
            <p:nvSpPr>
              <p:cNvPr id="11269" name="Text Box 55"/>
              <p:cNvSpPr txBox="1">
                <a:spLocks noChangeArrowheads="1"/>
              </p:cNvSpPr>
              <p:nvPr/>
            </p:nvSpPr>
            <p:spPr bwMode="auto">
              <a:xfrm flipH="1">
                <a:off x="8102598" y="1876425"/>
                <a:ext cx="1080330" cy="338554"/>
              </a:xfrm>
              <a:prstGeom prst="rect">
                <a:avLst/>
              </a:prstGeom>
              <a:solidFill>
                <a:schemeClr val="bg1"/>
              </a:solidFill>
              <a:ln w="9525">
                <a:solidFill>
                  <a:schemeClr val="accent1"/>
                </a:solidFill>
                <a:miter lim="800000"/>
                <a:headEnd/>
                <a:tailEnd/>
              </a:ln>
            </p:spPr>
            <p:txBody>
              <a:bodyPr wrap="square">
                <a:spAutoFit/>
              </a:bodyPr>
              <a:lstStyle/>
              <a:p>
                <a:r>
                  <a:rPr lang="en-GB" sz="1600" dirty="0">
                    <a:solidFill>
                      <a:schemeClr val="accent1"/>
                    </a:solidFill>
                  </a:rPr>
                  <a:t>Antenna 2</a:t>
                </a:r>
              </a:p>
            </p:txBody>
          </p:sp>
          <p:sp>
            <p:nvSpPr>
              <p:cNvPr id="11270" name="Arc 11"/>
              <p:cNvSpPr>
                <a:spLocks/>
              </p:cNvSpPr>
              <p:nvPr/>
            </p:nvSpPr>
            <p:spPr bwMode="auto">
              <a:xfrm flipH="1">
                <a:off x="7189788" y="3797300"/>
                <a:ext cx="904875" cy="957263"/>
              </a:xfrm>
              <a:custGeom>
                <a:avLst/>
                <a:gdLst>
                  <a:gd name="T0" fmla="*/ 0 w 21763"/>
                  <a:gd name="T1" fmla="*/ 44 h 21628"/>
                  <a:gd name="T2" fmla="*/ 904875 w 21763"/>
                  <a:gd name="T3" fmla="*/ 957263 h 21628"/>
                  <a:gd name="T4" fmla="*/ 6777 w 21763"/>
                  <a:gd name="T5" fmla="*/ 956024 h 21628"/>
                  <a:gd name="T6" fmla="*/ 0 60000 65536"/>
                  <a:gd name="T7" fmla="*/ 0 60000 65536"/>
                  <a:gd name="T8" fmla="*/ 0 60000 65536"/>
                  <a:gd name="T9" fmla="*/ 0 w 21763"/>
                  <a:gd name="T10" fmla="*/ 0 h 21628"/>
                  <a:gd name="T11" fmla="*/ 21763 w 21763"/>
                  <a:gd name="T12" fmla="*/ 21628 h 21628"/>
                </a:gdLst>
                <a:ahLst/>
                <a:cxnLst>
                  <a:cxn ang="T6">
                    <a:pos x="T0" y="T1"/>
                  </a:cxn>
                  <a:cxn ang="T7">
                    <a:pos x="T2" y="T3"/>
                  </a:cxn>
                  <a:cxn ang="T8">
                    <a:pos x="T4" y="T5"/>
                  </a:cxn>
                </a:cxnLst>
                <a:rect l="T9" t="T10" r="T11" b="T12"/>
                <a:pathLst>
                  <a:path w="21763" h="21628" fill="none" extrusionOk="0">
                    <a:moveTo>
                      <a:pt x="-1" y="0"/>
                    </a:moveTo>
                    <a:cubicBezTo>
                      <a:pt x="54" y="0"/>
                      <a:pt x="108" y="-1"/>
                      <a:pt x="163" y="0"/>
                    </a:cubicBezTo>
                    <a:cubicBezTo>
                      <a:pt x="12092" y="0"/>
                      <a:pt x="21763" y="9670"/>
                      <a:pt x="21763" y="21600"/>
                    </a:cubicBezTo>
                    <a:cubicBezTo>
                      <a:pt x="21763" y="21609"/>
                      <a:pt x="21762" y="21618"/>
                      <a:pt x="21762" y="21627"/>
                    </a:cubicBezTo>
                  </a:path>
                  <a:path w="21763" h="21628" stroke="0" extrusionOk="0">
                    <a:moveTo>
                      <a:pt x="-1" y="0"/>
                    </a:moveTo>
                    <a:cubicBezTo>
                      <a:pt x="54" y="0"/>
                      <a:pt x="108" y="-1"/>
                      <a:pt x="163" y="0"/>
                    </a:cubicBezTo>
                    <a:cubicBezTo>
                      <a:pt x="12092" y="0"/>
                      <a:pt x="21763" y="9670"/>
                      <a:pt x="21763" y="21600"/>
                    </a:cubicBezTo>
                    <a:cubicBezTo>
                      <a:pt x="21763" y="21609"/>
                      <a:pt x="21762" y="21618"/>
                      <a:pt x="21762" y="21627"/>
                    </a:cubicBezTo>
                    <a:lnTo>
                      <a:pt x="163" y="21600"/>
                    </a:lnTo>
                    <a:close/>
                  </a:path>
                </a:pathLst>
              </a:custGeom>
              <a:noFill/>
              <a:ln w="25400">
                <a:solidFill>
                  <a:srgbClr val="000000"/>
                </a:solidFill>
                <a:round/>
                <a:headEnd/>
                <a:tailEnd/>
              </a:ln>
            </p:spPr>
            <p:txBody>
              <a:bodyPr/>
              <a:lstStyle/>
              <a:p>
                <a:endParaRPr lang="en-GB"/>
              </a:p>
            </p:txBody>
          </p:sp>
          <p:sp>
            <p:nvSpPr>
              <p:cNvPr id="11271" name="Oval 16"/>
              <p:cNvSpPr>
                <a:spLocks noChangeArrowheads="1"/>
              </p:cNvSpPr>
              <p:nvPr/>
            </p:nvSpPr>
            <p:spPr bwMode="auto">
              <a:xfrm flipH="1">
                <a:off x="7947025" y="4483100"/>
                <a:ext cx="284163" cy="303213"/>
              </a:xfrm>
              <a:prstGeom prst="ellipse">
                <a:avLst/>
              </a:prstGeom>
              <a:solidFill>
                <a:srgbClr val="FFFFFF"/>
              </a:solidFill>
              <a:ln w="25400">
                <a:solidFill>
                  <a:srgbClr val="000000"/>
                </a:solidFill>
                <a:round/>
                <a:headEnd/>
                <a:tailEnd/>
              </a:ln>
            </p:spPr>
            <p:txBody>
              <a:bodyPr/>
              <a:lstStyle/>
              <a:p>
                <a:endParaRPr lang="en-US"/>
              </a:p>
            </p:txBody>
          </p:sp>
          <p:sp>
            <p:nvSpPr>
              <p:cNvPr id="11274" name="Line 6"/>
              <p:cNvSpPr>
                <a:spLocks noChangeShapeType="1"/>
              </p:cNvSpPr>
              <p:nvPr/>
            </p:nvSpPr>
            <p:spPr bwMode="auto">
              <a:xfrm>
                <a:off x="8072438" y="182563"/>
                <a:ext cx="11112" cy="4291012"/>
              </a:xfrm>
              <a:prstGeom prst="line">
                <a:avLst/>
              </a:prstGeom>
              <a:noFill/>
              <a:ln w="25400">
                <a:solidFill>
                  <a:srgbClr val="000000"/>
                </a:solidFill>
                <a:round/>
                <a:headEnd type="arrow" w="med" len="med"/>
                <a:tailEnd/>
              </a:ln>
            </p:spPr>
            <p:txBody>
              <a:bodyPr/>
              <a:lstStyle/>
              <a:p>
                <a:endParaRPr lang="en-GB"/>
              </a:p>
            </p:txBody>
          </p:sp>
          <p:sp>
            <p:nvSpPr>
              <p:cNvPr id="11275" name="Line 7"/>
              <p:cNvSpPr>
                <a:spLocks noChangeShapeType="1"/>
              </p:cNvSpPr>
              <p:nvPr/>
            </p:nvSpPr>
            <p:spPr bwMode="auto">
              <a:xfrm flipH="1">
                <a:off x="196850" y="4781550"/>
                <a:ext cx="7915275" cy="1588"/>
              </a:xfrm>
              <a:prstGeom prst="line">
                <a:avLst/>
              </a:prstGeom>
              <a:noFill/>
              <a:ln w="25400">
                <a:solidFill>
                  <a:srgbClr val="000000"/>
                </a:solidFill>
                <a:round/>
                <a:headEnd/>
                <a:tailEnd/>
              </a:ln>
            </p:spPr>
            <p:txBody>
              <a:bodyPr/>
              <a:lstStyle/>
              <a:p>
                <a:endParaRPr lang="en-GB"/>
              </a:p>
            </p:txBody>
          </p:sp>
          <p:sp>
            <p:nvSpPr>
              <p:cNvPr id="11276" name="Line 12"/>
              <p:cNvSpPr>
                <a:spLocks noChangeShapeType="1"/>
              </p:cNvSpPr>
              <p:nvPr/>
            </p:nvSpPr>
            <p:spPr bwMode="auto">
              <a:xfrm flipH="1">
                <a:off x="295275" y="2865438"/>
                <a:ext cx="7772400" cy="7937"/>
              </a:xfrm>
              <a:prstGeom prst="line">
                <a:avLst/>
              </a:prstGeom>
              <a:noFill/>
              <a:ln w="12700">
                <a:solidFill>
                  <a:srgbClr val="000000"/>
                </a:solidFill>
                <a:prstDash val="lgDash"/>
                <a:round/>
                <a:headEnd/>
                <a:tailEnd/>
              </a:ln>
            </p:spPr>
            <p:txBody>
              <a:bodyPr/>
              <a:lstStyle/>
              <a:p>
                <a:endParaRPr lang="en-GB"/>
              </a:p>
            </p:txBody>
          </p:sp>
          <p:sp>
            <p:nvSpPr>
              <p:cNvPr id="11277" name="Line 20"/>
              <p:cNvSpPr>
                <a:spLocks noChangeShapeType="1"/>
              </p:cNvSpPr>
              <p:nvPr/>
            </p:nvSpPr>
            <p:spPr bwMode="auto">
              <a:xfrm flipH="1" flipV="1">
                <a:off x="6526213" y="307975"/>
                <a:ext cx="1477962" cy="4189413"/>
              </a:xfrm>
              <a:prstGeom prst="line">
                <a:avLst/>
              </a:prstGeom>
              <a:noFill/>
              <a:ln w="25400" cap="rnd">
                <a:solidFill>
                  <a:srgbClr val="000000"/>
                </a:solidFill>
                <a:prstDash val="sysDot"/>
                <a:round/>
                <a:headEnd type="arrow" w="med" len="med"/>
                <a:tailEnd type="oval" w="med" len="med"/>
              </a:ln>
            </p:spPr>
            <p:txBody>
              <a:bodyPr/>
              <a:lstStyle/>
              <a:p>
                <a:endParaRPr lang="en-GB"/>
              </a:p>
            </p:txBody>
          </p:sp>
          <p:sp>
            <p:nvSpPr>
              <p:cNvPr id="11278" name="Line 22"/>
              <p:cNvSpPr>
                <a:spLocks noChangeShapeType="1"/>
              </p:cNvSpPr>
              <p:nvPr/>
            </p:nvSpPr>
            <p:spPr bwMode="auto">
              <a:xfrm flipH="1" flipV="1">
                <a:off x="3800475" y="1609725"/>
                <a:ext cx="4124325" cy="2916238"/>
              </a:xfrm>
              <a:prstGeom prst="line">
                <a:avLst/>
              </a:prstGeom>
              <a:noFill/>
              <a:ln w="25400" cap="rnd">
                <a:solidFill>
                  <a:srgbClr val="000000"/>
                </a:solidFill>
                <a:prstDash val="sysDot"/>
                <a:round/>
                <a:headEnd type="arrow" w="med" len="med"/>
                <a:tailEnd type="oval" w="med" len="med"/>
              </a:ln>
            </p:spPr>
            <p:txBody>
              <a:bodyPr/>
              <a:lstStyle/>
              <a:p>
                <a:endParaRPr lang="en-GB"/>
              </a:p>
            </p:txBody>
          </p:sp>
          <p:sp>
            <p:nvSpPr>
              <p:cNvPr id="11279" name="Line 23"/>
              <p:cNvSpPr>
                <a:spLocks noChangeShapeType="1"/>
              </p:cNvSpPr>
              <p:nvPr/>
            </p:nvSpPr>
            <p:spPr bwMode="auto">
              <a:xfrm flipH="1" flipV="1">
                <a:off x="1006475" y="2765425"/>
                <a:ext cx="6985000" cy="1836738"/>
              </a:xfrm>
              <a:prstGeom prst="line">
                <a:avLst/>
              </a:prstGeom>
              <a:noFill/>
              <a:ln w="25400" cap="rnd">
                <a:solidFill>
                  <a:srgbClr val="000000"/>
                </a:solidFill>
                <a:prstDash val="sysDot"/>
                <a:round/>
                <a:headEnd type="arrow" w="med" len="med"/>
                <a:tailEnd type="oval" w="med" len="med"/>
              </a:ln>
            </p:spPr>
            <p:txBody>
              <a:bodyPr/>
              <a:lstStyle/>
              <a:p>
                <a:endParaRPr lang="en-GB"/>
              </a:p>
            </p:txBody>
          </p:sp>
          <p:sp>
            <p:nvSpPr>
              <p:cNvPr id="11280" name="Text Box 24"/>
              <p:cNvSpPr txBox="1">
                <a:spLocks noChangeArrowheads="1"/>
              </p:cNvSpPr>
              <p:nvPr/>
            </p:nvSpPr>
            <p:spPr bwMode="auto">
              <a:xfrm flipH="1">
                <a:off x="3816350" y="4760913"/>
                <a:ext cx="1470025" cy="366712"/>
              </a:xfrm>
              <a:prstGeom prst="rect">
                <a:avLst/>
              </a:prstGeom>
              <a:noFill/>
              <a:ln w="25400" algn="ctr">
                <a:noFill/>
                <a:miter lim="800000"/>
                <a:headEnd/>
                <a:tailEnd/>
              </a:ln>
            </p:spPr>
            <p:txBody>
              <a:bodyPr lIns="85725" tIns="47625" rIns="85725" bIns="47625"/>
              <a:lstStyle/>
              <a:p>
                <a:pPr>
                  <a:spcBef>
                    <a:spcPct val="0"/>
                  </a:spcBef>
                </a:pPr>
                <a:r>
                  <a:rPr lang="en-GB" sz="1600" b="1" dirty="0"/>
                  <a:t>GROUND</a:t>
                </a:r>
                <a:endParaRPr lang="en-GB" sz="1600" dirty="0"/>
              </a:p>
            </p:txBody>
          </p:sp>
          <p:sp>
            <p:nvSpPr>
              <p:cNvPr id="11281" name="Text Box 28"/>
              <p:cNvSpPr txBox="1">
                <a:spLocks noChangeArrowheads="1"/>
              </p:cNvSpPr>
              <p:nvPr/>
            </p:nvSpPr>
            <p:spPr bwMode="auto">
              <a:xfrm flipH="1">
                <a:off x="7208838" y="320675"/>
                <a:ext cx="966787" cy="428625"/>
              </a:xfrm>
              <a:prstGeom prst="rect">
                <a:avLst/>
              </a:prstGeom>
              <a:noFill/>
              <a:ln w="25400" algn="ctr">
                <a:noFill/>
                <a:miter lim="800000"/>
                <a:headEnd/>
                <a:tailEnd/>
              </a:ln>
            </p:spPr>
            <p:txBody>
              <a:bodyPr lIns="85725" tIns="47625" rIns="85725" bIns="47625"/>
              <a:lstStyle/>
              <a:p>
                <a:pPr algn="l">
                  <a:spcBef>
                    <a:spcPct val="0"/>
                  </a:spcBef>
                </a:pPr>
                <a:r>
                  <a:rPr lang="en-GB" sz="1600"/>
                  <a:t>Vertical</a:t>
                </a:r>
              </a:p>
            </p:txBody>
          </p:sp>
          <p:sp>
            <p:nvSpPr>
              <p:cNvPr id="11282" name="Text Box 30"/>
              <p:cNvSpPr txBox="1">
                <a:spLocks noChangeArrowheads="1"/>
              </p:cNvSpPr>
              <p:nvPr/>
            </p:nvSpPr>
            <p:spPr bwMode="auto">
              <a:xfrm flipH="1">
                <a:off x="887413" y="3611563"/>
                <a:ext cx="1722437" cy="830997"/>
              </a:xfrm>
              <a:prstGeom prst="rect">
                <a:avLst/>
              </a:prstGeom>
              <a:solidFill>
                <a:schemeClr val="bg1"/>
              </a:solidFill>
              <a:ln w="9525">
                <a:solidFill>
                  <a:schemeClr val="tx1"/>
                </a:solidFill>
                <a:miter lim="800000"/>
                <a:headEnd/>
                <a:tailEnd/>
              </a:ln>
            </p:spPr>
            <p:txBody>
              <a:bodyPr>
                <a:spAutoFit/>
              </a:bodyPr>
              <a:lstStyle/>
              <a:p>
                <a:r>
                  <a:rPr lang="en-GB" sz="1600"/>
                  <a:t>Height limit of vertical loss = ‘Goubau Height’</a:t>
                </a:r>
              </a:p>
            </p:txBody>
          </p:sp>
          <p:sp>
            <p:nvSpPr>
              <p:cNvPr id="11283" name="Text Box 31"/>
              <p:cNvSpPr txBox="1">
                <a:spLocks noChangeArrowheads="1"/>
              </p:cNvSpPr>
              <p:nvPr/>
            </p:nvSpPr>
            <p:spPr bwMode="auto">
              <a:xfrm flipH="1">
                <a:off x="4759294" y="265113"/>
                <a:ext cx="1860581" cy="584775"/>
              </a:xfrm>
              <a:prstGeom prst="rect">
                <a:avLst/>
              </a:prstGeom>
              <a:noFill/>
              <a:ln w="9525">
                <a:noFill/>
                <a:miter lim="800000"/>
                <a:headEnd/>
                <a:tailEnd/>
              </a:ln>
            </p:spPr>
            <p:txBody>
              <a:bodyPr wrap="square">
                <a:spAutoFit/>
              </a:bodyPr>
              <a:lstStyle/>
              <a:p>
                <a:pPr algn="ctr"/>
                <a:r>
                  <a:rPr lang="en-GB" sz="1600" dirty="0"/>
                  <a:t>Sky-wave  at </a:t>
                </a:r>
                <a:r>
                  <a:rPr lang="en-GB" sz="1600" dirty="0" smtClean="0"/>
                  <a:t>angle </a:t>
                </a:r>
                <a:r>
                  <a:rPr lang="en-GB" sz="1600" dirty="0" smtClean="0">
                    <a:sym typeface="Symbol" pitchFamily="18" charset="2"/>
                  </a:rPr>
                  <a:t></a:t>
                </a:r>
                <a:r>
                  <a:rPr lang="en-GB" sz="1600" dirty="0">
                    <a:sym typeface="Symbol" pitchFamily="18" charset="2"/>
                  </a:rPr>
                  <a:t>1 to horizon</a:t>
                </a:r>
              </a:p>
            </p:txBody>
          </p:sp>
          <p:sp>
            <p:nvSpPr>
              <p:cNvPr id="11284" name="Text Box 38"/>
              <p:cNvSpPr txBox="1">
                <a:spLocks noChangeArrowheads="1"/>
              </p:cNvSpPr>
              <p:nvPr/>
            </p:nvSpPr>
            <p:spPr bwMode="auto">
              <a:xfrm flipH="1">
                <a:off x="7315200" y="4841875"/>
                <a:ext cx="1276350" cy="338554"/>
              </a:xfrm>
              <a:prstGeom prst="rect">
                <a:avLst/>
              </a:prstGeom>
              <a:noFill/>
              <a:ln w="9525">
                <a:solidFill>
                  <a:schemeClr val="tx1"/>
                </a:solidFill>
                <a:miter lim="800000"/>
                <a:headEnd/>
                <a:tailEnd/>
              </a:ln>
            </p:spPr>
            <p:txBody>
              <a:bodyPr wrap="square">
                <a:spAutoFit/>
              </a:bodyPr>
              <a:lstStyle/>
              <a:p>
                <a:r>
                  <a:rPr lang="en-GB" sz="1600" dirty="0"/>
                  <a:t>Antenna 1</a:t>
                </a:r>
              </a:p>
            </p:txBody>
          </p:sp>
          <p:sp>
            <p:nvSpPr>
              <p:cNvPr id="11285" name="Arc 48"/>
              <p:cNvSpPr>
                <a:spLocks/>
              </p:cNvSpPr>
              <p:nvPr/>
            </p:nvSpPr>
            <p:spPr bwMode="auto">
              <a:xfrm flipH="1">
                <a:off x="7281863" y="898525"/>
                <a:ext cx="781050" cy="1463675"/>
              </a:xfrm>
              <a:custGeom>
                <a:avLst/>
                <a:gdLst>
                  <a:gd name="T0" fmla="*/ 0 w 21763"/>
                  <a:gd name="T1" fmla="*/ 34 h 43193"/>
                  <a:gd name="T2" fmla="*/ 26163 w 21763"/>
                  <a:gd name="T3" fmla="*/ 1463675 h 43193"/>
                  <a:gd name="T4" fmla="*/ 5850 w 21763"/>
                  <a:gd name="T5" fmla="*/ 731956 h 43193"/>
                  <a:gd name="T6" fmla="*/ 0 60000 65536"/>
                  <a:gd name="T7" fmla="*/ 0 60000 65536"/>
                  <a:gd name="T8" fmla="*/ 0 60000 65536"/>
                  <a:gd name="T9" fmla="*/ 0 w 21763"/>
                  <a:gd name="T10" fmla="*/ 0 h 43193"/>
                  <a:gd name="T11" fmla="*/ 21763 w 21763"/>
                  <a:gd name="T12" fmla="*/ 43193 h 43193"/>
                </a:gdLst>
                <a:ahLst/>
                <a:cxnLst>
                  <a:cxn ang="T6">
                    <a:pos x="T0" y="T1"/>
                  </a:cxn>
                  <a:cxn ang="T7">
                    <a:pos x="T2" y="T3"/>
                  </a:cxn>
                  <a:cxn ang="T8">
                    <a:pos x="T4" y="T5"/>
                  </a:cxn>
                </a:cxnLst>
                <a:rect l="T9" t="T10" r="T11" b="T12"/>
                <a:pathLst>
                  <a:path w="21763" h="43193" fill="none" extrusionOk="0">
                    <a:moveTo>
                      <a:pt x="-1" y="0"/>
                    </a:moveTo>
                    <a:cubicBezTo>
                      <a:pt x="54" y="0"/>
                      <a:pt x="108" y="-1"/>
                      <a:pt x="163" y="0"/>
                    </a:cubicBezTo>
                    <a:cubicBezTo>
                      <a:pt x="12092" y="0"/>
                      <a:pt x="21763" y="9670"/>
                      <a:pt x="21763" y="21600"/>
                    </a:cubicBezTo>
                    <a:cubicBezTo>
                      <a:pt x="21763" y="33308"/>
                      <a:pt x="12433" y="42885"/>
                      <a:pt x="728" y="43192"/>
                    </a:cubicBezTo>
                  </a:path>
                  <a:path w="21763" h="43193" stroke="0" extrusionOk="0">
                    <a:moveTo>
                      <a:pt x="-1" y="0"/>
                    </a:moveTo>
                    <a:cubicBezTo>
                      <a:pt x="54" y="0"/>
                      <a:pt x="108" y="-1"/>
                      <a:pt x="163" y="0"/>
                    </a:cubicBezTo>
                    <a:cubicBezTo>
                      <a:pt x="12092" y="0"/>
                      <a:pt x="21763" y="9670"/>
                      <a:pt x="21763" y="21600"/>
                    </a:cubicBezTo>
                    <a:cubicBezTo>
                      <a:pt x="21763" y="33308"/>
                      <a:pt x="12433" y="42885"/>
                      <a:pt x="728" y="43192"/>
                    </a:cubicBezTo>
                    <a:lnTo>
                      <a:pt x="163" y="21600"/>
                    </a:lnTo>
                    <a:close/>
                  </a:path>
                </a:pathLst>
              </a:custGeom>
              <a:noFill/>
              <a:ln w="25400">
                <a:solidFill>
                  <a:schemeClr val="accent1"/>
                </a:solidFill>
                <a:round/>
                <a:headEnd/>
                <a:tailEnd/>
              </a:ln>
            </p:spPr>
            <p:txBody>
              <a:bodyPr/>
              <a:lstStyle/>
              <a:p>
                <a:endParaRPr lang="en-GB"/>
              </a:p>
            </p:txBody>
          </p:sp>
          <p:sp>
            <p:nvSpPr>
              <p:cNvPr id="11286" name="Oval 49"/>
              <p:cNvSpPr>
                <a:spLocks noChangeArrowheads="1"/>
              </p:cNvSpPr>
              <p:nvPr/>
            </p:nvSpPr>
            <p:spPr bwMode="auto">
              <a:xfrm flipH="1">
                <a:off x="7951788" y="1504950"/>
                <a:ext cx="244475" cy="263525"/>
              </a:xfrm>
              <a:prstGeom prst="ellipse">
                <a:avLst/>
              </a:prstGeom>
              <a:solidFill>
                <a:srgbClr val="FFFFFF"/>
              </a:solidFill>
              <a:ln w="25400">
                <a:solidFill>
                  <a:schemeClr val="accent1"/>
                </a:solidFill>
                <a:round/>
                <a:headEnd/>
                <a:tailEnd/>
              </a:ln>
            </p:spPr>
            <p:txBody>
              <a:bodyPr/>
              <a:lstStyle/>
              <a:p>
                <a:endParaRPr lang="en-US"/>
              </a:p>
            </p:txBody>
          </p:sp>
          <p:sp>
            <p:nvSpPr>
              <p:cNvPr id="11291" name="Text Box 56"/>
              <p:cNvSpPr txBox="1">
                <a:spLocks noChangeArrowheads="1"/>
              </p:cNvSpPr>
              <p:nvPr/>
            </p:nvSpPr>
            <p:spPr bwMode="auto">
              <a:xfrm flipH="1">
                <a:off x="2719640" y="1042988"/>
                <a:ext cx="1921221" cy="584775"/>
              </a:xfrm>
              <a:prstGeom prst="rect">
                <a:avLst/>
              </a:prstGeom>
              <a:noFill/>
              <a:ln w="9525">
                <a:noFill/>
                <a:miter lim="800000"/>
                <a:headEnd/>
                <a:tailEnd/>
              </a:ln>
            </p:spPr>
            <p:txBody>
              <a:bodyPr wrap="square">
                <a:spAutoFit/>
              </a:bodyPr>
              <a:lstStyle/>
              <a:p>
                <a:pPr algn="ctr"/>
                <a:r>
                  <a:rPr lang="en-GB" sz="1600" dirty="0"/>
                  <a:t>Sky-wave  at </a:t>
                </a:r>
                <a:r>
                  <a:rPr lang="en-GB" sz="1600" dirty="0" smtClean="0"/>
                  <a:t>angle </a:t>
                </a:r>
                <a:r>
                  <a:rPr lang="en-GB" sz="1600" dirty="0" smtClean="0">
                    <a:sym typeface="Symbol" pitchFamily="18" charset="2"/>
                  </a:rPr>
                  <a:t></a:t>
                </a:r>
                <a:r>
                  <a:rPr lang="en-GB" sz="1600" dirty="0">
                    <a:sym typeface="Symbol" pitchFamily="18" charset="2"/>
                  </a:rPr>
                  <a:t>2 to horizon</a:t>
                </a:r>
              </a:p>
            </p:txBody>
          </p:sp>
          <p:sp>
            <p:nvSpPr>
              <p:cNvPr id="11293" name="Line 58"/>
              <p:cNvSpPr>
                <a:spLocks noChangeShapeType="1"/>
              </p:cNvSpPr>
              <p:nvPr/>
            </p:nvSpPr>
            <p:spPr bwMode="auto">
              <a:xfrm>
                <a:off x="6553200" y="1690688"/>
                <a:ext cx="19050" cy="2924175"/>
              </a:xfrm>
              <a:prstGeom prst="line">
                <a:avLst/>
              </a:prstGeom>
              <a:noFill/>
              <a:ln w="9525">
                <a:solidFill>
                  <a:schemeClr val="tx1"/>
                </a:solidFill>
                <a:round/>
                <a:headEnd type="oval" w="med" len="med"/>
                <a:tailEnd type="triangle" w="med" len="med"/>
              </a:ln>
            </p:spPr>
            <p:txBody>
              <a:bodyPr/>
              <a:lstStyle/>
              <a:p>
                <a:endParaRPr lang="en-GB"/>
              </a:p>
            </p:txBody>
          </p:sp>
          <p:sp>
            <p:nvSpPr>
              <p:cNvPr id="11295" name="Line 60"/>
              <p:cNvSpPr>
                <a:spLocks noChangeShapeType="1"/>
              </p:cNvSpPr>
              <p:nvPr/>
            </p:nvSpPr>
            <p:spPr bwMode="auto">
              <a:xfrm flipV="1">
                <a:off x="2324100" y="2867025"/>
                <a:ext cx="609600" cy="733425"/>
              </a:xfrm>
              <a:prstGeom prst="line">
                <a:avLst/>
              </a:prstGeom>
              <a:noFill/>
              <a:ln w="9525">
                <a:solidFill>
                  <a:schemeClr val="tx1"/>
                </a:solidFill>
                <a:round/>
                <a:headEnd/>
                <a:tailEnd type="triangle" w="med" len="med"/>
              </a:ln>
            </p:spPr>
            <p:txBody>
              <a:bodyPr>
                <a:spAutoFit/>
              </a:bodyPr>
              <a:lstStyle/>
              <a:p>
                <a:endParaRPr lang="en-GB"/>
              </a:p>
            </p:txBody>
          </p:sp>
          <p:sp>
            <p:nvSpPr>
              <p:cNvPr id="11296" name="Text Box 61"/>
              <p:cNvSpPr txBox="1">
                <a:spLocks noChangeArrowheads="1"/>
              </p:cNvSpPr>
              <p:nvPr/>
            </p:nvSpPr>
            <p:spPr bwMode="auto">
              <a:xfrm flipH="1">
                <a:off x="3797299" y="3935413"/>
                <a:ext cx="2289175" cy="584775"/>
              </a:xfrm>
              <a:prstGeom prst="rect">
                <a:avLst/>
              </a:prstGeom>
              <a:solidFill>
                <a:schemeClr val="bg1"/>
              </a:solidFill>
              <a:ln w="9525">
                <a:solidFill>
                  <a:schemeClr val="tx1"/>
                </a:solidFill>
                <a:miter lim="800000"/>
                <a:headEnd/>
                <a:tailEnd/>
              </a:ln>
            </p:spPr>
            <p:txBody>
              <a:bodyPr wrap="square">
                <a:spAutoFit/>
              </a:bodyPr>
              <a:lstStyle/>
              <a:p>
                <a:r>
                  <a:rPr lang="en-GB" sz="1600" dirty="0"/>
                  <a:t>Vertical loss to antenna 1 height = </a:t>
                </a:r>
                <a:r>
                  <a:rPr lang="en-GB" sz="1600" i="1" dirty="0"/>
                  <a:t>x </a:t>
                </a:r>
                <a:r>
                  <a:rPr lang="en-GB" sz="1600" dirty="0"/>
                  <a:t>dB</a:t>
                </a:r>
              </a:p>
            </p:txBody>
          </p:sp>
          <p:sp>
            <p:nvSpPr>
              <p:cNvPr id="11297" name="Line 62"/>
              <p:cNvSpPr>
                <a:spLocks noChangeShapeType="1"/>
              </p:cNvSpPr>
              <p:nvPr/>
            </p:nvSpPr>
            <p:spPr bwMode="auto">
              <a:xfrm flipV="1">
                <a:off x="6105525" y="3924300"/>
                <a:ext cx="466725" cy="504825"/>
              </a:xfrm>
              <a:prstGeom prst="line">
                <a:avLst/>
              </a:prstGeom>
              <a:noFill/>
              <a:ln w="9525">
                <a:solidFill>
                  <a:schemeClr val="tx1"/>
                </a:solidFill>
                <a:round/>
                <a:headEnd/>
                <a:tailEnd type="triangle" w="med" len="med"/>
              </a:ln>
            </p:spPr>
            <p:txBody>
              <a:bodyPr>
                <a:spAutoFit/>
              </a:bodyPr>
              <a:lstStyle/>
              <a:p>
                <a:endParaRPr lang="en-GB"/>
              </a:p>
            </p:txBody>
          </p:sp>
        </p:grpSp>
      </p:grpSp>
      <p:sp>
        <p:nvSpPr>
          <p:cNvPr id="34" name="Footer Placeholder 33"/>
          <p:cNvSpPr>
            <a:spLocks noGrp="1"/>
          </p:cNvSpPr>
          <p:nvPr>
            <p:ph type="ftr" sz="quarter" idx="11"/>
          </p:nvPr>
        </p:nvSpPr>
        <p:spPr>
          <a:xfrm>
            <a:off x="3181082" y="6606862"/>
            <a:ext cx="2791495" cy="264017"/>
          </a:xfrm>
        </p:spPr>
        <p:txBody>
          <a:bodyPr/>
          <a:lstStyle/>
          <a:p>
            <a:pPr algn="ctr">
              <a:defRPr/>
            </a:pPr>
            <a:r>
              <a:rPr lang="en-GB" dirty="0" smtClean="0"/>
              <a:t>Itchen Valley ARC 11th June 2010</a:t>
            </a:r>
            <a:endParaRPr lang="en-GB"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6366" y="965915"/>
            <a:ext cx="8268237" cy="2086378"/>
          </a:xfrm>
        </p:spPr>
        <p:txBody>
          <a:bodyPr/>
          <a:lstStyle/>
          <a:p>
            <a:r>
              <a:rPr lang="en-GB" sz="3600" dirty="0" smtClean="0"/>
              <a:t> Impact of the ground and environment on antenna ‘effectiveness’</a:t>
            </a:r>
            <a:br>
              <a:rPr lang="en-GB" sz="3600" dirty="0" smtClean="0"/>
            </a:br>
            <a:endParaRPr lang="en-GB" sz="3600" dirty="0"/>
          </a:p>
        </p:txBody>
      </p:sp>
      <p:sp>
        <p:nvSpPr>
          <p:cNvPr id="7173" name="Rectangle 3"/>
          <p:cNvSpPr>
            <a:spLocks noGrp="1" noChangeArrowheads="1"/>
          </p:cNvSpPr>
          <p:nvPr>
            <p:ph idx="1"/>
          </p:nvPr>
        </p:nvSpPr>
        <p:spPr>
          <a:xfrm>
            <a:off x="685800" y="3309870"/>
            <a:ext cx="7772400" cy="2305319"/>
          </a:xfrm>
        </p:spPr>
        <p:txBody>
          <a:bodyPr/>
          <a:lstStyle/>
          <a:p>
            <a:pPr lvl="1"/>
            <a:r>
              <a:rPr lang="en-GB" sz="2400" dirty="0" smtClean="0"/>
              <a:t>Absorption </a:t>
            </a:r>
            <a:r>
              <a:rPr lang="en-GB" sz="2400" dirty="0" smtClean="0"/>
              <a:t>height – square root wavelength dependent!</a:t>
            </a:r>
          </a:p>
          <a:p>
            <a:pPr lvl="1"/>
            <a:endParaRPr lang="en-GB" sz="2400" dirty="0" smtClean="0"/>
          </a:p>
          <a:p>
            <a:pPr lvl="1"/>
            <a:r>
              <a:rPr lang="en-GB" sz="2400" dirty="0" smtClean="0"/>
              <a:t>Tree noise – temperature dependent!</a:t>
            </a:r>
          </a:p>
          <a:p>
            <a:endParaRPr lang="en-GB" sz="2400" dirty="0" smtClean="0"/>
          </a:p>
          <a:p>
            <a:pPr>
              <a:buNone/>
            </a:pPr>
            <a:endParaRPr lang="en-GB" sz="2400" dirty="0" smtClean="0"/>
          </a:p>
        </p:txBody>
      </p:sp>
      <p:sp>
        <p:nvSpPr>
          <p:cNvPr id="7170"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7171" name="Slide Number Placeholder 4"/>
          <p:cNvSpPr>
            <a:spLocks noGrp="1"/>
          </p:cNvSpPr>
          <p:nvPr>
            <p:ph type="sldNum" sz="quarter" idx="11"/>
          </p:nvPr>
        </p:nvSpPr>
        <p:spPr/>
        <p:txBody>
          <a:bodyPr/>
          <a:lstStyle/>
          <a:p>
            <a:fld id="{615DC32E-9A2E-4882-9142-0094A8B155B4}"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0" y="2152106"/>
            <a:ext cx="2717442" cy="2355499"/>
          </a:xfrm>
        </p:spPr>
        <p:txBody>
          <a:bodyPr/>
          <a:lstStyle/>
          <a:p>
            <a:r>
              <a:rPr lang="en-GB" dirty="0" smtClean="0"/>
              <a:t>1.5 metre loop </a:t>
            </a:r>
            <a:r>
              <a:rPr lang="en-GB" dirty="0" smtClean="0"/>
              <a:t>10m away </a:t>
            </a:r>
            <a:r>
              <a:rPr lang="en-GB" dirty="0" smtClean="0"/>
              <a:t>from lossy and noisy fir tree</a:t>
            </a:r>
            <a:endParaRPr lang="en-GB" dirty="0"/>
          </a:p>
        </p:txBody>
      </p:sp>
      <p:sp>
        <p:nvSpPr>
          <p:cNvPr id="4" name="Footer Placeholder 3"/>
          <p:cNvSpPr>
            <a:spLocks noGrp="1"/>
          </p:cNvSpPr>
          <p:nvPr>
            <p:ph type="ftr" sz="quarter" idx="10"/>
          </p:nvPr>
        </p:nvSpPr>
        <p:spPr/>
        <p:txBody>
          <a:bodyPr/>
          <a:lstStyle/>
          <a:p>
            <a:pPr>
              <a:defRPr/>
            </a:pPr>
            <a:r>
              <a:rPr lang="en-GB" smtClean="0"/>
              <a:t>Itchen Valley ARC 11th June 2010</a:t>
            </a:r>
            <a:endParaRPr lang="en-US" dirty="0"/>
          </a:p>
        </p:txBody>
      </p:sp>
      <p:sp>
        <p:nvSpPr>
          <p:cNvPr id="5" name="Slide Number Placeholder 4"/>
          <p:cNvSpPr>
            <a:spLocks noGrp="1"/>
          </p:cNvSpPr>
          <p:nvPr>
            <p:ph type="sldNum" sz="quarter" idx="11"/>
          </p:nvPr>
        </p:nvSpPr>
        <p:spPr/>
        <p:txBody>
          <a:bodyPr/>
          <a:lstStyle/>
          <a:p>
            <a:pPr>
              <a:defRPr/>
            </a:pPr>
            <a:fld id="{436EF353-37C5-48D6-8730-492D2807C005}" type="slidenum">
              <a:rPr lang="en-US" smtClean="0"/>
              <a:pPr>
                <a:defRPr/>
              </a:pPr>
              <a:t>87</a:t>
            </a:fld>
            <a:endParaRPr lang="en-US"/>
          </a:p>
        </p:txBody>
      </p:sp>
      <p:pic>
        <p:nvPicPr>
          <p:cNvPr id="114690" name="Picture 2" descr="F:\DCIM\101_PANA\P1010500.JPG"/>
          <p:cNvPicPr>
            <a:picLocks noGrp="1" noChangeAspect="1" noChangeArrowheads="1"/>
          </p:cNvPicPr>
          <p:nvPr>
            <p:ph idx="1"/>
          </p:nvPr>
        </p:nvPicPr>
        <p:blipFill>
          <a:blip r:embed="rId2" cstate="print"/>
          <a:srcRect/>
          <a:stretch>
            <a:fillRect/>
          </a:stretch>
        </p:blipFill>
        <p:spPr bwMode="auto">
          <a:xfrm>
            <a:off x="3818977" y="173314"/>
            <a:ext cx="4681079" cy="624143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49943" y="2300513"/>
            <a:ext cx="8244114" cy="1344207"/>
          </a:xfrm>
        </p:spPr>
        <p:txBody>
          <a:bodyPr/>
          <a:lstStyle/>
          <a:p>
            <a:r>
              <a:rPr lang="en-GB" sz="4400" dirty="0" smtClean="0"/>
              <a:t>Progress in (Small) Loop Antennas</a:t>
            </a:r>
            <a:endParaRPr lang="en-GB" sz="4400" dirty="0"/>
          </a:p>
        </p:txBody>
      </p:sp>
      <p:sp>
        <p:nvSpPr>
          <p:cNvPr id="4" name="Footer Placeholder 3"/>
          <p:cNvSpPr>
            <a:spLocks noGrp="1"/>
          </p:cNvSpPr>
          <p:nvPr>
            <p:ph type="ftr" sz="quarter" idx="3"/>
          </p:nvPr>
        </p:nvSpPr>
        <p:spPr/>
        <p:txBody>
          <a:bodyPr/>
          <a:lstStyle/>
          <a:p>
            <a:r>
              <a:rPr lang="en-GB" smtClean="0"/>
              <a:t>Itchen Valley ARC 11th June 2010</a:t>
            </a:r>
            <a:endParaRPr lang="en-US"/>
          </a:p>
        </p:txBody>
      </p:sp>
      <p:sp>
        <p:nvSpPr>
          <p:cNvPr id="5" name="Slide Number Placeholder 4"/>
          <p:cNvSpPr>
            <a:spLocks noGrp="1"/>
          </p:cNvSpPr>
          <p:nvPr>
            <p:ph type="sldNum" sz="quarter" idx="4"/>
          </p:nvPr>
        </p:nvSpPr>
        <p:spPr/>
        <p:txBody>
          <a:bodyPr/>
          <a:lstStyle/>
          <a:p>
            <a:fld id="{5487AE81-648A-4E4C-B2FF-660D693A99FE}" type="slidenum">
              <a:rPr lang="en-US" smtClean="0"/>
              <a:pPr/>
              <a:t>88</a:t>
            </a:fld>
            <a:endParaRPr lang="en-US"/>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a:spLocks noGrp="1"/>
          </p:cNvSpPr>
          <p:nvPr>
            <p:ph type="ftr" sz="quarter" idx="10"/>
          </p:nvPr>
        </p:nvSpPr>
        <p:spPr/>
        <p:txBody>
          <a:bodyPr/>
          <a:lstStyle/>
          <a:p>
            <a:r>
              <a:rPr lang="en-GB" smtClean="0"/>
              <a:t>Itchen Valley ARC 11th June 2010</a:t>
            </a:r>
            <a:endParaRPr lang="en-US"/>
          </a:p>
        </p:txBody>
      </p:sp>
      <p:sp>
        <p:nvSpPr>
          <p:cNvPr id="20" name="Slide Number Placeholder 3"/>
          <p:cNvSpPr>
            <a:spLocks noGrp="1"/>
          </p:cNvSpPr>
          <p:nvPr>
            <p:ph type="sldNum" sz="quarter" idx="11"/>
          </p:nvPr>
        </p:nvSpPr>
        <p:spPr/>
        <p:txBody>
          <a:bodyPr/>
          <a:lstStyle/>
          <a:p>
            <a:fld id="{65C2A119-7173-4FDC-86AA-CB57476290B2}" type="slidenum">
              <a:rPr lang="en-US"/>
              <a:pPr/>
              <a:t>89</a:t>
            </a:fld>
            <a:endParaRPr lang="en-US"/>
          </a:p>
        </p:txBody>
      </p:sp>
      <p:sp>
        <p:nvSpPr>
          <p:cNvPr id="356354" name="Rectangle 2"/>
          <p:cNvSpPr>
            <a:spLocks noGrp="1" noChangeArrowheads="1"/>
          </p:cNvSpPr>
          <p:nvPr>
            <p:ph type="title"/>
          </p:nvPr>
        </p:nvSpPr>
        <p:spPr>
          <a:xfrm>
            <a:off x="406400" y="728663"/>
            <a:ext cx="3924300" cy="1830387"/>
          </a:xfrm>
          <a:noFill/>
          <a:ln/>
        </p:spPr>
        <p:txBody>
          <a:bodyPr/>
          <a:lstStyle/>
          <a:p>
            <a:r>
              <a:rPr lang="en-GB" sz="3200"/>
              <a:t>The G3LHZ </a:t>
            </a:r>
            <a:br>
              <a:rPr lang="en-GB" sz="3200"/>
            </a:br>
            <a:r>
              <a:rPr lang="en-GB" sz="3200"/>
              <a:t>loop-monopole arrangement</a:t>
            </a:r>
          </a:p>
        </p:txBody>
      </p:sp>
      <p:sp>
        <p:nvSpPr>
          <p:cNvPr id="356355" name="Text Box 3"/>
          <p:cNvSpPr txBox="1">
            <a:spLocks noChangeArrowheads="1"/>
          </p:cNvSpPr>
          <p:nvPr/>
        </p:nvSpPr>
        <p:spPr bwMode="auto">
          <a:xfrm>
            <a:off x="231775" y="3149600"/>
            <a:ext cx="8678863" cy="3140075"/>
          </a:xfrm>
          <a:prstGeom prst="rect">
            <a:avLst/>
          </a:prstGeom>
          <a:noFill/>
          <a:ln w="9525">
            <a:noFill/>
            <a:miter lim="800000"/>
            <a:headEnd/>
            <a:tailEnd/>
          </a:ln>
          <a:effectLst/>
        </p:spPr>
        <p:txBody>
          <a:bodyPr>
            <a:spAutoFit/>
          </a:bodyPr>
          <a:lstStyle/>
          <a:p>
            <a:pPr marL="177800" indent="-177800">
              <a:buFontTx/>
              <a:buChar char="•"/>
            </a:pPr>
            <a:r>
              <a:rPr lang="en-GB">
                <a:effectLst/>
              </a:rPr>
              <a:t>Gamma-fed Grounded Monopole-Loop with small ground plane.</a:t>
            </a:r>
          </a:p>
          <a:p>
            <a:pPr marL="177800" indent="-177800">
              <a:buFontTx/>
              <a:buChar char="•"/>
            </a:pPr>
            <a:r>
              <a:rPr lang="en-GB">
                <a:effectLst/>
              </a:rPr>
              <a:t>The ground-plane can be a ‘bowtie’ about twice or three times the loop size</a:t>
            </a:r>
          </a:p>
          <a:p>
            <a:pPr marL="177800" indent="-177800">
              <a:buFontTx/>
              <a:buChar char="•"/>
            </a:pPr>
            <a:r>
              <a:rPr lang="en-GB">
                <a:effectLst/>
              </a:rPr>
              <a:t>An attic ground-plane much reduces EMC interference to and from house wiring</a:t>
            </a:r>
          </a:p>
          <a:p>
            <a:pPr marL="177800" indent="-177800">
              <a:buFontTx/>
              <a:buChar char="•"/>
            </a:pPr>
            <a:r>
              <a:rPr lang="en-GB">
                <a:effectLst/>
              </a:rPr>
              <a:t>The pattern is of a vertical monopole combined with a vertical loop.</a:t>
            </a:r>
          </a:p>
          <a:p>
            <a:pPr marL="177800" indent="-177800">
              <a:buFontTx/>
              <a:buChar char="•"/>
            </a:pPr>
            <a:r>
              <a:rPr lang="en-GB">
                <a:effectLst/>
              </a:rPr>
              <a:t>It is directional towards the capacitor. Null away from the capacitor</a:t>
            </a:r>
          </a:p>
          <a:p>
            <a:pPr marL="177800" indent="-177800">
              <a:buFontTx/>
              <a:buChar char="•"/>
            </a:pPr>
            <a:r>
              <a:rPr lang="en-GB">
                <a:effectLst/>
              </a:rPr>
              <a:t>It is like a DF antenna with the ‘sense’ vertical switched on.</a:t>
            </a:r>
          </a:p>
          <a:p>
            <a:pPr marL="177800" indent="-177800">
              <a:buFontTx/>
              <a:buChar char="•"/>
            </a:pPr>
            <a:r>
              <a:rPr lang="en-GB">
                <a:effectLst/>
              </a:rPr>
              <a:t>Good directionality only occurs with the antenna at the right height above ground; higher for ‘poor’ ground and lower for ‘good’ ground.</a:t>
            </a:r>
          </a:p>
          <a:p>
            <a:pPr marL="177800" indent="-177800">
              <a:buFontTx/>
              <a:buChar char="•"/>
            </a:pPr>
            <a:r>
              <a:rPr lang="en-GB">
                <a:effectLst/>
              </a:rPr>
              <a:t>The Q is about halved at the highest tuning frequencies, then giving wider bandwidth and higher power operation. </a:t>
            </a:r>
          </a:p>
        </p:txBody>
      </p:sp>
      <p:grpSp>
        <p:nvGrpSpPr>
          <p:cNvPr id="2" name="Group 4"/>
          <p:cNvGrpSpPr>
            <a:grpSpLocks/>
          </p:cNvGrpSpPr>
          <p:nvPr/>
        </p:nvGrpSpPr>
        <p:grpSpPr bwMode="auto">
          <a:xfrm>
            <a:off x="5459413" y="304800"/>
            <a:ext cx="2351087" cy="2743200"/>
            <a:chOff x="2160" y="1008"/>
            <a:chExt cx="2064" cy="2304"/>
          </a:xfrm>
        </p:grpSpPr>
        <p:sp>
          <p:nvSpPr>
            <p:cNvPr id="356357" name="Oval 5"/>
            <p:cNvSpPr>
              <a:spLocks noChangeArrowheads="1"/>
            </p:cNvSpPr>
            <p:nvPr/>
          </p:nvSpPr>
          <p:spPr bwMode="auto">
            <a:xfrm>
              <a:off x="2160" y="1008"/>
              <a:ext cx="1589" cy="1546"/>
            </a:xfrm>
            <a:prstGeom prst="ellipse">
              <a:avLst/>
            </a:prstGeom>
            <a:solidFill>
              <a:srgbClr val="FFFFFF"/>
            </a:solidFill>
            <a:ln w="28575">
              <a:solidFill>
                <a:srgbClr val="000000"/>
              </a:solidFill>
              <a:round/>
              <a:headEnd/>
              <a:tailEnd/>
            </a:ln>
          </p:spPr>
          <p:txBody>
            <a:bodyPr/>
            <a:lstStyle/>
            <a:p>
              <a:endParaRPr lang="en-GB"/>
            </a:p>
          </p:txBody>
        </p:sp>
        <p:sp>
          <p:nvSpPr>
            <p:cNvPr id="356358" name="Rectangle 6"/>
            <p:cNvSpPr>
              <a:spLocks noChangeArrowheads="1"/>
            </p:cNvSpPr>
            <p:nvPr/>
          </p:nvSpPr>
          <p:spPr bwMode="auto">
            <a:xfrm>
              <a:off x="2914" y="2462"/>
              <a:ext cx="154" cy="201"/>
            </a:xfrm>
            <a:prstGeom prst="rect">
              <a:avLst/>
            </a:prstGeom>
            <a:solidFill>
              <a:srgbClr val="FFFFFF"/>
            </a:solidFill>
            <a:ln w="28575">
              <a:noFill/>
              <a:miter lim="800000"/>
              <a:headEnd/>
              <a:tailEnd/>
            </a:ln>
          </p:spPr>
          <p:txBody>
            <a:bodyPr/>
            <a:lstStyle/>
            <a:p>
              <a:endParaRPr lang="en-GB"/>
            </a:p>
          </p:txBody>
        </p:sp>
        <p:sp>
          <p:nvSpPr>
            <p:cNvPr id="356359" name="Line 7"/>
            <p:cNvSpPr>
              <a:spLocks noChangeShapeType="1"/>
            </p:cNvSpPr>
            <p:nvPr/>
          </p:nvSpPr>
          <p:spPr bwMode="auto">
            <a:xfrm>
              <a:off x="3068" y="2384"/>
              <a:ext cx="0" cy="325"/>
            </a:xfrm>
            <a:prstGeom prst="line">
              <a:avLst/>
            </a:prstGeom>
            <a:noFill/>
            <a:ln w="28575">
              <a:solidFill>
                <a:srgbClr val="000000"/>
              </a:solidFill>
              <a:round/>
              <a:headEnd/>
              <a:tailEnd/>
            </a:ln>
          </p:spPr>
          <p:txBody>
            <a:bodyPr/>
            <a:lstStyle/>
            <a:p>
              <a:endParaRPr lang="en-GB"/>
            </a:p>
          </p:txBody>
        </p:sp>
        <p:sp>
          <p:nvSpPr>
            <p:cNvPr id="356360" name="Line 8"/>
            <p:cNvSpPr>
              <a:spLocks noChangeShapeType="1"/>
            </p:cNvSpPr>
            <p:nvPr/>
          </p:nvSpPr>
          <p:spPr bwMode="auto">
            <a:xfrm>
              <a:off x="2914" y="2384"/>
              <a:ext cx="0" cy="325"/>
            </a:xfrm>
            <a:prstGeom prst="line">
              <a:avLst/>
            </a:prstGeom>
            <a:noFill/>
            <a:ln w="28575">
              <a:solidFill>
                <a:srgbClr val="000000"/>
              </a:solidFill>
              <a:round/>
              <a:headEnd/>
              <a:tailEnd/>
            </a:ln>
          </p:spPr>
          <p:txBody>
            <a:bodyPr/>
            <a:lstStyle/>
            <a:p>
              <a:endParaRPr lang="en-GB"/>
            </a:p>
          </p:txBody>
        </p:sp>
        <p:sp>
          <p:nvSpPr>
            <p:cNvPr id="356361" name="Line 9"/>
            <p:cNvSpPr>
              <a:spLocks noChangeShapeType="1"/>
            </p:cNvSpPr>
            <p:nvPr/>
          </p:nvSpPr>
          <p:spPr bwMode="auto">
            <a:xfrm>
              <a:off x="3192" y="2523"/>
              <a:ext cx="0" cy="511"/>
            </a:xfrm>
            <a:prstGeom prst="line">
              <a:avLst/>
            </a:prstGeom>
            <a:noFill/>
            <a:ln w="28575">
              <a:solidFill>
                <a:srgbClr val="000000"/>
              </a:solidFill>
              <a:round/>
              <a:headEnd/>
              <a:tailEnd/>
            </a:ln>
          </p:spPr>
          <p:txBody>
            <a:bodyPr/>
            <a:lstStyle/>
            <a:p>
              <a:endParaRPr lang="en-GB"/>
            </a:p>
          </p:txBody>
        </p:sp>
        <p:sp>
          <p:nvSpPr>
            <p:cNvPr id="356362" name="AutoShape 10"/>
            <p:cNvSpPr>
              <a:spLocks noChangeArrowheads="1"/>
            </p:cNvSpPr>
            <p:nvPr/>
          </p:nvSpPr>
          <p:spPr bwMode="auto">
            <a:xfrm flipV="1">
              <a:off x="3061" y="3034"/>
              <a:ext cx="278" cy="263"/>
            </a:xfrm>
            <a:prstGeom prst="triangle">
              <a:avLst>
                <a:gd name="adj" fmla="val 50000"/>
              </a:avLst>
            </a:prstGeom>
            <a:solidFill>
              <a:srgbClr val="FFFFFF"/>
            </a:solidFill>
            <a:ln w="28575">
              <a:solidFill>
                <a:srgbClr val="000000"/>
              </a:solidFill>
              <a:miter lim="800000"/>
              <a:headEnd/>
              <a:tailEnd/>
            </a:ln>
          </p:spPr>
          <p:txBody>
            <a:bodyPr/>
            <a:lstStyle/>
            <a:p>
              <a:endParaRPr lang="en-GB"/>
            </a:p>
          </p:txBody>
        </p:sp>
        <p:sp>
          <p:nvSpPr>
            <p:cNvPr id="356363" name="Line 11"/>
            <p:cNvSpPr>
              <a:spLocks noChangeShapeType="1"/>
            </p:cNvSpPr>
            <p:nvPr/>
          </p:nvSpPr>
          <p:spPr bwMode="auto">
            <a:xfrm flipV="1">
              <a:off x="2803" y="2274"/>
              <a:ext cx="475" cy="417"/>
            </a:xfrm>
            <a:prstGeom prst="line">
              <a:avLst/>
            </a:prstGeom>
            <a:noFill/>
            <a:ln w="28575">
              <a:solidFill>
                <a:srgbClr val="000000"/>
              </a:solidFill>
              <a:round/>
              <a:headEnd/>
              <a:tailEnd type="arrow" w="sm" len="med"/>
            </a:ln>
          </p:spPr>
          <p:txBody>
            <a:bodyPr/>
            <a:lstStyle/>
            <a:p>
              <a:endParaRPr lang="en-GB"/>
            </a:p>
          </p:txBody>
        </p:sp>
        <p:sp>
          <p:nvSpPr>
            <p:cNvPr id="356364" name="Line 12"/>
            <p:cNvSpPr>
              <a:spLocks noChangeShapeType="1"/>
            </p:cNvSpPr>
            <p:nvPr/>
          </p:nvSpPr>
          <p:spPr bwMode="auto">
            <a:xfrm flipV="1">
              <a:off x="2160" y="2322"/>
              <a:ext cx="2064" cy="990"/>
            </a:xfrm>
            <a:prstGeom prst="line">
              <a:avLst/>
            </a:prstGeom>
            <a:noFill/>
            <a:ln w="28575">
              <a:solidFill>
                <a:srgbClr val="000000"/>
              </a:solidFill>
              <a:round/>
              <a:headEnd/>
              <a:tailEnd/>
            </a:ln>
          </p:spPr>
          <p:txBody>
            <a:bodyPr/>
            <a:lstStyle/>
            <a:p>
              <a:endParaRPr lang="en-GB"/>
            </a:p>
          </p:txBody>
        </p:sp>
        <p:sp>
          <p:nvSpPr>
            <p:cNvPr id="356365" name="Line 13"/>
            <p:cNvSpPr>
              <a:spLocks noChangeShapeType="1"/>
            </p:cNvSpPr>
            <p:nvPr/>
          </p:nvSpPr>
          <p:spPr bwMode="auto">
            <a:xfrm rot="-853016" flipH="1" flipV="1">
              <a:off x="2160" y="2322"/>
              <a:ext cx="2064" cy="990"/>
            </a:xfrm>
            <a:prstGeom prst="line">
              <a:avLst/>
            </a:prstGeom>
            <a:noFill/>
            <a:ln w="28575">
              <a:solidFill>
                <a:srgbClr val="000000"/>
              </a:solidFill>
              <a:round/>
              <a:headEnd/>
              <a:tailEnd/>
            </a:ln>
          </p:spPr>
          <p:txBody>
            <a:bodyPr/>
            <a:lstStyle/>
            <a:p>
              <a:endParaRPr lang="en-GB"/>
            </a:p>
          </p:txBody>
        </p:sp>
        <p:sp>
          <p:nvSpPr>
            <p:cNvPr id="356366" name="Arc 14"/>
            <p:cNvSpPr>
              <a:spLocks/>
            </p:cNvSpPr>
            <p:nvPr/>
          </p:nvSpPr>
          <p:spPr bwMode="auto">
            <a:xfrm rot="20481367" flipV="1">
              <a:off x="3175" y="2176"/>
              <a:ext cx="618" cy="356"/>
            </a:xfrm>
            <a:custGeom>
              <a:avLst/>
              <a:gdLst>
                <a:gd name="G0" fmla="+- 0 0 0"/>
                <a:gd name="G1" fmla="+- 21600 0 0"/>
                <a:gd name="G2" fmla="+- 21600 0 0"/>
                <a:gd name="T0" fmla="*/ 0 w 21600"/>
                <a:gd name="T1" fmla="*/ 0 h 21600"/>
                <a:gd name="T2" fmla="*/ 21600 w 21600"/>
                <a:gd name="T3" fmla="*/ 21543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07" y="0"/>
                    <a:pt x="21568" y="9635"/>
                    <a:pt x="21599" y="21543"/>
                  </a:cubicBezTo>
                </a:path>
                <a:path w="21600" h="21600" stroke="0" extrusionOk="0">
                  <a:moveTo>
                    <a:pt x="-1" y="0"/>
                  </a:moveTo>
                  <a:cubicBezTo>
                    <a:pt x="11907" y="0"/>
                    <a:pt x="21568" y="9635"/>
                    <a:pt x="21599" y="21543"/>
                  </a:cubicBezTo>
                  <a:lnTo>
                    <a:pt x="0" y="21600"/>
                  </a:lnTo>
                  <a:close/>
                </a:path>
              </a:pathLst>
            </a:custGeom>
            <a:noFill/>
            <a:ln w="28575">
              <a:solidFill>
                <a:srgbClr val="000000"/>
              </a:solidFill>
              <a:round/>
              <a:headEnd/>
              <a:tailEnd/>
            </a:ln>
          </p:spPr>
          <p:txBody>
            <a:bodyPr/>
            <a:lstStyle/>
            <a:p>
              <a:endParaRPr lang="en-GB"/>
            </a:p>
          </p:txBody>
        </p:sp>
        <p:sp>
          <p:nvSpPr>
            <p:cNvPr id="356367" name="Line 15"/>
            <p:cNvSpPr>
              <a:spLocks noChangeShapeType="1"/>
            </p:cNvSpPr>
            <p:nvPr/>
          </p:nvSpPr>
          <p:spPr bwMode="auto">
            <a:xfrm flipH="1" flipV="1">
              <a:off x="3667" y="2059"/>
              <a:ext cx="82" cy="102"/>
            </a:xfrm>
            <a:prstGeom prst="line">
              <a:avLst/>
            </a:prstGeom>
            <a:noFill/>
            <a:ln w="28575">
              <a:solidFill>
                <a:srgbClr val="000000"/>
              </a:solidFill>
              <a:round/>
              <a:headEnd/>
              <a:tailEnd/>
            </a:ln>
          </p:spPr>
          <p:txBody>
            <a:bodyPr/>
            <a:lstStyle/>
            <a:p>
              <a:endParaRPr lang="en-GB"/>
            </a:p>
          </p:txBody>
        </p:sp>
        <p:sp>
          <p:nvSpPr>
            <p:cNvPr id="356368" name="Line 16"/>
            <p:cNvSpPr>
              <a:spLocks noChangeShapeType="1"/>
            </p:cNvSpPr>
            <p:nvPr/>
          </p:nvSpPr>
          <p:spPr bwMode="auto">
            <a:xfrm flipH="1">
              <a:off x="3264" y="2592"/>
              <a:ext cx="0" cy="162"/>
            </a:xfrm>
            <a:prstGeom prst="line">
              <a:avLst/>
            </a:prstGeom>
            <a:noFill/>
            <a:ln w="28575">
              <a:solidFill>
                <a:srgbClr val="000000"/>
              </a:solidFill>
              <a:round/>
              <a:headEnd/>
              <a:tailEnd/>
            </a:ln>
          </p:spPr>
          <p:txBody>
            <a:bodyPr/>
            <a:lstStyle/>
            <a:p>
              <a:endParaRPr lang="en-GB"/>
            </a:p>
          </p:txBody>
        </p:sp>
        <p:sp>
          <p:nvSpPr>
            <p:cNvPr id="356369" name="Line 17"/>
            <p:cNvSpPr>
              <a:spLocks noChangeShapeType="1"/>
            </p:cNvSpPr>
            <p:nvPr/>
          </p:nvSpPr>
          <p:spPr bwMode="auto">
            <a:xfrm>
              <a:off x="3262" y="2737"/>
              <a:ext cx="405" cy="101"/>
            </a:xfrm>
            <a:prstGeom prst="line">
              <a:avLst/>
            </a:prstGeom>
            <a:noFill/>
            <a:ln w="28575">
              <a:solidFill>
                <a:srgbClr val="000000"/>
              </a:solidFill>
              <a:round/>
              <a:headEnd/>
              <a:tailEnd type="arrow" w="sm" len="sm"/>
            </a:ln>
          </p:spPr>
          <p:txBody>
            <a:bodyPr/>
            <a:lstStyle/>
            <a:p>
              <a:endParaRPr lang="en-GB"/>
            </a:p>
          </p:txBody>
        </p:sp>
        <p:sp>
          <p:nvSpPr>
            <p:cNvPr id="356370" name="Oval 18"/>
            <p:cNvSpPr>
              <a:spLocks noChangeArrowheads="1"/>
            </p:cNvSpPr>
            <p:nvPr/>
          </p:nvSpPr>
          <p:spPr bwMode="auto">
            <a:xfrm>
              <a:off x="3154" y="2747"/>
              <a:ext cx="96" cy="96"/>
            </a:xfrm>
            <a:prstGeom prst="ellipse">
              <a:avLst/>
            </a:prstGeom>
            <a:solidFill>
              <a:schemeClr val="tx1"/>
            </a:solidFill>
            <a:ln w="9525">
              <a:noFill/>
              <a:round/>
              <a:headEnd/>
              <a:tailEnd/>
            </a:ln>
            <a:effectLst/>
          </p:spPr>
          <p:txBody>
            <a:bodyPr wrap="none" anchor="ctr"/>
            <a:lstStyle/>
            <a:p>
              <a:endParaRPr lang="en-GB"/>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5CCB3A8D-17E4-48D6-84B0-C9F26F48F8C1}" type="slidenum">
              <a:rPr lang="en-US"/>
              <a:pPr/>
              <a:t>9</a:t>
            </a:fld>
            <a:endParaRPr lang="en-US"/>
          </a:p>
        </p:txBody>
      </p:sp>
      <p:sp>
        <p:nvSpPr>
          <p:cNvPr id="407554" name="Rectangle 2"/>
          <p:cNvSpPr>
            <a:spLocks noGrp="1" noChangeArrowheads="1"/>
          </p:cNvSpPr>
          <p:nvPr>
            <p:ph type="title"/>
          </p:nvPr>
        </p:nvSpPr>
        <p:spPr>
          <a:xfrm>
            <a:off x="685800" y="85725"/>
            <a:ext cx="7772400" cy="477838"/>
          </a:xfrm>
        </p:spPr>
        <p:txBody>
          <a:bodyPr/>
          <a:lstStyle/>
          <a:p>
            <a:r>
              <a:rPr lang="en-GB" sz="3600"/>
              <a:t>Heuristics – what is it? – 2 </a:t>
            </a:r>
          </a:p>
        </p:txBody>
      </p:sp>
      <p:sp>
        <p:nvSpPr>
          <p:cNvPr id="407555" name="Rectangle 3"/>
          <p:cNvSpPr>
            <a:spLocks noGrp="1" noChangeArrowheads="1"/>
          </p:cNvSpPr>
          <p:nvPr>
            <p:ph type="body" idx="1"/>
          </p:nvPr>
        </p:nvSpPr>
        <p:spPr>
          <a:xfrm>
            <a:off x="0" y="577850"/>
            <a:ext cx="9144000" cy="5973763"/>
          </a:xfrm>
        </p:spPr>
        <p:txBody>
          <a:bodyPr/>
          <a:lstStyle/>
          <a:p>
            <a:r>
              <a:rPr lang="en-GB" sz="1800"/>
              <a:t>‘Practical, real, not computer simulated,  EXPERIMENTS are the first and only priority for heuristics – all else is subservient to this.  The process is:-</a:t>
            </a:r>
          </a:p>
          <a:p>
            <a:r>
              <a:rPr lang="en-GB" sz="1800"/>
              <a:t>EXPERIMENTS = observations, measurements, calibrations –  leading to:</a:t>
            </a:r>
          </a:p>
          <a:p>
            <a:pPr lvl="1"/>
            <a:r>
              <a:rPr lang="en-GB" sz="1800"/>
              <a:t>Discovery and initial understanding from </a:t>
            </a:r>
            <a:r>
              <a:rPr lang="en-GB" sz="1800" i="1"/>
              <a:t>observation</a:t>
            </a:r>
          </a:p>
          <a:p>
            <a:pPr lvl="1"/>
            <a:r>
              <a:rPr lang="en-GB" sz="1800"/>
              <a:t>Extraction of all the ‘information’ in a set of </a:t>
            </a:r>
            <a:r>
              <a:rPr lang="en-GB" sz="1800" i="1"/>
              <a:t>measurements</a:t>
            </a:r>
          </a:p>
          <a:p>
            <a:r>
              <a:rPr lang="en-GB" sz="1800"/>
              <a:t>DEDUCTION of consequences, leading to</a:t>
            </a:r>
          </a:p>
          <a:p>
            <a:r>
              <a:rPr lang="en-GB" sz="1800"/>
              <a:t>HYPOTHESIS (unproven or uncalibrated theory)  </a:t>
            </a:r>
          </a:p>
          <a:p>
            <a:pPr lvl="1"/>
            <a:r>
              <a:rPr lang="en-GB" sz="1800"/>
              <a:t>Initial Prediction of Performance Simulation.  (For antennas: efficiency; input impedance;  bandwidth; radiation modes; and mode patterns.) </a:t>
            </a:r>
          </a:p>
          <a:p>
            <a:r>
              <a:rPr lang="en-GB" sz="1800"/>
              <a:t>VALIDATION and CALIBRATION Experiments to check the simulations and assumptions behind the theory to convert hypothesis to</a:t>
            </a:r>
          </a:p>
          <a:p>
            <a:r>
              <a:rPr lang="en-GB" sz="1800"/>
              <a:t>HEURISTIC THEORY (Practically proven calibrated theory. Not ‘trust-me’ theory.)   </a:t>
            </a:r>
          </a:p>
          <a:p>
            <a:pPr lvl="1"/>
            <a:r>
              <a:rPr lang="en-GB" sz="1800"/>
              <a:t>Deeper Understanding </a:t>
            </a:r>
          </a:p>
          <a:p>
            <a:pPr lvl="1"/>
            <a:r>
              <a:rPr lang="en-GB" sz="1800"/>
              <a:t>Models, Formulas, ‘Rules of Thumb’, Optimisation Strategies, and Design Rules</a:t>
            </a:r>
          </a:p>
          <a:p>
            <a:r>
              <a:rPr lang="en-GB" sz="1800"/>
              <a:t>RESEARCH (look again):- new ideas, new designs, new aims and objectives </a:t>
            </a:r>
          </a:p>
          <a:p>
            <a:pPr lvl="1"/>
            <a:r>
              <a:rPr lang="en-GB" sz="1800"/>
              <a:t>And then back to EXPERIMENTS  </a:t>
            </a:r>
          </a:p>
          <a:p>
            <a:r>
              <a:rPr lang="en-GB" sz="1800" b="1"/>
              <a:t>Relying on theory or simulations, whether old or new, without </a:t>
            </a:r>
            <a:r>
              <a:rPr lang="en-GB" sz="1800" b="1" u="sng"/>
              <a:t>experimental confirmation</a:t>
            </a:r>
            <a:r>
              <a:rPr lang="en-GB" sz="1800" b="1"/>
              <a:t>, is the road to self-delusion - </a:t>
            </a:r>
            <a:r>
              <a:rPr lang="en-GB" sz="1800" b="1" i="1"/>
              <a:t>Caveat emptor – buyer beware!</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GB" smtClean="0"/>
              <a:t>Itchen Valley ARC 11th June 2010</a:t>
            </a:r>
            <a:endParaRPr lang="en-US"/>
          </a:p>
        </p:txBody>
      </p:sp>
      <p:sp>
        <p:nvSpPr>
          <p:cNvPr id="9" name="Slide Number Placeholder 4"/>
          <p:cNvSpPr>
            <a:spLocks noGrp="1"/>
          </p:cNvSpPr>
          <p:nvPr>
            <p:ph type="sldNum" sz="quarter" idx="11"/>
          </p:nvPr>
        </p:nvSpPr>
        <p:spPr/>
        <p:txBody>
          <a:bodyPr/>
          <a:lstStyle/>
          <a:p>
            <a:fld id="{11DACED3-29DD-4C06-B174-312B7E8BF07E}" type="slidenum">
              <a:rPr lang="en-US"/>
              <a:pPr/>
              <a:t>90</a:t>
            </a:fld>
            <a:endParaRPr lang="en-US"/>
          </a:p>
        </p:txBody>
      </p:sp>
      <p:pic>
        <p:nvPicPr>
          <p:cNvPr id="359426" name="Picture 2"/>
          <p:cNvPicPr>
            <a:picLocks noChangeAspect="1" noChangeArrowheads="1"/>
          </p:cNvPicPr>
          <p:nvPr/>
        </p:nvPicPr>
        <p:blipFill>
          <a:blip r:embed="rId4" cstate="print"/>
          <a:srcRect/>
          <a:stretch>
            <a:fillRect/>
          </a:stretch>
        </p:blipFill>
        <p:spPr bwMode="auto">
          <a:xfrm>
            <a:off x="4572000" y="0"/>
            <a:ext cx="4343400" cy="2052638"/>
          </a:xfrm>
          <a:prstGeom prst="rect">
            <a:avLst/>
          </a:prstGeom>
          <a:noFill/>
          <a:ln w="9525">
            <a:noFill/>
            <a:miter lim="800000"/>
            <a:headEnd/>
            <a:tailEnd/>
          </a:ln>
          <a:effectLst/>
        </p:spPr>
      </p:pic>
      <p:pic>
        <p:nvPicPr>
          <p:cNvPr id="359427" name="Picture 3"/>
          <p:cNvPicPr>
            <a:picLocks noChangeAspect="1" noChangeArrowheads="1"/>
          </p:cNvPicPr>
          <p:nvPr/>
        </p:nvPicPr>
        <p:blipFill>
          <a:blip r:embed="rId5" cstate="print"/>
          <a:srcRect/>
          <a:stretch>
            <a:fillRect/>
          </a:stretch>
        </p:blipFill>
        <p:spPr bwMode="auto">
          <a:xfrm>
            <a:off x="4191000" y="2057400"/>
            <a:ext cx="4724400" cy="2279650"/>
          </a:xfrm>
          <a:prstGeom prst="rect">
            <a:avLst/>
          </a:prstGeom>
          <a:noFill/>
          <a:ln w="9525">
            <a:noFill/>
            <a:miter lim="800000"/>
            <a:headEnd/>
            <a:tailEnd/>
          </a:ln>
          <a:effectLst/>
        </p:spPr>
      </p:pic>
      <p:pic>
        <p:nvPicPr>
          <p:cNvPr id="359428" name="Picture 4"/>
          <p:cNvPicPr>
            <a:picLocks noChangeAspect="1" noChangeArrowheads="1"/>
          </p:cNvPicPr>
          <p:nvPr/>
        </p:nvPicPr>
        <p:blipFill>
          <a:blip r:embed="rId6" cstate="print"/>
          <a:srcRect/>
          <a:stretch>
            <a:fillRect/>
          </a:stretch>
        </p:blipFill>
        <p:spPr bwMode="auto">
          <a:xfrm>
            <a:off x="4191000" y="4343400"/>
            <a:ext cx="4724400" cy="2227263"/>
          </a:xfrm>
          <a:prstGeom prst="rect">
            <a:avLst/>
          </a:prstGeom>
          <a:noFill/>
          <a:ln w="9525">
            <a:noFill/>
            <a:miter lim="800000"/>
            <a:headEnd/>
            <a:tailEnd/>
          </a:ln>
          <a:effectLst/>
        </p:spPr>
      </p:pic>
      <p:sp>
        <p:nvSpPr>
          <p:cNvPr id="359429" name="Rectangle 5"/>
          <p:cNvSpPr>
            <a:spLocks noGrp="1" noChangeArrowheads="1"/>
          </p:cNvSpPr>
          <p:nvPr>
            <p:ph type="title"/>
          </p:nvPr>
        </p:nvSpPr>
        <p:spPr>
          <a:xfrm>
            <a:off x="152400" y="130175"/>
            <a:ext cx="4419600" cy="812800"/>
          </a:xfrm>
        </p:spPr>
        <p:txBody>
          <a:bodyPr/>
          <a:lstStyle/>
          <a:p>
            <a:r>
              <a:rPr lang="en-GB" sz="2400"/>
              <a:t>Unidirectional Loop Directivity – a ‘heuristic’ approach</a:t>
            </a:r>
          </a:p>
        </p:txBody>
      </p:sp>
      <p:sp>
        <p:nvSpPr>
          <p:cNvPr id="359430" name="Rectangle 6"/>
          <p:cNvSpPr>
            <a:spLocks noGrp="1" noChangeArrowheads="1"/>
          </p:cNvSpPr>
          <p:nvPr>
            <p:ph type="body" idx="1"/>
          </p:nvPr>
        </p:nvSpPr>
        <p:spPr>
          <a:xfrm>
            <a:off x="25400" y="1016000"/>
            <a:ext cx="4267200" cy="4984750"/>
          </a:xfrm>
        </p:spPr>
        <p:txBody>
          <a:bodyPr/>
          <a:lstStyle/>
          <a:p>
            <a:pPr>
              <a:lnSpc>
                <a:spcPct val="80000"/>
              </a:lnSpc>
            </a:pPr>
            <a:r>
              <a:rPr lang="en-GB" sz="1800">
                <a:sym typeface="Symbol" pitchFamily="18" charset="2"/>
              </a:rPr>
              <a:t>Two loop modes are assumed (electric and magnetic dipole modes).  </a:t>
            </a:r>
          </a:p>
          <a:p>
            <a:pPr>
              <a:lnSpc>
                <a:spcPct val="80000"/>
              </a:lnSpc>
            </a:pPr>
            <a:r>
              <a:rPr lang="en-GB" sz="1800">
                <a:sym typeface="Symbol" pitchFamily="18" charset="2"/>
              </a:rPr>
              <a:t>They combine with an unknown ratio and phase.  </a:t>
            </a:r>
          </a:p>
          <a:p>
            <a:pPr>
              <a:lnSpc>
                <a:spcPct val="80000"/>
              </a:lnSpc>
            </a:pPr>
            <a:r>
              <a:rPr lang="en-GB" sz="1800">
                <a:sym typeface="Symbol" pitchFamily="18" charset="2"/>
              </a:rPr>
              <a:t>to give a  unidirectional pattern.  We measure a few points o</a:t>
            </a:r>
          </a:p>
          <a:p>
            <a:pPr>
              <a:lnSpc>
                <a:spcPct val="80000"/>
              </a:lnSpc>
            </a:pPr>
            <a:r>
              <a:rPr lang="en-GB" sz="1800">
                <a:sym typeface="Symbol" pitchFamily="18" charset="2"/>
              </a:rPr>
              <a:t>Directivity in forward (boresight) direction depends on the total shape of the antenna pattern only.</a:t>
            </a:r>
          </a:p>
          <a:p>
            <a:pPr>
              <a:lnSpc>
                <a:spcPct val="80000"/>
              </a:lnSpc>
            </a:pPr>
            <a:r>
              <a:rPr lang="en-GB" sz="1800"/>
              <a:t>Directivity D = Gain, if antenna is 100% efficient.  Gain = Directivity </a:t>
            </a:r>
            <a:r>
              <a:rPr lang="en-GB" sz="1800">
                <a:sym typeface="Symbol" pitchFamily="18" charset="2"/>
              </a:rPr>
              <a:t> Efficiency.</a:t>
            </a:r>
          </a:p>
          <a:p>
            <a:pPr>
              <a:lnSpc>
                <a:spcPct val="80000"/>
              </a:lnSpc>
            </a:pPr>
            <a:r>
              <a:rPr lang="en-GB" sz="1800">
                <a:sym typeface="Symbol" pitchFamily="18" charset="2"/>
              </a:rPr>
              <a:t>Maximum Directivity occurs when the the modes are equal. It is 3 (4.78dBi), relative to an isotropic antenna. There is then a perfect backward null. D = 1.64 for a /2 dipole.</a:t>
            </a:r>
          </a:p>
          <a:p>
            <a:pPr>
              <a:lnSpc>
                <a:spcPct val="80000"/>
              </a:lnSpc>
            </a:pPr>
            <a:r>
              <a:rPr lang="en-GB" sz="1800">
                <a:sym typeface="Symbol" pitchFamily="18" charset="2"/>
              </a:rPr>
              <a:t>Nulls are no longer at right angles to  the antenna.</a:t>
            </a:r>
            <a:endParaRPr lang="en-GB" sz="1800"/>
          </a:p>
        </p:txBody>
      </p:sp>
      <p:graphicFrame>
        <p:nvGraphicFramePr>
          <p:cNvPr id="359431" name="Object 7"/>
          <p:cNvGraphicFramePr>
            <a:graphicFrameLocks noChangeAspect="1"/>
          </p:cNvGraphicFramePr>
          <p:nvPr/>
        </p:nvGraphicFramePr>
        <p:xfrm>
          <a:off x="3443288" y="2586038"/>
          <a:ext cx="2257425" cy="1685925"/>
        </p:xfrm>
        <a:graphic>
          <a:graphicData uri="http://schemas.openxmlformats.org/presentationml/2006/ole">
            <p:oleObj spid="_x0000_s598018" name="Mathcad" r:id="rId7" imgW="2257560" imgH="1685880" progId="Mathcad">
              <p:embed/>
            </p:oleObj>
          </a:graphicData>
        </a:graphic>
      </p:graphicFrame>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
          <p:cNvSpPr>
            <a:spLocks noGrp="1"/>
          </p:cNvSpPr>
          <p:nvPr>
            <p:ph type="ftr" sz="quarter" idx="10"/>
          </p:nvPr>
        </p:nvSpPr>
        <p:spPr/>
        <p:txBody>
          <a:bodyPr/>
          <a:lstStyle/>
          <a:p>
            <a:r>
              <a:rPr lang="en-GB" smtClean="0"/>
              <a:t>Itchen Valley ARC 11th June 2010</a:t>
            </a:r>
            <a:endParaRPr lang="en-US"/>
          </a:p>
        </p:txBody>
      </p:sp>
      <p:sp>
        <p:nvSpPr>
          <p:cNvPr id="34" name="Slide Number Placeholder 4"/>
          <p:cNvSpPr>
            <a:spLocks noGrp="1"/>
          </p:cNvSpPr>
          <p:nvPr>
            <p:ph type="sldNum" sz="quarter" idx="11"/>
          </p:nvPr>
        </p:nvSpPr>
        <p:spPr/>
        <p:txBody>
          <a:bodyPr/>
          <a:lstStyle/>
          <a:p>
            <a:fld id="{36541495-6FDE-4A90-8E5D-4C3BE4848158}" type="slidenum">
              <a:rPr lang="en-US"/>
              <a:pPr/>
              <a:t>91</a:t>
            </a:fld>
            <a:endParaRPr lang="en-US"/>
          </a:p>
        </p:txBody>
      </p:sp>
      <p:sp>
        <p:nvSpPr>
          <p:cNvPr id="485378" name="Rectangle 2"/>
          <p:cNvSpPr>
            <a:spLocks noGrp="1" noChangeArrowheads="1"/>
          </p:cNvSpPr>
          <p:nvPr>
            <p:ph type="title"/>
          </p:nvPr>
        </p:nvSpPr>
        <p:spPr>
          <a:xfrm>
            <a:off x="381000" y="0"/>
            <a:ext cx="8505825" cy="949325"/>
          </a:xfrm>
        </p:spPr>
        <p:txBody>
          <a:bodyPr/>
          <a:lstStyle/>
          <a:p>
            <a:pPr algn="l"/>
            <a:r>
              <a:rPr lang="en-GB"/>
              <a:t>My original 1 metre diameter 1.8 + 3.5 - 30MHz experimental transmitting GP-loop.  </a:t>
            </a:r>
            <a:endParaRPr lang="en-GB" sz="2400"/>
          </a:p>
        </p:txBody>
      </p:sp>
      <p:pic>
        <p:nvPicPr>
          <p:cNvPr id="485379" name="Picture 3"/>
          <p:cNvPicPr>
            <a:picLocks noChangeAspect="1" noChangeArrowheads="1"/>
          </p:cNvPicPr>
          <p:nvPr/>
        </p:nvPicPr>
        <p:blipFill>
          <a:blip r:embed="rId3" cstate="print"/>
          <a:srcRect/>
          <a:stretch>
            <a:fillRect/>
          </a:stretch>
        </p:blipFill>
        <p:spPr bwMode="auto">
          <a:xfrm>
            <a:off x="250825" y="1055688"/>
            <a:ext cx="4848225" cy="5229225"/>
          </a:xfrm>
          <a:prstGeom prst="rect">
            <a:avLst/>
          </a:prstGeom>
          <a:noFill/>
          <a:ln w="9525">
            <a:noFill/>
            <a:miter lim="800000"/>
            <a:headEnd/>
            <a:tailEnd/>
          </a:ln>
          <a:effectLst/>
        </p:spPr>
      </p:pic>
      <p:grpSp>
        <p:nvGrpSpPr>
          <p:cNvPr id="2" name="Group 4"/>
          <p:cNvGrpSpPr>
            <a:grpSpLocks/>
          </p:cNvGrpSpPr>
          <p:nvPr/>
        </p:nvGrpSpPr>
        <p:grpSpPr bwMode="auto">
          <a:xfrm>
            <a:off x="5413375" y="468313"/>
            <a:ext cx="3484563" cy="3938587"/>
            <a:chOff x="3422" y="853"/>
            <a:chExt cx="1987" cy="2219"/>
          </a:xfrm>
        </p:grpSpPr>
        <p:sp>
          <p:nvSpPr>
            <p:cNvPr id="485381" name="Line 5"/>
            <p:cNvSpPr>
              <a:spLocks noChangeShapeType="1"/>
            </p:cNvSpPr>
            <p:nvPr/>
          </p:nvSpPr>
          <p:spPr bwMode="auto">
            <a:xfrm>
              <a:off x="4598" y="2833"/>
              <a:ext cx="1" cy="239"/>
            </a:xfrm>
            <a:prstGeom prst="line">
              <a:avLst/>
            </a:prstGeom>
            <a:noFill/>
            <a:ln w="19050">
              <a:solidFill>
                <a:srgbClr val="000000"/>
              </a:solidFill>
              <a:round/>
              <a:headEnd/>
              <a:tailEnd/>
            </a:ln>
          </p:spPr>
          <p:txBody>
            <a:bodyPr/>
            <a:lstStyle/>
            <a:p>
              <a:endParaRPr lang="en-GB"/>
            </a:p>
          </p:txBody>
        </p:sp>
        <p:sp>
          <p:nvSpPr>
            <p:cNvPr id="485382" name="Line 6"/>
            <p:cNvSpPr>
              <a:spLocks noChangeShapeType="1"/>
            </p:cNvSpPr>
            <p:nvPr/>
          </p:nvSpPr>
          <p:spPr bwMode="auto">
            <a:xfrm>
              <a:off x="4652" y="2827"/>
              <a:ext cx="1" cy="239"/>
            </a:xfrm>
            <a:prstGeom prst="line">
              <a:avLst/>
            </a:prstGeom>
            <a:noFill/>
            <a:ln w="19050">
              <a:solidFill>
                <a:srgbClr val="000000"/>
              </a:solidFill>
              <a:round/>
              <a:headEnd/>
              <a:tailEnd/>
            </a:ln>
          </p:spPr>
          <p:txBody>
            <a:bodyPr/>
            <a:lstStyle/>
            <a:p>
              <a:endParaRPr lang="en-GB"/>
            </a:p>
          </p:txBody>
        </p:sp>
        <p:sp>
          <p:nvSpPr>
            <p:cNvPr id="485383" name="Freeform 7"/>
            <p:cNvSpPr>
              <a:spLocks/>
            </p:cNvSpPr>
            <p:nvPr/>
          </p:nvSpPr>
          <p:spPr bwMode="auto">
            <a:xfrm flipV="1">
              <a:off x="4017" y="940"/>
              <a:ext cx="1392" cy="1402"/>
            </a:xfrm>
            <a:custGeom>
              <a:avLst/>
              <a:gdLst/>
              <a:ahLst/>
              <a:cxnLst>
                <a:cxn ang="0">
                  <a:pos x="611" y="8"/>
                </a:cxn>
                <a:cxn ang="0">
                  <a:pos x="516" y="32"/>
                </a:cxn>
                <a:cxn ang="0">
                  <a:pos x="417" y="68"/>
                </a:cxn>
                <a:cxn ang="0">
                  <a:pos x="286" y="148"/>
                </a:cxn>
                <a:cxn ang="0">
                  <a:pos x="181" y="237"/>
                </a:cxn>
                <a:cxn ang="0">
                  <a:pos x="121" y="313"/>
                </a:cxn>
                <a:cxn ang="0">
                  <a:pos x="54" y="438"/>
                </a:cxn>
                <a:cxn ang="0">
                  <a:pos x="24" y="530"/>
                </a:cxn>
                <a:cxn ang="0">
                  <a:pos x="4" y="645"/>
                </a:cxn>
                <a:cxn ang="0">
                  <a:pos x="2" y="743"/>
                </a:cxn>
                <a:cxn ang="0">
                  <a:pos x="14" y="842"/>
                </a:cxn>
                <a:cxn ang="0">
                  <a:pos x="40" y="946"/>
                </a:cxn>
                <a:cxn ang="0">
                  <a:pos x="82" y="1053"/>
                </a:cxn>
                <a:cxn ang="0">
                  <a:pos x="135" y="1145"/>
                </a:cxn>
                <a:cxn ang="0">
                  <a:pos x="202" y="1217"/>
                </a:cxn>
                <a:cxn ang="0">
                  <a:pos x="296" y="1286"/>
                </a:cxn>
                <a:cxn ang="0">
                  <a:pos x="478" y="1366"/>
                </a:cxn>
                <a:cxn ang="0">
                  <a:pos x="599" y="1396"/>
                </a:cxn>
                <a:cxn ang="0">
                  <a:pos x="706" y="1402"/>
                </a:cxn>
                <a:cxn ang="0">
                  <a:pos x="819" y="1388"/>
                </a:cxn>
                <a:cxn ang="0">
                  <a:pos x="940" y="1358"/>
                </a:cxn>
                <a:cxn ang="0">
                  <a:pos x="1055" y="1310"/>
                </a:cxn>
                <a:cxn ang="0">
                  <a:pos x="1150" y="1248"/>
                </a:cxn>
                <a:cxn ang="0">
                  <a:pos x="1233" y="1167"/>
                </a:cxn>
                <a:cxn ang="0">
                  <a:pos x="1299" y="1077"/>
                </a:cxn>
                <a:cxn ang="0">
                  <a:pos x="1348" y="988"/>
                </a:cxn>
                <a:cxn ang="0">
                  <a:pos x="1374" y="896"/>
                </a:cxn>
                <a:cxn ang="0">
                  <a:pos x="1390" y="767"/>
                </a:cxn>
                <a:cxn ang="0">
                  <a:pos x="1384" y="602"/>
                </a:cxn>
                <a:cxn ang="0">
                  <a:pos x="1344" y="450"/>
                </a:cxn>
                <a:cxn ang="0">
                  <a:pos x="1273" y="303"/>
                </a:cxn>
                <a:cxn ang="0">
                  <a:pos x="1162" y="182"/>
                </a:cxn>
                <a:cxn ang="0">
                  <a:pos x="1063" y="116"/>
                </a:cxn>
                <a:cxn ang="0">
                  <a:pos x="986" y="86"/>
                </a:cxn>
                <a:cxn ang="0">
                  <a:pos x="859" y="62"/>
                </a:cxn>
                <a:cxn ang="0">
                  <a:pos x="771" y="60"/>
                </a:cxn>
                <a:cxn ang="0">
                  <a:pos x="692" y="72"/>
                </a:cxn>
                <a:cxn ang="0">
                  <a:pos x="595" y="112"/>
                </a:cxn>
                <a:cxn ang="0">
                  <a:pos x="539" y="152"/>
                </a:cxn>
                <a:cxn ang="0">
                  <a:pos x="496" y="205"/>
                </a:cxn>
                <a:cxn ang="0">
                  <a:pos x="458" y="279"/>
                </a:cxn>
                <a:cxn ang="0">
                  <a:pos x="442" y="345"/>
                </a:cxn>
                <a:cxn ang="0">
                  <a:pos x="444" y="418"/>
                </a:cxn>
                <a:cxn ang="0">
                  <a:pos x="458" y="496"/>
                </a:cxn>
                <a:cxn ang="0">
                  <a:pos x="486" y="568"/>
                </a:cxn>
                <a:cxn ang="0">
                  <a:pos x="526" y="627"/>
                </a:cxn>
                <a:cxn ang="0">
                  <a:pos x="581" y="679"/>
                </a:cxn>
                <a:cxn ang="0">
                  <a:pos x="643" y="715"/>
                </a:cxn>
                <a:cxn ang="0">
                  <a:pos x="712" y="727"/>
                </a:cxn>
                <a:cxn ang="0">
                  <a:pos x="797" y="715"/>
                </a:cxn>
                <a:cxn ang="0">
                  <a:pos x="882" y="685"/>
                </a:cxn>
                <a:cxn ang="0">
                  <a:pos x="948" y="649"/>
                </a:cxn>
                <a:cxn ang="0">
                  <a:pos x="997" y="600"/>
                </a:cxn>
                <a:cxn ang="0">
                  <a:pos x="1029" y="544"/>
                </a:cxn>
                <a:cxn ang="0">
                  <a:pos x="1045" y="480"/>
                </a:cxn>
                <a:cxn ang="0">
                  <a:pos x="1045" y="399"/>
                </a:cxn>
                <a:cxn ang="0">
                  <a:pos x="1029" y="311"/>
                </a:cxn>
                <a:cxn ang="0">
                  <a:pos x="1001" y="233"/>
                </a:cxn>
                <a:cxn ang="0">
                  <a:pos x="950" y="178"/>
                </a:cxn>
                <a:cxn ang="0">
                  <a:pos x="869" y="136"/>
                </a:cxn>
                <a:cxn ang="0">
                  <a:pos x="811" y="110"/>
                </a:cxn>
              </a:cxnLst>
              <a:rect l="0" t="0" r="r" b="b"/>
              <a:pathLst>
                <a:path w="1392" h="1402">
                  <a:moveTo>
                    <a:pt x="654" y="0"/>
                  </a:moveTo>
                  <a:lnTo>
                    <a:pt x="643" y="2"/>
                  </a:lnTo>
                  <a:lnTo>
                    <a:pt x="635" y="4"/>
                  </a:lnTo>
                  <a:lnTo>
                    <a:pt x="623" y="6"/>
                  </a:lnTo>
                  <a:lnTo>
                    <a:pt x="611" y="8"/>
                  </a:lnTo>
                  <a:lnTo>
                    <a:pt x="597" y="12"/>
                  </a:lnTo>
                  <a:lnTo>
                    <a:pt x="583" y="16"/>
                  </a:lnTo>
                  <a:lnTo>
                    <a:pt x="567" y="18"/>
                  </a:lnTo>
                  <a:lnTo>
                    <a:pt x="551" y="22"/>
                  </a:lnTo>
                  <a:lnTo>
                    <a:pt x="516" y="32"/>
                  </a:lnTo>
                  <a:lnTo>
                    <a:pt x="482" y="42"/>
                  </a:lnTo>
                  <a:lnTo>
                    <a:pt x="464" y="48"/>
                  </a:lnTo>
                  <a:lnTo>
                    <a:pt x="448" y="54"/>
                  </a:lnTo>
                  <a:lnTo>
                    <a:pt x="432" y="62"/>
                  </a:lnTo>
                  <a:lnTo>
                    <a:pt x="417" y="68"/>
                  </a:lnTo>
                  <a:lnTo>
                    <a:pt x="401" y="76"/>
                  </a:lnTo>
                  <a:lnTo>
                    <a:pt x="385" y="86"/>
                  </a:lnTo>
                  <a:lnTo>
                    <a:pt x="353" y="104"/>
                  </a:lnTo>
                  <a:lnTo>
                    <a:pt x="321" y="124"/>
                  </a:lnTo>
                  <a:lnTo>
                    <a:pt x="286" y="148"/>
                  </a:lnTo>
                  <a:lnTo>
                    <a:pt x="254" y="170"/>
                  </a:lnTo>
                  <a:lnTo>
                    <a:pt x="224" y="196"/>
                  </a:lnTo>
                  <a:lnTo>
                    <a:pt x="210" y="211"/>
                  </a:lnTo>
                  <a:lnTo>
                    <a:pt x="193" y="225"/>
                  </a:lnTo>
                  <a:lnTo>
                    <a:pt x="181" y="237"/>
                  </a:lnTo>
                  <a:lnTo>
                    <a:pt x="167" y="253"/>
                  </a:lnTo>
                  <a:lnTo>
                    <a:pt x="155" y="267"/>
                  </a:lnTo>
                  <a:lnTo>
                    <a:pt x="145" y="281"/>
                  </a:lnTo>
                  <a:lnTo>
                    <a:pt x="133" y="297"/>
                  </a:lnTo>
                  <a:lnTo>
                    <a:pt x="121" y="313"/>
                  </a:lnTo>
                  <a:lnTo>
                    <a:pt x="101" y="347"/>
                  </a:lnTo>
                  <a:lnTo>
                    <a:pt x="80" y="383"/>
                  </a:lnTo>
                  <a:lnTo>
                    <a:pt x="72" y="401"/>
                  </a:lnTo>
                  <a:lnTo>
                    <a:pt x="62" y="420"/>
                  </a:lnTo>
                  <a:lnTo>
                    <a:pt x="54" y="438"/>
                  </a:lnTo>
                  <a:lnTo>
                    <a:pt x="48" y="456"/>
                  </a:lnTo>
                  <a:lnTo>
                    <a:pt x="40" y="474"/>
                  </a:lnTo>
                  <a:lnTo>
                    <a:pt x="34" y="492"/>
                  </a:lnTo>
                  <a:lnTo>
                    <a:pt x="28" y="512"/>
                  </a:lnTo>
                  <a:lnTo>
                    <a:pt x="24" y="530"/>
                  </a:lnTo>
                  <a:lnTo>
                    <a:pt x="14" y="568"/>
                  </a:lnTo>
                  <a:lnTo>
                    <a:pt x="12" y="586"/>
                  </a:lnTo>
                  <a:lnTo>
                    <a:pt x="8" y="606"/>
                  </a:lnTo>
                  <a:lnTo>
                    <a:pt x="6" y="625"/>
                  </a:lnTo>
                  <a:lnTo>
                    <a:pt x="4" y="645"/>
                  </a:lnTo>
                  <a:lnTo>
                    <a:pt x="2" y="665"/>
                  </a:lnTo>
                  <a:lnTo>
                    <a:pt x="0" y="685"/>
                  </a:lnTo>
                  <a:lnTo>
                    <a:pt x="0" y="703"/>
                  </a:lnTo>
                  <a:lnTo>
                    <a:pt x="0" y="723"/>
                  </a:lnTo>
                  <a:lnTo>
                    <a:pt x="2" y="743"/>
                  </a:lnTo>
                  <a:lnTo>
                    <a:pt x="2" y="763"/>
                  </a:lnTo>
                  <a:lnTo>
                    <a:pt x="4" y="783"/>
                  </a:lnTo>
                  <a:lnTo>
                    <a:pt x="6" y="803"/>
                  </a:lnTo>
                  <a:lnTo>
                    <a:pt x="10" y="824"/>
                  </a:lnTo>
                  <a:lnTo>
                    <a:pt x="14" y="842"/>
                  </a:lnTo>
                  <a:lnTo>
                    <a:pt x="18" y="862"/>
                  </a:lnTo>
                  <a:lnTo>
                    <a:pt x="22" y="884"/>
                  </a:lnTo>
                  <a:lnTo>
                    <a:pt x="28" y="904"/>
                  </a:lnTo>
                  <a:lnTo>
                    <a:pt x="34" y="926"/>
                  </a:lnTo>
                  <a:lnTo>
                    <a:pt x="40" y="946"/>
                  </a:lnTo>
                  <a:lnTo>
                    <a:pt x="48" y="968"/>
                  </a:lnTo>
                  <a:lnTo>
                    <a:pt x="56" y="988"/>
                  </a:lnTo>
                  <a:lnTo>
                    <a:pt x="64" y="1010"/>
                  </a:lnTo>
                  <a:lnTo>
                    <a:pt x="72" y="1030"/>
                  </a:lnTo>
                  <a:lnTo>
                    <a:pt x="82" y="1053"/>
                  </a:lnTo>
                  <a:lnTo>
                    <a:pt x="93" y="1073"/>
                  </a:lnTo>
                  <a:lnTo>
                    <a:pt x="103" y="1091"/>
                  </a:lnTo>
                  <a:lnTo>
                    <a:pt x="113" y="1111"/>
                  </a:lnTo>
                  <a:lnTo>
                    <a:pt x="125" y="1127"/>
                  </a:lnTo>
                  <a:lnTo>
                    <a:pt x="135" y="1145"/>
                  </a:lnTo>
                  <a:lnTo>
                    <a:pt x="147" y="1161"/>
                  </a:lnTo>
                  <a:lnTo>
                    <a:pt x="161" y="1175"/>
                  </a:lnTo>
                  <a:lnTo>
                    <a:pt x="173" y="1191"/>
                  </a:lnTo>
                  <a:lnTo>
                    <a:pt x="187" y="1203"/>
                  </a:lnTo>
                  <a:lnTo>
                    <a:pt x="202" y="1217"/>
                  </a:lnTo>
                  <a:lnTo>
                    <a:pt x="216" y="1229"/>
                  </a:lnTo>
                  <a:lnTo>
                    <a:pt x="232" y="1242"/>
                  </a:lnTo>
                  <a:lnTo>
                    <a:pt x="246" y="1254"/>
                  </a:lnTo>
                  <a:lnTo>
                    <a:pt x="262" y="1266"/>
                  </a:lnTo>
                  <a:lnTo>
                    <a:pt x="296" y="1286"/>
                  </a:lnTo>
                  <a:lnTo>
                    <a:pt x="331" y="1304"/>
                  </a:lnTo>
                  <a:lnTo>
                    <a:pt x="365" y="1322"/>
                  </a:lnTo>
                  <a:lnTo>
                    <a:pt x="401" y="1338"/>
                  </a:lnTo>
                  <a:lnTo>
                    <a:pt x="438" y="1352"/>
                  </a:lnTo>
                  <a:lnTo>
                    <a:pt x="478" y="1366"/>
                  </a:lnTo>
                  <a:lnTo>
                    <a:pt x="516" y="1378"/>
                  </a:lnTo>
                  <a:lnTo>
                    <a:pt x="536" y="1382"/>
                  </a:lnTo>
                  <a:lnTo>
                    <a:pt x="559" y="1388"/>
                  </a:lnTo>
                  <a:lnTo>
                    <a:pt x="579" y="1392"/>
                  </a:lnTo>
                  <a:lnTo>
                    <a:pt x="599" y="1396"/>
                  </a:lnTo>
                  <a:lnTo>
                    <a:pt x="621" y="1398"/>
                  </a:lnTo>
                  <a:lnTo>
                    <a:pt x="641" y="1400"/>
                  </a:lnTo>
                  <a:lnTo>
                    <a:pt x="664" y="1402"/>
                  </a:lnTo>
                  <a:lnTo>
                    <a:pt x="684" y="1402"/>
                  </a:lnTo>
                  <a:lnTo>
                    <a:pt x="706" y="1402"/>
                  </a:lnTo>
                  <a:lnTo>
                    <a:pt x="728" y="1402"/>
                  </a:lnTo>
                  <a:lnTo>
                    <a:pt x="750" y="1400"/>
                  </a:lnTo>
                  <a:lnTo>
                    <a:pt x="773" y="1396"/>
                  </a:lnTo>
                  <a:lnTo>
                    <a:pt x="797" y="1394"/>
                  </a:lnTo>
                  <a:lnTo>
                    <a:pt x="819" y="1388"/>
                  </a:lnTo>
                  <a:lnTo>
                    <a:pt x="843" y="1384"/>
                  </a:lnTo>
                  <a:lnTo>
                    <a:pt x="867" y="1378"/>
                  </a:lnTo>
                  <a:lnTo>
                    <a:pt x="892" y="1372"/>
                  </a:lnTo>
                  <a:lnTo>
                    <a:pt x="918" y="1366"/>
                  </a:lnTo>
                  <a:lnTo>
                    <a:pt x="940" y="1358"/>
                  </a:lnTo>
                  <a:lnTo>
                    <a:pt x="964" y="1350"/>
                  </a:lnTo>
                  <a:lnTo>
                    <a:pt x="988" y="1340"/>
                  </a:lnTo>
                  <a:lnTo>
                    <a:pt x="1011" y="1332"/>
                  </a:lnTo>
                  <a:lnTo>
                    <a:pt x="1033" y="1322"/>
                  </a:lnTo>
                  <a:lnTo>
                    <a:pt x="1055" y="1310"/>
                  </a:lnTo>
                  <a:lnTo>
                    <a:pt x="1075" y="1300"/>
                  </a:lnTo>
                  <a:lnTo>
                    <a:pt x="1095" y="1288"/>
                  </a:lnTo>
                  <a:lnTo>
                    <a:pt x="1114" y="1276"/>
                  </a:lnTo>
                  <a:lnTo>
                    <a:pt x="1132" y="1262"/>
                  </a:lnTo>
                  <a:lnTo>
                    <a:pt x="1150" y="1248"/>
                  </a:lnTo>
                  <a:lnTo>
                    <a:pt x="1168" y="1233"/>
                  </a:lnTo>
                  <a:lnTo>
                    <a:pt x="1184" y="1217"/>
                  </a:lnTo>
                  <a:lnTo>
                    <a:pt x="1200" y="1201"/>
                  </a:lnTo>
                  <a:lnTo>
                    <a:pt x="1217" y="1183"/>
                  </a:lnTo>
                  <a:lnTo>
                    <a:pt x="1233" y="1167"/>
                  </a:lnTo>
                  <a:lnTo>
                    <a:pt x="1247" y="1149"/>
                  </a:lnTo>
                  <a:lnTo>
                    <a:pt x="1261" y="1131"/>
                  </a:lnTo>
                  <a:lnTo>
                    <a:pt x="1275" y="1113"/>
                  </a:lnTo>
                  <a:lnTo>
                    <a:pt x="1287" y="1095"/>
                  </a:lnTo>
                  <a:lnTo>
                    <a:pt x="1299" y="1077"/>
                  </a:lnTo>
                  <a:lnTo>
                    <a:pt x="1311" y="1059"/>
                  </a:lnTo>
                  <a:lnTo>
                    <a:pt x="1321" y="1041"/>
                  </a:lnTo>
                  <a:lnTo>
                    <a:pt x="1332" y="1022"/>
                  </a:lnTo>
                  <a:lnTo>
                    <a:pt x="1340" y="1004"/>
                  </a:lnTo>
                  <a:lnTo>
                    <a:pt x="1348" y="988"/>
                  </a:lnTo>
                  <a:lnTo>
                    <a:pt x="1354" y="970"/>
                  </a:lnTo>
                  <a:lnTo>
                    <a:pt x="1360" y="950"/>
                  </a:lnTo>
                  <a:lnTo>
                    <a:pt x="1366" y="932"/>
                  </a:lnTo>
                  <a:lnTo>
                    <a:pt x="1370" y="914"/>
                  </a:lnTo>
                  <a:lnTo>
                    <a:pt x="1374" y="896"/>
                  </a:lnTo>
                  <a:lnTo>
                    <a:pt x="1378" y="876"/>
                  </a:lnTo>
                  <a:lnTo>
                    <a:pt x="1382" y="858"/>
                  </a:lnTo>
                  <a:lnTo>
                    <a:pt x="1384" y="840"/>
                  </a:lnTo>
                  <a:lnTo>
                    <a:pt x="1388" y="803"/>
                  </a:lnTo>
                  <a:lnTo>
                    <a:pt x="1390" y="767"/>
                  </a:lnTo>
                  <a:lnTo>
                    <a:pt x="1390" y="733"/>
                  </a:lnTo>
                  <a:lnTo>
                    <a:pt x="1392" y="699"/>
                  </a:lnTo>
                  <a:lnTo>
                    <a:pt x="1390" y="667"/>
                  </a:lnTo>
                  <a:lnTo>
                    <a:pt x="1388" y="633"/>
                  </a:lnTo>
                  <a:lnTo>
                    <a:pt x="1384" y="602"/>
                  </a:lnTo>
                  <a:lnTo>
                    <a:pt x="1380" y="570"/>
                  </a:lnTo>
                  <a:lnTo>
                    <a:pt x="1372" y="540"/>
                  </a:lnTo>
                  <a:lnTo>
                    <a:pt x="1364" y="510"/>
                  </a:lnTo>
                  <a:lnTo>
                    <a:pt x="1354" y="480"/>
                  </a:lnTo>
                  <a:lnTo>
                    <a:pt x="1344" y="450"/>
                  </a:lnTo>
                  <a:lnTo>
                    <a:pt x="1334" y="420"/>
                  </a:lnTo>
                  <a:lnTo>
                    <a:pt x="1319" y="389"/>
                  </a:lnTo>
                  <a:lnTo>
                    <a:pt x="1305" y="359"/>
                  </a:lnTo>
                  <a:lnTo>
                    <a:pt x="1289" y="331"/>
                  </a:lnTo>
                  <a:lnTo>
                    <a:pt x="1273" y="303"/>
                  </a:lnTo>
                  <a:lnTo>
                    <a:pt x="1255" y="277"/>
                  </a:lnTo>
                  <a:lnTo>
                    <a:pt x="1233" y="253"/>
                  </a:lnTo>
                  <a:lnTo>
                    <a:pt x="1212" y="229"/>
                  </a:lnTo>
                  <a:lnTo>
                    <a:pt x="1188" y="205"/>
                  </a:lnTo>
                  <a:lnTo>
                    <a:pt x="1162" y="182"/>
                  </a:lnTo>
                  <a:lnTo>
                    <a:pt x="1136" y="162"/>
                  </a:lnTo>
                  <a:lnTo>
                    <a:pt x="1108" y="142"/>
                  </a:lnTo>
                  <a:lnTo>
                    <a:pt x="1093" y="134"/>
                  </a:lnTo>
                  <a:lnTo>
                    <a:pt x="1079" y="124"/>
                  </a:lnTo>
                  <a:lnTo>
                    <a:pt x="1063" y="116"/>
                  </a:lnTo>
                  <a:lnTo>
                    <a:pt x="1049" y="110"/>
                  </a:lnTo>
                  <a:lnTo>
                    <a:pt x="1033" y="102"/>
                  </a:lnTo>
                  <a:lnTo>
                    <a:pt x="1019" y="96"/>
                  </a:lnTo>
                  <a:lnTo>
                    <a:pt x="1003" y="92"/>
                  </a:lnTo>
                  <a:lnTo>
                    <a:pt x="986" y="86"/>
                  </a:lnTo>
                  <a:lnTo>
                    <a:pt x="968" y="82"/>
                  </a:lnTo>
                  <a:lnTo>
                    <a:pt x="950" y="76"/>
                  </a:lnTo>
                  <a:lnTo>
                    <a:pt x="914" y="70"/>
                  </a:lnTo>
                  <a:lnTo>
                    <a:pt x="878" y="64"/>
                  </a:lnTo>
                  <a:lnTo>
                    <a:pt x="859" y="62"/>
                  </a:lnTo>
                  <a:lnTo>
                    <a:pt x="841" y="62"/>
                  </a:lnTo>
                  <a:lnTo>
                    <a:pt x="823" y="60"/>
                  </a:lnTo>
                  <a:lnTo>
                    <a:pt x="805" y="60"/>
                  </a:lnTo>
                  <a:lnTo>
                    <a:pt x="787" y="60"/>
                  </a:lnTo>
                  <a:lnTo>
                    <a:pt x="771" y="60"/>
                  </a:lnTo>
                  <a:lnTo>
                    <a:pt x="752" y="62"/>
                  </a:lnTo>
                  <a:lnTo>
                    <a:pt x="738" y="64"/>
                  </a:lnTo>
                  <a:lnTo>
                    <a:pt x="722" y="66"/>
                  </a:lnTo>
                  <a:lnTo>
                    <a:pt x="706" y="70"/>
                  </a:lnTo>
                  <a:lnTo>
                    <a:pt x="692" y="72"/>
                  </a:lnTo>
                  <a:lnTo>
                    <a:pt x="678" y="76"/>
                  </a:lnTo>
                  <a:lnTo>
                    <a:pt x="664" y="82"/>
                  </a:lnTo>
                  <a:lnTo>
                    <a:pt x="647" y="86"/>
                  </a:lnTo>
                  <a:lnTo>
                    <a:pt x="621" y="98"/>
                  </a:lnTo>
                  <a:lnTo>
                    <a:pt x="595" y="112"/>
                  </a:lnTo>
                  <a:lnTo>
                    <a:pt x="583" y="120"/>
                  </a:lnTo>
                  <a:lnTo>
                    <a:pt x="571" y="128"/>
                  </a:lnTo>
                  <a:lnTo>
                    <a:pt x="561" y="136"/>
                  </a:lnTo>
                  <a:lnTo>
                    <a:pt x="549" y="144"/>
                  </a:lnTo>
                  <a:lnTo>
                    <a:pt x="539" y="152"/>
                  </a:lnTo>
                  <a:lnTo>
                    <a:pt x="530" y="162"/>
                  </a:lnTo>
                  <a:lnTo>
                    <a:pt x="520" y="172"/>
                  </a:lnTo>
                  <a:lnTo>
                    <a:pt x="512" y="182"/>
                  </a:lnTo>
                  <a:lnTo>
                    <a:pt x="504" y="192"/>
                  </a:lnTo>
                  <a:lnTo>
                    <a:pt x="496" y="205"/>
                  </a:lnTo>
                  <a:lnTo>
                    <a:pt x="482" y="227"/>
                  </a:lnTo>
                  <a:lnTo>
                    <a:pt x="474" y="239"/>
                  </a:lnTo>
                  <a:lnTo>
                    <a:pt x="468" y="253"/>
                  </a:lnTo>
                  <a:lnTo>
                    <a:pt x="464" y="265"/>
                  </a:lnTo>
                  <a:lnTo>
                    <a:pt x="458" y="279"/>
                  </a:lnTo>
                  <a:lnTo>
                    <a:pt x="454" y="291"/>
                  </a:lnTo>
                  <a:lnTo>
                    <a:pt x="450" y="305"/>
                  </a:lnTo>
                  <a:lnTo>
                    <a:pt x="448" y="319"/>
                  </a:lnTo>
                  <a:lnTo>
                    <a:pt x="444" y="333"/>
                  </a:lnTo>
                  <a:lnTo>
                    <a:pt x="442" y="345"/>
                  </a:lnTo>
                  <a:lnTo>
                    <a:pt x="442" y="359"/>
                  </a:lnTo>
                  <a:lnTo>
                    <a:pt x="442" y="373"/>
                  </a:lnTo>
                  <a:lnTo>
                    <a:pt x="442" y="387"/>
                  </a:lnTo>
                  <a:lnTo>
                    <a:pt x="442" y="401"/>
                  </a:lnTo>
                  <a:lnTo>
                    <a:pt x="444" y="418"/>
                  </a:lnTo>
                  <a:lnTo>
                    <a:pt x="446" y="434"/>
                  </a:lnTo>
                  <a:lnTo>
                    <a:pt x="448" y="448"/>
                  </a:lnTo>
                  <a:lnTo>
                    <a:pt x="452" y="464"/>
                  </a:lnTo>
                  <a:lnTo>
                    <a:pt x="454" y="480"/>
                  </a:lnTo>
                  <a:lnTo>
                    <a:pt x="458" y="496"/>
                  </a:lnTo>
                  <a:lnTo>
                    <a:pt x="464" y="510"/>
                  </a:lnTo>
                  <a:lnTo>
                    <a:pt x="468" y="526"/>
                  </a:lnTo>
                  <a:lnTo>
                    <a:pt x="474" y="540"/>
                  </a:lnTo>
                  <a:lnTo>
                    <a:pt x="480" y="554"/>
                  </a:lnTo>
                  <a:lnTo>
                    <a:pt x="486" y="568"/>
                  </a:lnTo>
                  <a:lnTo>
                    <a:pt x="494" y="580"/>
                  </a:lnTo>
                  <a:lnTo>
                    <a:pt x="502" y="592"/>
                  </a:lnTo>
                  <a:lnTo>
                    <a:pt x="510" y="604"/>
                  </a:lnTo>
                  <a:lnTo>
                    <a:pt x="518" y="617"/>
                  </a:lnTo>
                  <a:lnTo>
                    <a:pt x="526" y="627"/>
                  </a:lnTo>
                  <a:lnTo>
                    <a:pt x="536" y="639"/>
                  </a:lnTo>
                  <a:lnTo>
                    <a:pt x="547" y="649"/>
                  </a:lnTo>
                  <a:lnTo>
                    <a:pt x="557" y="659"/>
                  </a:lnTo>
                  <a:lnTo>
                    <a:pt x="569" y="669"/>
                  </a:lnTo>
                  <a:lnTo>
                    <a:pt x="581" y="679"/>
                  </a:lnTo>
                  <a:lnTo>
                    <a:pt x="593" y="687"/>
                  </a:lnTo>
                  <a:lnTo>
                    <a:pt x="605" y="695"/>
                  </a:lnTo>
                  <a:lnTo>
                    <a:pt x="617" y="703"/>
                  </a:lnTo>
                  <a:lnTo>
                    <a:pt x="629" y="709"/>
                  </a:lnTo>
                  <a:lnTo>
                    <a:pt x="643" y="715"/>
                  </a:lnTo>
                  <a:lnTo>
                    <a:pt x="656" y="719"/>
                  </a:lnTo>
                  <a:lnTo>
                    <a:pt x="670" y="723"/>
                  </a:lnTo>
                  <a:lnTo>
                    <a:pt x="682" y="725"/>
                  </a:lnTo>
                  <a:lnTo>
                    <a:pt x="698" y="727"/>
                  </a:lnTo>
                  <a:lnTo>
                    <a:pt x="712" y="727"/>
                  </a:lnTo>
                  <a:lnTo>
                    <a:pt x="728" y="727"/>
                  </a:lnTo>
                  <a:lnTo>
                    <a:pt x="744" y="725"/>
                  </a:lnTo>
                  <a:lnTo>
                    <a:pt x="762" y="723"/>
                  </a:lnTo>
                  <a:lnTo>
                    <a:pt x="781" y="719"/>
                  </a:lnTo>
                  <a:lnTo>
                    <a:pt x="797" y="715"/>
                  </a:lnTo>
                  <a:lnTo>
                    <a:pt x="815" y="711"/>
                  </a:lnTo>
                  <a:lnTo>
                    <a:pt x="833" y="705"/>
                  </a:lnTo>
                  <a:lnTo>
                    <a:pt x="849" y="699"/>
                  </a:lnTo>
                  <a:lnTo>
                    <a:pt x="867" y="693"/>
                  </a:lnTo>
                  <a:lnTo>
                    <a:pt x="882" y="685"/>
                  </a:lnTo>
                  <a:lnTo>
                    <a:pt x="898" y="679"/>
                  </a:lnTo>
                  <a:lnTo>
                    <a:pt x="912" y="671"/>
                  </a:lnTo>
                  <a:lnTo>
                    <a:pt x="926" y="663"/>
                  </a:lnTo>
                  <a:lnTo>
                    <a:pt x="938" y="657"/>
                  </a:lnTo>
                  <a:lnTo>
                    <a:pt x="948" y="649"/>
                  </a:lnTo>
                  <a:lnTo>
                    <a:pt x="958" y="639"/>
                  </a:lnTo>
                  <a:lnTo>
                    <a:pt x="968" y="631"/>
                  </a:lnTo>
                  <a:lnTo>
                    <a:pt x="978" y="621"/>
                  </a:lnTo>
                  <a:lnTo>
                    <a:pt x="986" y="612"/>
                  </a:lnTo>
                  <a:lnTo>
                    <a:pt x="997" y="600"/>
                  </a:lnTo>
                  <a:lnTo>
                    <a:pt x="1003" y="590"/>
                  </a:lnTo>
                  <a:lnTo>
                    <a:pt x="1011" y="580"/>
                  </a:lnTo>
                  <a:lnTo>
                    <a:pt x="1017" y="568"/>
                  </a:lnTo>
                  <a:lnTo>
                    <a:pt x="1023" y="556"/>
                  </a:lnTo>
                  <a:lnTo>
                    <a:pt x="1029" y="544"/>
                  </a:lnTo>
                  <a:lnTo>
                    <a:pt x="1033" y="532"/>
                  </a:lnTo>
                  <a:lnTo>
                    <a:pt x="1037" y="520"/>
                  </a:lnTo>
                  <a:lnTo>
                    <a:pt x="1041" y="506"/>
                  </a:lnTo>
                  <a:lnTo>
                    <a:pt x="1043" y="494"/>
                  </a:lnTo>
                  <a:lnTo>
                    <a:pt x="1045" y="480"/>
                  </a:lnTo>
                  <a:lnTo>
                    <a:pt x="1047" y="466"/>
                  </a:lnTo>
                  <a:lnTo>
                    <a:pt x="1047" y="450"/>
                  </a:lnTo>
                  <a:lnTo>
                    <a:pt x="1047" y="434"/>
                  </a:lnTo>
                  <a:lnTo>
                    <a:pt x="1047" y="418"/>
                  </a:lnTo>
                  <a:lnTo>
                    <a:pt x="1045" y="399"/>
                  </a:lnTo>
                  <a:lnTo>
                    <a:pt x="1043" y="381"/>
                  </a:lnTo>
                  <a:lnTo>
                    <a:pt x="1041" y="365"/>
                  </a:lnTo>
                  <a:lnTo>
                    <a:pt x="1037" y="347"/>
                  </a:lnTo>
                  <a:lnTo>
                    <a:pt x="1033" y="329"/>
                  </a:lnTo>
                  <a:lnTo>
                    <a:pt x="1029" y="311"/>
                  </a:lnTo>
                  <a:lnTo>
                    <a:pt x="1025" y="293"/>
                  </a:lnTo>
                  <a:lnTo>
                    <a:pt x="1019" y="277"/>
                  </a:lnTo>
                  <a:lnTo>
                    <a:pt x="1013" y="261"/>
                  </a:lnTo>
                  <a:lnTo>
                    <a:pt x="1007" y="247"/>
                  </a:lnTo>
                  <a:lnTo>
                    <a:pt x="1001" y="233"/>
                  </a:lnTo>
                  <a:lnTo>
                    <a:pt x="993" y="221"/>
                  </a:lnTo>
                  <a:lnTo>
                    <a:pt x="984" y="209"/>
                  </a:lnTo>
                  <a:lnTo>
                    <a:pt x="974" y="198"/>
                  </a:lnTo>
                  <a:lnTo>
                    <a:pt x="962" y="188"/>
                  </a:lnTo>
                  <a:lnTo>
                    <a:pt x="950" y="178"/>
                  </a:lnTo>
                  <a:lnTo>
                    <a:pt x="938" y="170"/>
                  </a:lnTo>
                  <a:lnTo>
                    <a:pt x="924" y="162"/>
                  </a:lnTo>
                  <a:lnTo>
                    <a:pt x="912" y="156"/>
                  </a:lnTo>
                  <a:lnTo>
                    <a:pt x="898" y="148"/>
                  </a:lnTo>
                  <a:lnTo>
                    <a:pt x="869" y="136"/>
                  </a:lnTo>
                  <a:lnTo>
                    <a:pt x="855" y="130"/>
                  </a:lnTo>
                  <a:lnTo>
                    <a:pt x="843" y="126"/>
                  </a:lnTo>
                  <a:lnTo>
                    <a:pt x="831" y="120"/>
                  </a:lnTo>
                  <a:lnTo>
                    <a:pt x="821" y="116"/>
                  </a:lnTo>
                  <a:lnTo>
                    <a:pt x="811" y="110"/>
                  </a:lnTo>
                  <a:lnTo>
                    <a:pt x="803" y="106"/>
                  </a:lnTo>
                </a:path>
              </a:pathLst>
            </a:custGeom>
            <a:noFill/>
            <a:ln w="19050">
              <a:solidFill>
                <a:srgbClr val="000000"/>
              </a:solidFill>
              <a:prstDash val="solid"/>
              <a:round/>
              <a:headEnd/>
              <a:tailEnd/>
            </a:ln>
          </p:spPr>
          <p:txBody>
            <a:bodyPr/>
            <a:lstStyle/>
            <a:p>
              <a:endParaRPr lang="en-GB"/>
            </a:p>
          </p:txBody>
        </p:sp>
        <p:sp>
          <p:nvSpPr>
            <p:cNvPr id="485384" name="Line 8"/>
            <p:cNvSpPr>
              <a:spLocks noChangeShapeType="1"/>
            </p:cNvSpPr>
            <p:nvPr/>
          </p:nvSpPr>
          <p:spPr bwMode="auto">
            <a:xfrm>
              <a:off x="4767" y="2286"/>
              <a:ext cx="2" cy="352"/>
            </a:xfrm>
            <a:prstGeom prst="line">
              <a:avLst/>
            </a:prstGeom>
            <a:noFill/>
            <a:ln w="19050">
              <a:solidFill>
                <a:srgbClr val="000000"/>
              </a:solidFill>
              <a:round/>
              <a:headEnd/>
              <a:tailEnd/>
            </a:ln>
          </p:spPr>
          <p:txBody>
            <a:bodyPr/>
            <a:lstStyle/>
            <a:p>
              <a:endParaRPr lang="en-GB"/>
            </a:p>
          </p:txBody>
        </p:sp>
        <p:sp>
          <p:nvSpPr>
            <p:cNvPr id="485385" name="Line 9"/>
            <p:cNvSpPr>
              <a:spLocks noChangeShapeType="1"/>
            </p:cNvSpPr>
            <p:nvPr/>
          </p:nvSpPr>
          <p:spPr bwMode="auto">
            <a:xfrm>
              <a:off x="4453" y="2435"/>
              <a:ext cx="12" cy="522"/>
            </a:xfrm>
            <a:prstGeom prst="line">
              <a:avLst/>
            </a:prstGeom>
            <a:noFill/>
            <a:ln w="19050">
              <a:solidFill>
                <a:srgbClr val="000000"/>
              </a:solidFill>
              <a:round/>
              <a:headEnd/>
              <a:tailEnd/>
            </a:ln>
          </p:spPr>
          <p:txBody>
            <a:bodyPr/>
            <a:lstStyle/>
            <a:p>
              <a:endParaRPr lang="en-GB"/>
            </a:p>
          </p:txBody>
        </p:sp>
        <p:sp>
          <p:nvSpPr>
            <p:cNvPr id="485386" name="Line 10"/>
            <p:cNvSpPr>
              <a:spLocks noChangeShapeType="1"/>
            </p:cNvSpPr>
            <p:nvPr/>
          </p:nvSpPr>
          <p:spPr bwMode="auto">
            <a:xfrm flipV="1">
              <a:off x="4453" y="2635"/>
              <a:ext cx="133" cy="1"/>
            </a:xfrm>
            <a:prstGeom prst="line">
              <a:avLst/>
            </a:prstGeom>
            <a:noFill/>
            <a:ln w="19050">
              <a:solidFill>
                <a:srgbClr val="000000"/>
              </a:solidFill>
              <a:round/>
              <a:headEnd/>
              <a:tailEnd/>
            </a:ln>
          </p:spPr>
          <p:txBody>
            <a:bodyPr/>
            <a:lstStyle/>
            <a:p>
              <a:endParaRPr lang="en-GB"/>
            </a:p>
          </p:txBody>
        </p:sp>
        <p:sp>
          <p:nvSpPr>
            <p:cNvPr id="485387" name="Line 11"/>
            <p:cNvSpPr>
              <a:spLocks noChangeShapeType="1"/>
            </p:cNvSpPr>
            <p:nvPr/>
          </p:nvSpPr>
          <p:spPr bwMode="auto">
            <a:xfrm flipV="1">
              <a:off x="4642" y="2635"/>
              <a:ext cx="125" cy="1"/>
            </a:xfrm>
            <a:prstGeom prst="line">
              <a:avLst/>
            </a:prstGeom>
            <a:noFill/>
            <a:ln w="19050">
              <a:solidFill>
                <a:srgbClr val="000000"/>
              </a:solidFill>
              <a:round/>
              <a:headEnd/>
              <a:tailEnd/>
            </a:ln>
          </p:spPr>
          <p:txBody>
            <a:bodyPr/>
            <a:lstStyle/>
            <a:p>
              <a:endParaRPr lang="en-GB"/>
            </a:p>
          </p:txBody>
        </p:sp>
        <p:sp>
          <p:nvSpPr>
            <p:cNvPr id="485388" name="Line 12"/>
            <p:cNvSpPr>
              <a:spLocks noChangeShapeType="1"/>
            </p:cNvSpPr>
            <p:nvPr/>
          </p:nvSpPr>
          <p:spPr bwMode="auto">
            <a:xfrm>
              <a:off x="4586" y="2511"/>
              <a:ext cx="1" cy="241"/>
            </a:xfrm>
            <a:prstGeom prst="line">
              <a:avLst/>
            </a:prstGeom>
            <a:noFill/>
            <a:ln w="19050">
              <a:solidFill>
                <a:srgbClr val="000000"/>
              </a:solidFill>
              <a:round/>
              <a:headEnd/>
              <a:tailEnd/>
            </a:ln>
          </p:spPr>
          <p:txBody>
            <a:bodyPr/>
            <a:lstStyle/>
            <a:p>
              <a:endParaRPr lang="en-GB"/>
            </a:p>
          </p:txBody>
        </p:sp>
        <p:sp>
          <p:nvSpPr>
            <p:cNvPr id="485389" name="Line 13"/>
            <p:cNvSpPr>
              <a:spLocks noChangeShapeType="1"/>
            </p:cNvSpPr>
            <p:nvPr/>
          </p:nvSpPr>
          <p:spPr bwMode="auto">
            <a:xfrm>
              <a:off x="4642" y="2505"/>
              <a:ext cx="1" cy="241"/>
            </a:xfrm>
            <a:prstGeom prst="line">
              <a:avLst/>
            </a:prstGeom>
            <a:noFill/>
            <a:ln w="19050">
              <a:solidFill>
                <a:srgbClr val="000000"/>
              </a:solidFill>
              <a:round/>
              <a:headEnd/>
              <a:tailEnd/>
            </a:ln>
          </p:spPr>
          <p:txBody>
            <a:bodyPr/>
            <a:lstStyle/>
            <a:p>
              <a:endParaRPr lang="en-GB"/>
            </a:p>
          </p:txBody>
        </p:sp>
        <p:sp>
          <p:nvSpPr>
            <p:cNvPr id="485390" name="Freeform 14"/>
            <p:cNvSpPr>
              <a:spLocks noEditPoints="1"/>
            </p:cNvSpPr>
            <p:nvPr/>
          </p:nvSpPr>
          <p:spPr bwMode="auto">
            <a:xfrm flipV="1">
              <a:off x="4527" y="2545"/>
              <a:ext cx="194" cy="165"/>
            </a:xfrm>
            <a:custGeom>
              <a:avLst/>
              <a:gdLst/>
              <a:ahLst/>
              <a:cxnLst>
                <a:cxn ang="0">
                  <a:pos x="12" y="0"/>
                </a:cxn>
                <a:cxn ang="0">
                  <a:pos x="188" y="146"/>
                </a:cxn>
                <a:cxn ang="0">
                  <a:pos x="190" y="150"/>
                </a:cxn>
                <a:cxn ang="0">
                  <a:pos x="190" y="153"/>
                </a:cxn>
                <a:cxn ang="0">
                  <a:pos x="190" y="157"/>
                </a:cxn>
                <a:cxn ang="0">
                  <a:pos x="188" y="159"/>
                </a:cxn>
                <a:cxn ang="0">
                  <a:pos x="186" y="161"/>
                </a:cxn>
                <a:cxn ang="0">
                  <a:pos x="182" y="163"/>
                </a:cxn>
                <a:cxn ang="0">
                  <a:pos x="180" y="163"/>
                </a:cxn>
                <a:cxn ang="0">
                  <a:pos x="176" y="161"/>
                </a:cxn>
                <a:cxn ang="0">
                  <a:pos x="2" y="14"/>
                </a:cxn>
                <a:cxn ang="0">
                  <a:pos x="0" y="12"/>
                </a:cxn>
                <a:cxn ang="0">
                  <a:pos x="0" y="8"/>
                </a:cxn>
                <a:cxn ang="0">
                  <a:pos x="0" y="4"/>
                </a:cxn>
                <a:cxn ang="0">
                  <a:pos x="0" y="2"/>
                </a:cxn>
                <a:cxn ang="0">
                  <a:pos x="4" y="0"/>
                </a:cxn>
                <a:cxn ang="0">
                  <a:pos x="6" y="0"/>
                </a:cxn>
                <a:cxn ang="0">
                  <a:pos x="10" y="0"/>
                </a:cxn>
                <a:cxn ang="0">
                  <a:pos x="12" y="0"/>
                </a:cxn>
                <a:cxn ang="0">
                  <a:pos x="12" y="0"/>
                </a:cxn>
                <a:cxn ang="0">
                  <a:pos x="166" y="76"/>
                </a:cxn>
                <a:cxn ang="0">
                  <a:pos x="194" y="165"/>
                </a:cxn>
                <a:cxn ang="0">
                  <a:pos x="103" y="150"/>
                </a:cxn>
                <a:cxn ang="0">
                  <a:pos x="99" y="150"/>
                </a:cxn>
                <a:cxn ang="0">
                  <a:pos x="97" y="148"/>
                </a:cxn>
                <a:cxn ang="0">
                  <a:pos x="95" y="144"/>
                </a:cxn>
                <a:cxn ang="0">
                  <a:pos x="95" y="140"/>
                </a:cxn>
                <a:cxn ang="0">
                  <a:pos x="97" y="138"/>
                </a:cxn>
                <a:cxn ang="0">
                  <a:pos x="99" y="136"/>
                </a:cxn>
                <a:cxn ang="0">
                  <a:pos x="101" y="134"/>
                </a:cxn>
                <a:cxn ang="0">
                  <a:pos x="105" y="134"/>
                </a:cxn>
                <a:cxn ang="0">
                  <a:pos x="184" y="146"/>
                </a:cxn>
                <a:cxn ang="0">
                  <a:pos x="174" y="157"/>
                </a:cxn>
                <a:cxn ang="0">
                  <a:pos x="150" y="80"/>
                </a:cxn>
                <a:cxn ang="0">
                  <a:pos x="150" y="78"/>
                </a:cxn>
                <a:cxn ang="0">
                  <a:pos x="150" y="74"/>
                </a:cxn>
                <a:cxn ang="0">
                  <a:pos x="152" y="72"/>
                </a:cxn>
                <a:cxn ang="0">
                  <a:pos x="156" y="70"/>
                </a:cxn>
                <a:cxn ang="0">
                  <a:pos x="158" y="70"/>
                </a:cxn>
                <a:cxn ang="0">
                  <a:pos x="162" y="72"/>
                </a:cxn>
                <a:cxn ang="0">
                  <a:pos x="164" y="74"/>
                </a:cxn>
                <a:cxn ang="0">
                  <a:pos x="166" y="76"/>
                </a:cxn>
                <a:cxn ang="0">
                  <a:pos x="166" y="76"/>
                </a:cxn>
              </a:cxnLst>
              <a:rect l="0" t="0" r="r" b="b"/>
              <a:pathLst>
                <a:path w="194" h="165">
                  <a:moveTo>
                    <a:pt x="12" y="0"/>
                  </a:moveTo>
                  <a:lnTo>
                    <a:pt x="188" y="146"/>
                  </a:lnTo>
                  <a:lnTo>
                    <a:pt x="190" y="150"/>
                  </a:lnTo>
                  <a:lnTo>
                    <a:pt x="190" y="153"/>
                  </a:lnTo>
                  <a:lnTo>
                    <a:pt x="190" y="157"/>
                  </a:lnTo>
                  <a:lnTo>
                    <a:pt x="188" y="159"/>
                  </a:lnTo>
                  <a:lnTo>
                    <a:pt x="186" y="161"/>
                  </a:lnTo>
                  <a:lnTo>
                    <a:pt x="182" y="163"/>
                  </a:lnTo>
                  <a:lnTo>
                    <a:pt x="180" y="163"/>
                  </a:lnTo>
                  <a:lnTo>
                    <a:pt x="176" y="161"/>
                  </a:lnTo>
                  <a:lnTo>
                    <a:pt x="2" y="14"/>
                  </a:lnTo>
                  <a:lnTo>
                    <a:pt x="0" y="12"/>
                  </a:lnTo>
                  <a:lnTo>
                    <a:pt x="0" y="8"/>
                  </a:lnTo>
                  <a:lnTo>
                    <a:pt x="0" y="4"/>
                  </a:lnTo>
                  <a:lnTo>
                    <a:pt x="0" y="2"/>
                  </a:lnTo>
                  <a:lnTo>
                    <a:pt x="4" y="0"/>
                  </a:lnTo>
                  <a:lnTo>
                    <a:pt x="6" y="0"/>
                  </a:lnTo>
                  <a:lnTo>
                    <a:pt x="10" y="0"/>
                  </a:lnTo>
                  <a:lnTo>
                    <a:pt x="12" y="0"/>
                  </a:lnTo>
                  <a:lnTo>
                    <a:pt x="12" y="0"/>
                  </a:lnTo>
                  <a:close/>
                  <a:moveTo>
                    <a:pt x="166" y="76"/>
                  </a:moveTo>
                  <a:lnTo>
                    <a:pt x="194" y="165"/>
                  </a:lnTo>
                  <a:lnTo>
                    <a:pt x="103" y="150"/>
                  </a:lnTo>
                  <a:lnTo>
                    <a:pt x="99" y="150"/>
                  </a:lnTo>
                  <a:lnTo>
                    <a:pt x="97" y="148"/>
                  </a:lnTo>
                  <a:lnTo>
                    <a:pt x="95" y="144"/>
                  </a:lnTo>
                  <a:lnTo>
                    <a:pt x="95" y="140"/>
                  </a:lnTo>
                  <a:lnTo>
                    <a:pt x="97" y="138"/>
                  </a:lnTo>
                  <a:lnTo>
                    <a:pt x="99" y="136"/>
                  </a:lnTo>
                  <a:lnTo>
                    <a:pt x="101" y="134"/>
                  </a:lnTo>
                  <a:lnTo>
                    <a:pt x="105" y="134"/>
                  </a:lnTo>
                  <a:lnTo>
                    <a:pt x="184" y="146"/>
                  </a:lnTo>
                  <a:lnTo>
                    <a:pt x="174" y="157"/>
                  </a:lnTo>
                  <a:lnTo>
                    <a:pt x="150" y="80"/>
                  </a:lnTo>
                  <a:lnTo>
                    <a:pt x="150" y="78"/>
                  </a:lnTo>
                  <a:lnTo>
                    <a:pt x="150" y="74"/>
                  </a:lnTo>
                  <a:lnTo>
                    <a:pt x="152" y="72"/>
                  </a:lnTo>
                  <a:lnTo>
                    <a:pt x="156" y="70"/>
                  </a:lnTo>
                  <a:lnTo>
                    <a:pt x="158" y="70"/>
                  </a:lnTo>
                  <a:lnTo>
                    <a:pt x="162" y="72"/>
                  </a:lnTo>
                  <a:lnTo>
                    <a:pt x="164" y="74"/>
                  </a:lnTo>
                  <a:lnTo>
                    <a:pt x="166" y="76"/>
                  </a:lnTo>
                  <a:lnTo>
                    <a:pt x="166" y="76"/>
                  </a:lnTo>
                  <a:close/>
                </a:path>
              </a:pathLst>
            </a:custGeom>
            <a:solidFill>
              <a:srgbClr val="000000"/>
            </a:solidFill>
            <a:ln w="3175">
              <a:solidFill>
                <a:srgbClr val="000000"/>
              </a:solidFill>
              <a:prstDash val="solid"/>
              <a:round/>
              <a:headEnd/>
              <a:tailEnd/>
            </a:ln>
          </p:spPr>
          <p:txBody>
            <a:bodyPr/>
            <a:lstStyle/>
            <a:p>
              <a:endParaRPr lang="en-GB"/>
            </a:p>
          </p:txBody>
        </p:sp>
        <p:sp>
          <p:nvSpPr>
            <p:cNvPr id="485391" name="Line 15"/>
            <p:cNvSpPr>
              <a:spLocks noChangeShapeType="1"/>
            </p:cNvSpPr>
            <p:nvPr/>
          </p:nvSpPr>
          <p:spPr bwMode="auto">
            <a:xfrm flipV="1">
              <a:off x="4465" y="2956"/>
              <a:ext cx="133" cy="1"/>
            </a:xfrm>
            <a:prstGeom prst="line">
              <a:avLst/>
            </a:prstGeom>
            <a:noFill/>
            <a:ln w="19050">
              <a:solidFill>
                <a:srgbClr val="000000"/>
              </a:solidFill>
              <a:round/>
              <a:headEnd/>
              <a:tailEnd/>
            </a:ln>
          </p:spPr>
          <p:txBody>
            <a:bodyPr/>
            <a:lstStyle/>
            <a:p>
              <a:endParaRPr lang="en-GB"/>
            </a:p>
          </p:txBody>
        </p:sp>
        <p:sp>
          <p:nvSpPr>
            <p:cNvPr id="485392" name="Line 16"/>
            <p:cNvSpPr>
              <a:spLocks noChangeShapeType="1"/>
            </p:cNvSpPr>
            <p:nvPr/>
          </p:nvSpPr>
          <p:spPr bwMode="auto">
            <a:xfrm flipV="1">
              <a:off x="4652" y="2956"/>
              <a:ext cx="228" cy="1"/>
            </a:xfrm>
            <a:prstGeom prst="line">
              <a:avLst/>
            </a:prstGeom>
            <a:noFill/>
            <a:ln w="19050">
              <a:solidFill>
                <a:srgbClr val="000000"/>
              </a:solidFill>
              <a:round/>
              <a:headEnd/>
              <a:tailEnd/>
            </a:ln>
          </p:spPr>
          <p:txBody>
            <a:bodyPr/>
            <a:lstStyle/>
            <a:p>
              <a:endParaRPr lang="en-GB"/>
            </a:p>
          </p:txBody>
        </p:sp>
        <p:sp>
          <p:nvSpPr>
            <p:cNvPr id="485393" name="Freeform 17"/>
            <p:cNvSpPr>
              <a:spLocks noEditPoints="1"/>
            </p:cNvSpPr>
            <p:nvPr/>
          </p:nvSpPr>
          <p:spPr bwMode="auto">
            <a:xfrm flipV="1">
              <a:off x="4537" y="2865"/>
              <a:ext cx="196" cy="167"/>
            </a:xfrm>
            <a:custGeom>
              <a:avLst/>
              <a:gdLst/>
              <a:ahLst/>
              <a:cxnLst>
                <a:cxn ang="0">
                  <a:pos x="14" y="2"/>
                </a:cxn>
                <a:cxn ang="0">
                  <a:pos x="188" y="149"/>
                </a:cxn>
                <a:cxn ang="0">
                  <a:pos x="190" y="153"/>
                </a:cxn>
                <a:cxn ang="0">
                  <a:pos x="192" y="155"/>
                </a:cxn>
                <a:cxn ang="0">
                  <a:pos x="190" y="159"/>
                </a:cxn>
                <a:cxn ang="0">
                  <a:pos x="190" y="161"/>
                </a:cxn>
                <a:cxn ang="0">
                  <a:pos x="186" y="163"/>
                </a:cxn>
                <a:cxn ang="0">
                  <a:pos x="184" y="165"/>
                </a:cxn>
                <a:cxn ang="0">
                  <a:pos x="180" y="163"/>
                </a:cxn>
                <a:cxn ang="0">
                  <a:pos x="178" y="163"/>
                </a:cxn>
                <a:cxn ang="0">
                  <a:pos x="4" y="16"/>
                </a:cxn>
                <a:cxn ang="0">
                  <a:pos x="2" y="12"/>
                </a:cxn>
                <a:cxn ang="0">
                  <a:pos x="0" y="10"/>
                </a:cxn>
                <a:cxn ang="0">
                  <a:pos x="0" y="6"/>
                </a:cxn>
                <a:cxn ang="0">
                  <a:pos x="2" y="4"/>
                </a:cxn>
                <a:cxn ang="0">
                  <a:pos x="6" y="2"/>
                </a:cxn>
                <a:cxn ang="0">
                  <a:pos x="8" y="0"/>
                </a:cxn>
                <a:cxn ang="0">
                  <a:pos x="12" y="0"/>
                </a:cxn>
                <a:cxn ang="0">
                  <a:pos x="14" y="2"/>
                </a:cxn>
                <a:cxn ang="0">
                  <a:pos x="14" y="2"/>
                </a:cxn>
                <a:cxn ang="0">
                  <a:pos x="168" y="79"/>
                </a:cxn>
                <a:cxn ang="0">
                  <a:pos x="196" y="167"/>
                </a:cxn>
                <a:cxn ang="0">
                  <a:pos x="103" y="153"/>
                </a:cxn>
                <a:cxn ang="0">
                  <a:pos x="99" y="151"/>
                </a:cxn>
                <a:cxn ang="0">
                  <a:pos x="97" y="149"/>
                </a:cxn>
                <a:cxn ang="0">
                  <a:pos x="97" y="147"/>
                </a:cxn>
                <a:cxn ang="0">
                  <a:pos x="95" y="143"/>
                </a:cxn>
                <a:cxn ang="0">
                  <a:pos x="97" y="141"/>
                </a:cxn>
                <a:cxn ang="0">
                  <a:pos x="99" y="137"/>
                </a:cxn>
                <a:cxn ang="0">
                  <a:pos x="103" y="137"/>
                </a:cxn>
                <a:cxn ang="0">
                  <a:pos x="105" y="137"/>
                </a:cxn>
                <a:cxn ang="0">
                  <a:pos x="184" y="147"/>
                </a:cxn>
                <a:cxn ang="0">
                  <a:pos x="176" y="159"/>
                </a:cxn>
                <a:cxn ang="0">
                  <a:pos x="152" y="83"/>
                </a:cxn>
                <a:cxn ang="0">
                  <a:pos x="150" y="81"/>
                </a:cxn>
                <a:cxn ang="0">
                  <a:pos x="152" y="77"/>
                </a:cxn>
                <a:cxn ang="0">
                  <a:pos x="154" y="75"/>
                </a:cxn>
                <a:cxn ang="0">
                  <a:pos x="156" y="73"/>
                </a:cxn>
                <a:cxn ang="0">
                  <a:pos x="160" y="73"/>
                </a:cxn>
                <a:cxn ang="0">
                  <a:pos x="162" y="73"/>
                </a:cxn>
                <a:cxn ang="0">
                  <a:pos x="166" y="75"/>
                </a:cxn>
                <a:cxn ang="0">
                  <a:pos x="168" y="79"/>
                </a:cxn>
                <a:cxn ang="0">
                  <a:pos x="168" y="79"/>
                </a:cxn>
              </a:cxnLst>
              <a:rect l="0" t="0" r="r" b="b"/>
              <a:pathLst>
                <a:path w="196" h="167">
                  <a:moveTo>
                    <a:pt x="14" y="2"/>
                  </a:moveTo>
                  <a:lnTo>
                    <a:pt x="188" y="149"/>
                  </a:lnTo>
                  <a:lnTo>
                    <a:pt x="190" y="153"/>
                  </a:lnTo>
                  <a:lnTo>
                    <a:pt x="192" y="155"/>
                  </a:lnTo>
                  <a:lnTo>
                    <a:pt x="190" y="159"/>
                  </a:lnTo>
                  <a:lnTo>
                    <a:pt x="190" y="161"/>
                  </a:lnTo>
                  <a:lnTo>
                    <a:pt x="186" y="163"/>
                  </a:lnTo>
                  <a:lnTo>
                    <a:pt x="184" y="165"/>
                  </a:lnTo>
                  <a:lnTo>
                    <a:pt x="180" y="163"/>
                  </a:lnTo>
                  <a:lnTo>
                    <a:pt x="178" y="163"/>
                  </a:lnTo>
                  <a:lnTo>
                    <a:pt x="4" y="16"/>
                  </a:lnTo>
                  <a:lnTo>
                    <a:pt x="2" y="12"/>
                  </a:lnTo>
                  <a:lnTo>
                    <a:pt x="0" y="10"/>
                  </a:lnTo>
                  <a:lnTo>
                    <a:pt x="0" y="6"/>
                  </a:lnTo>
                  <a:lnTo>
                    <a:pt x="2" y="4"/>
                  </a:lnTo>
                  <a:lnTo>
                    <a:pt x="6" y="2"/>
                  </a:lnTo>
                  <a:lnTo>
                    <a:pt x="8" y="0"/>
                  </a:lnTo>
                  <a:lnTo>
                    <a:pt x="12" y="0"/>
                  </a:lnTo>
                  <a:lnTo>
                    <a:pt x="14" y="2"/>
                  </a:lnTo>
                  <a:lnTo>
                    <a:pt x="14" y="2"/>
                  </a:lnTo>
                  <a:close/>
                  <a:moveTo>
                    <a:pt x="168" y="79"/>
                  </a:moveTo>
                  <a:lnTo>
                    <a:pt x="196" y="167"/>
                  </a:lnTo>
                  <a:lnTo>
                    <a:pt x="103" y="153"/>
                  </a:lnTo>
                  <a:lnTo>
                    <a:pt x="99" y="151"/>
                  </a:lnTo>
                  <a:lnTo>
                    <a:pt x="97" y="149"/>
                  </a:lnTo>
                  <a:lnTo>
                    <a:pt x="97" y="147"/>
                  </a:lnTo>
                  <a:lnTo>
                    <a:pt x="95" y="143"/>
                  </a:lnTo>
                  <a:lnTo>
                    <a:pt x="97" y="141"/>
                  </a:lnTo>
                  <a:lnTo>
                    <a:pt x="99" y="137"/>
                  </a:lnTo>
                  <a:lnTo>
                    <a:pt x="103" y="137"/>
                  </a:lnTo>
                  <a:lnTo>
                    <a:pt x="105" y="137"/>
                  </a:lnTo>
                  <a:lnTo>
                    <a:pt x="184" y="147"/>
                  </a:lnTo>
                  <a:lnTo>
                    <a:pt x="176" y="159"/>
                  </a:lnTo>
                  <a:lnTo>
                    <a:pt x="152" y="83"/>
                  </a:lnTo>
                  <a:lnTo>
                    <a:pt x="150" y="81"/>
                  </a:lnTo>
                  <a:lnTo>
                    <a:pt x="152" y="77"/>
                  </a:lnTo>
                  <a:lnTo>
                    <a:pt x="154" y="75"/>
                  </a:lnTo>
                  <a:lnTo>
                    <a:pt x="156" y="73"/>
                  </a:lnTo>
                  <a:lnTo>
                    <a:pt x="160" y="73"/>
                  </a:lnTo>
                  <a:lnTo>
                    <a:pt x="162" y="73"/>
                  </a:lnTo>
                  <a:lnTo>
                    <a:pt x="166" y="75"/>
                  </a:lnTo>
                  <a:lnTo>
                    <a:pt x="168" y="79"/>
                  </a:lnTo>
                  <a:lnTo>
                    <a:pt x="168" y="79"/>
                  </a:lnTo>
                  <a:close/>
                </a:path>
              </a:pathLst>
            </a:custGeom>
            <a:solidFill>
              <a:srgbClr val="000000"/>
            </a:solidFill>
            <a:ln w="3175">
              <a:solidFill>
                <a:srgbClr val="000000"/>
              </a:solidFill>
              <a:prstDash val="solid"/>
              <a:round/>
              <a:headEnd/>
              <a:tailEnd/>
            </a:ln>
          </p:spPr>
          <p:txBody>
            <a:bodyPr/>
            <a:lstStyle/>
            <a:p>
              <a:endParaRPr lang="en-GB"/>
            </a:p>
          </p:txBody>
        </p:sp>
        <p:sp>
          <p:nvSpPr>
            <p:cNvPr id="485394" name="Line 18"/>
            <p:cNvSpPr>
              <a:spLocks noChangeShapeType="1"/>
            </p:cNvSpPr>
            <p:nvPr/>
          </p:nvSpPr>
          <p:spPr bwMode="auto">
            <a:xfrm flipV="1">
              <a:off x="4880" y="2459"/>
              <a:ext cx="2" cy="498"/>
            </a:xfrm>
            <a:prstGeom prst="line">
              <a:avLst/>
            </a:prstGeom>
            <a:noFill/>
            <a:ln w="19050">
              <a:solidFill>
                <a:srgbClr val="000000"/>
              </a:solidFill>
              <a:round/>
              <a:headEnd/>
              <a:tailEnd/>
            </a:ln>
          </p:spPr>
          <p:txBody>
            <a:bodyPr/>
            <a:lstStyle/>
            <a:p>
              <a:endParaRPr lang="en-GB"/>
            </a:p>
          </p:txBody>
        </p:sp>
        <p:sp>
          <p:nvSpPr>
            <p:cNvPr id="485395" name="Freeform 19"/>
            <p:cNvSpPr>
              <a:spLocks noEditPoints="1"/>
            </p:cNvSpPr>
            <p:nvPr/>
          </p:nvSpPr>
          <p:spPr bwMode="auto">
            <a:xfrm rot="1297235">
              <a:off x="3956" y="853"/>
              <a:ext cx="753" cy="1523"/>
            </a:xfrm>
            <a:custGeom>
              <a:avLst/>
              <a:gdLst/>
              <a:ahLst/>
              <a:cxnLst>
                <a:cxn ang="0">
                  <a:pos x="686" y="1332"/>
                </a:cxn>
                <a:cxn ang="0">
                  <a:pos x="598" y="1286"/>
                </a:cxn>
                <a:cxn ang="0">
                  <a:pos x="537" y="1334"/>
                </a:cxn>
                <a:cxn ang="0">
                  <a:pos x="497" y="1334"/>
                </a:cxn>
                <a:cxn ang="0">
                  <a:pos x="446" y="1242"/>
                </a:cxn>
                <a:cxn ang="0">
                  <a:pos x="390" y="1236"/>
                </a:cxn>
                <a:cxn ang="0">
                  <a:pos x="293" y="1238"/>
                </a:cxn>
                <a:cxn ang="0">
                  <a:pos x="255" y="1129"/>
                </a:cxn>
                <a:cxn ang="0">
                  <a:pos x="192" y="1077"/>
                </a:cxn>
                <a:cxn ang="0">
                  <a:pos x="103" y="1041"/>
                </a:cxn>
                <a:cxn ang="0">
                  <a:pos x="128" y="973"/>
                </a:cxn>
                <a:cxn ang="0">
                  <a:pos x="132" y="934"/>
                </a:cxn>
                <a:cxn ang="0">
                  <a:pos x="33" y="860"/>
                </a:cxn>
                <a:cxn ang="0">
                  <a:pos x="21" y="816"/>
                </a:cxn>
                <a:cxn ang="0">
                  <a:pos x="69" y="766"/>
                </a:cxn>
                <a:cxn ang="0">
                  <a:pos x="67" y="741"/>
                </a:cxn>
                <a:cxn ang="0">
                  <a:pos x="0" y="659"/>
                </a:cxn>
                <a:cxn ang="0">
                  <a:pos x="51" y="575"/>
                </a:cxn>
                <a:cxn ang="0">
                  <a:pos x="51" y="510"/>
                </a:cxn>
                <a:cxn ang="0">
                  <a:pos x="27" y="430"/>
                </a:cxn>
                <a:cxn ang="0">
                  <a:pos x="87" y="406"/>
                </a:cxn>
                <a:cxn ang="0">
                  <a:pos x="99" y="390"/>
                </a:cxn>
                <a:cxn ang="0">
                  <a:pos x="93" y="283"/>
                </a:cxn>
                <a:cxn ang="0">
                  <a:pos x="168" y="249"/>
                </a:cxn>
                <a:cxn ang="0">
                  <a:pos x="178" y="215"/>
                </a:cxn>
                <a:cxn ang="0">
                  <a:pos x="196" y="145"/>
                </a:cxn>
                <a:cxn ang="0">
                  <a:pos x="291" y="133"/>
                </a:cxn>
                <a:cxn ang="0">
                  <a:pos x="374" y="28"/>
                </a:cxn>
                <a:cxn ang="0">
                  <a:pos x="333" y="120"/>
                </a:cxn>
                <a:cxn ang="0">
                  <a:pos x="232" y="153"/>
                </a:cxn>
                <a:cxn ang="0">
                  <a:pos x="198" y="167"/>
                </a:cxn>
                <a:cxn ang="0">
                  <a:pos x="188" y="249"/>
                </a:cxn>
                <a:cxn ang="0">
                  <a:pos x="117" y="281"/>
                </a:cxn>
                <a:cxn ang="0">
                  <a:pos x="105" y="297"/>
                </a:cxn>
                <a:cxn ang="0">
                  <a:pos x="113" y="406"/>
                </a:cxn>
                <a:cxn ang="0">
                  <a:pos x="49" y="432"/>
                </a:cxn>
                <a:cxn ang="0">
                  <a:pos x="41" y="448"/>
                </a:cxn>
                <a:cxn ang="0">
                  <a:pos x="77" y="553"/>
                </a:cxn>
                <a:cxn ang="0">
                  <a:pos x="21" y="643"/>
                </a:cxn>
                <a:cxn ang="0">
                  <a:pos x="23" y="673"/>
                </a:cxn>
                <a:cxn ang="0">
                  <a:pos x="89" y="751"/>
                </a:cxn>
                <a:cxn ang="0">
                  <a:pos x="57" y="800"/>
                </a:cxn>
                <a:cxn ang="0">
                  <a:pos x="35" y="834"/>
                </a:cxn>
                <a:cxn ang="0">
                  <a:pos x="107" y="890"/>
                </a:cxn>
                <a:cxn ang="0">
                  <a:pos x="152" y="948"/>
                </a:cxn>
                <a:cxn ang="0">
                  <a:pos x="117" y="1023"/>
                </a:cxn>
                <a:cxn ang="0">
                  <a:pos x="126" y="1039"/>
                </a:cxn>
                <a:cxn ang="0">
                  <a:pos x="251" y="1087"/>
                </a:cxn>
                <a:cxn ang="0">
                  <a:pos x="289" y="1204"/>
                </a:cxn>
                <a:cxn ang="0">
                  <a:pos x="313" y="1230"/>
                </a:cxn>
                <a:cxn ang="0">
                  <a:pos x="434" y="1216"/>
                </a:cxn>
                <a:cxn ang="0">
                  <a:pos x="487" y="1280"/>
                </a:cxn>
                <a:cxn ang="0">
                  <a:pos x="519" y="1326"/>
                </a:cxn>
                <a:cxn ang="0">
                  <a:pos x="569" y="1280"/>
                </a:cxn>
                <a:cxn ang="0">
                  <a:pos x="652" y="1282"/>
                </a:cxn>
                <a:cxn ang="0">
                  <a:pos x="715" y="1362"/>
                </a:cxn>
                <a:cxn ang="0">
                  <a:pos x="715" y="1497"/>
                </a:cxn>
                <a:cxn ang="0">
                  <a:pos x="731" y="1521"/>
                </a:cxn>
                <a:cxn ang="0">
                  <a:pos x="689" y="1481"/>
                </a:cxn>
                <a:cxn ang="0">
                  <a:pos x="745" y="1467"/>
                </a:cxn>
                <a:cxn ang="0">
                  <a:pos x="382" y="2"/>
                </a:cxn>
                <a:cxn ang="0">
                  <a:pos x="402" y="56"/>
                </a:cxn>
                <a:cxn ang="0">
                  <a:pos x="345" y="42"/>
                </a:cxn>
              </a:cxnLst>
              <a:rect l="0" t="0" r="r" b="b"/>
              <a:pathLst>
                <a:path w="753" h="1523">
                  <a:moveTo>
                    <a:pt x="713" y="1491"/>
                  </a:moveTo>
                  <a:lnTo>
                    <a:pt x="707" y="1449"/>
                  </a:lnTo>
                  <a:lnTo>
                    <a:pt x="707" y="1437"/>
                  </a:lnTo>
                  <a:lnTo>
                    <a:pt x="705" y="1413"/>
                  </a:lnTo>
                  <a:lnTo>
                    <a:pt x="701" y="1389"/>
                  </a:lnTo>
                  <a:lnTo>
                    <a:pt x="697" y="1366"/>
                  </a:lnTo>
                  <a:lnTo>
                    <a:pt x="695" y="1354"/>
                  </a:lnTo>
                  <a:lnTo>
                    <a:pt x="693" y="1346"/>
                  </a:lnTo>
                  <a:lnTo>
                    <a:pt x="689" y="1338"/>
                  </a:lnTo>
                  <a:lnTo>
                    <a:pt x="686" y="1330"/>
                  </a:lnTo>
                  <a:lnTo>
                    <a:pt x="686" y="1332"/>
                  </a:lnTo>
                  <a:lnTo>
                    <a:pt x="678" y="1320"/>
                  </a:lnTo>
                  <a:lnTo>
                    <a:pt x="678" y="1320"/>
                  </a:lnTo>
                  <a:lnTo>
                    <a:pt x="668" y="1310"/>
                  </a:lnTo>
                  <a:lnTo>
                    <a:pt x="670" y="1312"/>
                  </a:lnTo>
                  <a:lnTo>
                    <a:pt x="656" y="1302"/>
                  </a:lnTo>
                  <a:lnTo>
                    <a:pt x="646" y="1296"/>
                  </a:lnTo>
                  <a:lnTo>
                    <a:pt x="632" y="1292"/>
                  </a:lnTo>
                  <a:lnTo>
                    <a:pt x="620" y="1288"/>
                  </a:lnTo>
                  <a:lnTo>
                    <a:pt x="608" y="1286"/>
                  </a:lnTo>
                  <a:lnTo>
                    <a:pt x="596" y="1286"/>
                  </a:lnTo>
                  <a:lnTo>
                    <a:pt x="598" y="1286"/>
                  </a:lnTo>
                  <a:lnTo>
                    <a:pt x="592" y="1286"/>
                  </a:lnTo>
                  <a:lnTo>
                    <a:pt x="594" y="1286"/>
                  </a:lnTo>
                  <a:lnTo>
                    <a:pt x="588" y="1288"/>
                  </a:lnTo>
                  <a:lnTo>
                    <a:pt x="590" y="1288"/>
                  </a:lnTo>
                  <a:lnTo>
                    <a:pt x="584" y="1290"/>
                  </a:lnTo>
                  <a:lnTo>
                    <a:pt x="580" y="1294"/>
                  </a:lnTo>
                  <a:lnTo>
                    <a:pt x="569" y="1304"/>
                  </a:lnTo>
                  <a:lnTo>
                    <a:pt x="559" y="1314"/>
                  </a:lnTo>
                  <a:lnTo>
                    <a:pt x="547" y="1326"/>
                  </a:lnTo>
                  <a:lnTo>
                    <a:pt x="543" y="1330"/>
                  </a:lnTo>
                  <a:lnTo>
                    <a:pt x="537" y="1334"/>
                  </a:lnTo>
                  <a:lnTo>
                    <a:pt x="531" y="1338"/>
                  </a:lnTo>
                  <a:lnTo>
                    <a:pt x="529" y="1340"/>
                  </a:lnTo>
                  <a:lnTo>
                    <a:pt x="525" y="1342"/>
                  </a:lnTo>
                  <a:lnTo>
                    <a:pt x="523" y="1342"/>
                  </a:lnTo>
                  <a:lnTo>
                    <a:pt x="517" y="1342"/>
                  </a:lnTo>
                  <a:lnTo>
                    <a:pt x="515" y="1342"/>
                  </a:lnTo>
                  <a:lnTo>
                    <a:pt x="511" y="1342"/>
                  </a:lnTo>
                  <a:lnTo>
                    <a:pt x="507" y="1340"/>
                  </a:lnTo>
                  <a:lnTo>
                    <a:pt x="503" y="1338"/>
                  </a:lnTo>
                  <a:lnTo>
                    <a:pt x="501" y="1338"/>
                  </a:lnTo>
                  <a:lnTo>
                    <a:pt x="497" y="1334"/>
                  </a:lnTo>
                  <a:lnTo>
                    <a:pt x="495" y="1332"/>
                  </a:lnTo>
                  <a:lnTo>
                    <a:pt x="491" y="1326"/>
                  </a:lnTo>
                  <a:lnTo>
                    <a:pt x="487" y="1320"/>
                  </a:lnTo>
                  <a:lnTo>
                    <a:pt x="483" y="1312"/>
                  </a:lnTo>
                  <a:lnTo>
                    <a:pt x="479" y="1304"/>
                  </a:lnTo>
                  <a:lnTo>
                    <a:pt x="471" y="1286"/>
                  </a:lnTo>
                  <a:lnTo>
                    <a:pt x="463" y="1268"/>
                  </a:lnTo>
                  <a:lnTo>
                    <a:pt x="454" y="1254"/>
                  </a:lnTo>
                  <a:lnTo>
                    <a:pt x="450" y="1246"/>
                  </a:lnTo>
                  <a:lnTo>
                    <a:pt x="444" y="1240"/>
                  </a:lnTo>
                  <a:lnTo>
                    <a:pt x="446" y="1242"/>
                  </a:lnTo>
                  <a:lnTo>
                    <a:pt x="440" y="1236"/>
                  </a:lnTo>
                  <a:lnTo>
                    <a:pt x="440" y="1238"/>
                  </a:lnTo>
                  <a:lnTo>
                    <a:pt x="434" y="1234"/>
                  </a:lnTo>
                  <a:lnTo>
                    <a:pt x="436" y="1234"/>
                  </a:lnTo>
                  <a:lnTo>
                    <a:pt x="430" y="1232"/>
                  </a:lnTo>
                  <a:lnTo>
                    <a:pt x="430" y="1232"/>
                  </a:lnTo>
                  <a:lnTo>
                    <a:pt x="422" y="1232"/>
                  </a:lnTo>
                  <a:lnTo>
                    <a:pt x="424" y="1232"/>
                  </a:lnTo>
                  <a:lnTo>
                    <a:pt x="416" y="1232"/>
                  </a:lnTo>
                  <a:lnTo>
                    <a:pt x="408" y="1232"/>
                  </a:lnTo>
                  <a:lnTo>
                    <a:pt x="390" y="1236"/>
                  </a:lnTo>
                  <a:lnTo>
                    <a:pt x="370" y="1240"/>
                  </a:lnTo>
                  <a:lnTo>
                    <a:pt x="350" y="1244"/>
                  </a:lnTo>
                  <a:lnTo>
                    <a:pt x="341" y="1246"/>
                  </a:lnTo>
                  <a:lnTo>
                    <a:pt x="331" y="1246"/>
                  </a:lnTo>
                  <a:lnTo>
                    <a:pt x="321" y="1248"/>
                  </a:lnTo>
                  <a:lnTo>
                    <a:pt x="313" y="1246"/>
                  </a:lnTo>
                  <a:lnTo>
                    <a:pt x="311" y="1246"/>
                  </a:lnTo>
                  <a:lnTo>
                    <a:pt x="303" y="1244"/>
                  </a:lnTo>
                  <a:lnTo>
                    <a:pt x="301" y="1244"/>
                  </a:lnTo>
                  <a:lnTo>
                    <a:pt x="295" y="1240"/>
                  </a:lnTo>
                  <a:lnTo>
                    <a:pt x="293" y="1238"/>
                  </a:lnTo>
                  <a:lnTo>
                    <a:pt x="289" y="1234"/>
                  </a:lnTo>
                  <a:lnTo>
                    <a:pt x="287" y="1234"/>
                  </a:lnTo>
                  <a:lnTo>
                    <a:pt x="283" y="1228"/>
                  </a:lnTo>
                  <a:lnTo>
                    <a:pt x="281" y="1226"/>
                  </a:lnTo>
                  <a:lnTo>
                    <a:pt x="277" y="1218"/>
                  </a:lnTo>
                  <a:lnTo>
                    <a:pt x="275" y="1210"/>
                  </a:lnTo>
                  <a:lnTo>
                    <a:pt x="271" y="1200"/>
                  </a:lnTo>
                  <a:lnTo>
                    <a:pt x="269" y="1190"/>
                  </a:lnTo>
                  <a:lnTo>
                    <a:pt x="263" y="1169"/>
                  </a:lnTo>
                  <a:lnTo>
                    <a:pt x="259" y="1149"/>
                  </a:lnTo>
                  <a:lnTo>
                    <a:pt x="255" y="1129"/>
                  </a:lnTo>
                  <a:lnTo>
                    <a:pt x="251" y="1119"/>
                  </a:lnTo>
                  <a:lnTo>
                    <a:pt x="247" y="1111"/>
                  </a:lnTo>
                  <a:lnTo>
                    <a:pt x="243" y="1105"/>
                  </a:lnTo>
                  <a:lnTo>
                    <a:pt x="245" y="1105"/>
                  </a:lnTo>
                  <a:lnTo>
                    <a:pt x="239" y="1099"/>
                  </a:lnTo>
                  <a:lnTo>
                    <a:pt x="241" y="1101"/>
                  </a:lnTo>
                  <a:lnTo>
                    <a:pt x="232" y="1095"/>
                  </a:lnTo>
                  <a:lnTo>
                    <a:pt x="226" y="1091"/>
                  </a:lnTo>
                  <a:lnTo>
                    <a:pt x="218" y="1087"/>
                  </a:lnTo>
                  <a:lnTo>
                    <a:pt x="210" y="1083"/>
                  </a:lnTo>
                  <a:lnTo>
                    <a:pt x="192" y="1077"/>
                  </a:lnTo>
                  <a:lnTo>
                    <a:pt x="172" y="1071"/>
                  </a:lnTo>
                  <a:lnTo>
                    <a:pt x="152" y="1067"/>
                  </a:lnTo>
                  <a:lnTo>
                    <a:pt x="142" y="1063"/>
                  </a:lnTo>
                  <a:lnTo>
                    <a:pt x="134" y="1061"/>
                  </a:lnTo>
                  <a:lnTo>
                    <a:pt x="124" y="1057"/>
                  </a:lnTo>
                  <a:lnTo>
                    <a:pt x="117" y="1053"/>
                  </a:lnTo>
                  <a:lnTo>
                    <a:pt x="115" y="1053"/>
                  </a:lnTo>
                  <a:lnTo>
                    <a:pt x="111" y="1049"/>
                  </a:lnTo>
                  <a:lnTo>
                    <a:pt x="109" y="1047"/>
                  </a:lnTo>
                  <a:lnTo>
                    <a:pt x="105" y="1043"/>
                  </a:lnTo>
                  <a:lnTo>
                    <a:pt x="103" y="1041"/>
                  </a:lnTo>
                  <a:lnTo>
                    <a:pt x="101" y="1035"/>
                  </a:lnTo>
                  <a:lnTo>
                    <a:pt x="101" y="1033"/>
                  </a:lnTo>
                  <a:lnTo>
                    <a:pt x="99" y="1029"/>
                  </a:lnTo>
                  <a:lnTo>
                    <a:pt x="99" y="1025"/>
                  </a:lnTo>
                  <a:lnTo>
                    <a:pt x="101" y="1021"/>
                  </a:lnTo>
                  <a:lnTo>
                    <a:pt x="101" y="1019"/>
                  </a:lnTo>
                  <a:lnTo>
                    <a:pt x="103" y="1013"/>
                  </a:lnTo>
                  <a:lnTo>
                    <a:pt x="105" y="1007"/>
                  </a:lnTo>
                  <a:lnTo>
                    <a:pt x="109" y="999"/>
                  </a:lnTo>
                  <a:lnTo>
                    <a:pt x="117" y="985"/>
                  </a:lnTo>
                  <a:lnTo>
                    <a:pt x="128" y="973"/>
                  </a:lnTo>
                  <a:lnTo>
                    <a:pt x="130" y="967"/>
                  </a:lnTo>
                  <a:lnTo>
                    <a:pt x="134" y="958"/>
                  </a:lnTo>
                  <a:lnTo>
                    <a:pt x="136" y="952"/>
                  </a:lnTo>
                  <a:lnTo>
                    <a:pt x="134" y="954"/>
                  </a:lnTo>
                  <a:lnTo>
                    <a:pt x="136" y="948"/>
                  </a:lnTo>
                  <a:lnTo>
                    <a:pt x="136" y="950"/>
                  </a:lnTo>
                  <a:lnTo>
                    <a:pt x="136" y="942"/>
                  </a:lnTo>
                  <a:lnTo>
                    <a:pt x="136" y="944"/>
                  </a:lnTo>
                  <a:lnTo>
                    <a:pt x="134" y="938"/>
                  </a:lnTo>
                  <a:lnTo>
                    <a:pt x="134" y="940"/>
                  </a:lnTo>
                  <a:lnTo>
                    <a:pt x="132" y="934"/>
                  </a:lnTo>
                  <a:lnTo>
                    <a:pt x="132" y="934"/>
                  </a:lnTo>
                  <a:lnTo>
                    <a:pt x="128" y="928"/>
                  </a:lnTo>
                  <a:lnTo>
                    <a:pt x="121" y="922"/>
                  </a:lnTo>
                  <a:lnTo>
                    <a:pt x="113" y="916"/>
                  </a:lnTo>
                  <a:lnTo>
                    <a:pt x="105" y="910"/>
                  </a:lnTo>
                  <a:lnTo>
                    <a:pt x="97" y="904"/>
                  </a:lnTo>
                  <a:lnTo>
                    <a:pt x="77" y="892"/>
                  </a:lnTo>
                  <a:lnTo>
                    <a:pt x="59" y="878"/>
                  </a:lnTo>
                  <a:lnTo>
                    <a:pt x="49" y="872"/>
                  </a:lnTo>
                  <a:lnTo>
                    <a:pt x="41" y="866"/>
                  </a:lnTo>
                  <a:lnTo>
                    <a:pt x="33" y="860"/>
                  </a:lnTo>
                  <a:lnTo>
                    <a:pt x="27" y="852"/>
                  </a:lnTo>
                  <a:lnTo>
                    <a:pt x="27" y="852"/>
                  </a:lnTo>
                  <a:lnTo>
                    <a:pt x="23" y="846"/>
                  </a:lnTo>
                  <a:lnTo>
                    <a:pt x="21" y="844"/>
                  </a:lnTo>
                  <a:lnTo>
                    <a:pt x="19" y="840"/>
                  </a:lnTo>
                  <a:lnTo>
                    <a:pt x="19" y="836"/>
                  </a:lnTo>
                  <a:lnTo>
                    <a:pt x="17" y="832"/>
                  </a:lnTo>
                  <a:lnTo>
                    <a:pt x="17" y="830"/>
                  </a:lnTo>
                  <a:lnTo>
                    <a:pt x="17" y="824"/>
                  </a:lnTo>
                  <a:lnTo>
                    <a:pt x="19" y="822"/>
                  </a:lnTo>
                  <a:lnTo>
                    <a:pt x="21" y="816"/>
                  </a:lnTo>
                  <a:lnTo>
                    <a:pt x="21" y="816"/>
                  </a:lnTo>
                  <a:lnTo>
                    <a:pt x="25" y="810"/>
                  </a:lnTo>
                  <a:lnTo>
                    <a:pt x="25" y="808"/>
                  </a:lnTo>
                  <a:lnTo>
                    <a:pt x="29" y="804"/>
                  </a:lnTo>
                  <a:lnTo>
                    <a:pt x="35" y="798"/>
                  </a:lnTo>
                  <a:lnTo>
                    <a:pt x="45" y="788"/>
                  </a:lnTo>
                  <a:lnTo>
                    <a:pt x="57" y="778"/>
                  </a:lnTo>
                  <a:lnTo>
                    <a:pt x="61" y="774"/>
                  </a:lnTo>
                  <a:lnTo>
                    <a:pt x="67" y="770"/>
                  </a:lnTo>
                  <a:lnTo>
                    <a:pt x="69" y="764"/>
                  </a:lnTo>
                  <a:lnTo>
                    <a:pt x="69" y="766"/>
                  </a:lnTo>
                  <a:lnTo>
                    <a:pt x="71" y="760"/>
                  </a:lnTo>
                  <a:lnTo>
                    <a:pt x="71" y="762"/>
                  </a:lnTo>
                  <a:lnTo>
                    <a:pt x="73" y="756"/>
                  </a:lnTo>
                  <a:lnTo>
                    <a:pt x="73" y="760"/>
                  </a:lnTo>
                  <a:lnTo>
                    <a:pt x="73" y="753"/>
                  </a:lnTo>
                  <a:lnTo>
                    <a:pt x="73" y="756"/>
                  </a:lnTo>
                  <a:lnTo>
                    <a:pt x="71" y="749"/>
                  </a:lnTo>
                  <a:lnTo>
                    <a:pt x="71" y="751"/>
                  </a:lnTo>
                  <a:lnTo>
                    <a:pt x="69" y="745"/>
                  </a:lnTo>
                  <a:lnTo>
                    <a:pt x="69" y="747"/>
                  </a:lnTo>
                  <a:lnTo>
                    <a:pt x="67" y="741"/>
                  </a:lnTo>
                  <a:lnTo>
                    <a:pt x="63" y="735"/>
                  </a:lnTo>
                  <a:lnTo>
                    <a:pt x="51" y="725"/>
                  </a:lnTo>
                  <a:lnTo>
                    <a:pt x="39" y="713"/>
                  </a:lnTo>
                  <a:lnTo>
                    <a:pt x="27" y="701"/>
                  </a:lnTo>
                  <a:lnTo>
                    <a:pt x="15" y="689"/>
                  </a:lnTo>
                  <a:lnTo>
                    <a:pt x="8" y="683"/>
                  </a:lnTo>
                  <a:lnTo>
                    <a:pt x="4" y="675"/>
                  </a:lnTo>
                  <a:lnTo>
                    <a:pt x="4" y="675"/>
                  </a:lnTo>
                  <a:lnTo>
                    <a:pt x="2" y="667"/>
                  </a:lnTo>
                  <a:lnTo>
                    <a:pt x="0" y="667"/>
                  </a:lnTo>
                  <a:lnTo>
                    <a:pt x="0" y="659"/>
                  </a:lnTo>
                  <a:lnTo>
                    <a:pt x="0" y="657"/>
                  </a:lnTo>
                  <a:lnTo>
                    <a:pt x="0" y="651"/>
                  </a:lnTo>
                  <a:lnTo>
                    <a:pt x="0" y="651"/>
                  </a:lnTo>
                  <a:lnTo>
                    <a:pt x="2" y="643"/>
                  </a:lnTo>
                  <a:lnTo>
                    <a:pt x="2" y="643"/>
                  </a:lnTo>
                  <a:lnTo>
                    <a:pt x="4" y="637"/>
                  </a:lnTo>
                  <a:lnTo>
                    <a:pt x="8" y="629"/>
                  </a:lnTo>
                  <a:lnTo>
                    <a:pt x="19" y="615"/>
                  </a:lnTo>
                  <a:lnTo>
                    <a:pt x="31" y="601"/>
                  </a:lnTo>
                  <a:lnTo>
                    <a:pt x="41" y="587"/>
                  </a:lnTo>
                  <a:lnTo>
                    <a:pt x="51" y="575"/>
                  </a:lnTo>
                  <a:lnTo>
                    <a:pt x="55" y="569"/>
                  </a:lnTo>
                  <a:lnTo>
                    <a:pt x="57" y="563"/>
                  </a:lnTo>
                  <a:lnTo>
                    <a:pt x="61" y="557"/>
                  </a:lnTo>
                  <a:lnTo>
                    <a:pt x="59" y="557"/>
                  </a:lnTo>
                  <a:lnTo>
                    <a:pt x="61" y="551"/>
                  </a:lnTo>
                  <a:lnTo>
                    <a:pt x="61" y="553"/>
                  </a:lnTo>
                  <a:lnTo>
                    <a:pt x="61" y="544"/>
                  </a:lnTo>
                  <a:lnTo>
                    <a:pt x="61" y="538"/>
                  </a:lnTo>
                  <a:lnTo>
                    <a:pt x="59" y="532"/>
                  </a:lnTo>
                  <a:lnTo>
                    <a:pt x="57" y="524"/>
                  </a:lnTo>
                  <a:lnTo>
                    <a:pt x="51" y="510"/>
                  </a:lnTo>
                  <a:lnTo>
                    <a:pt x="43" y="494"/>
                  </a:lnTo>
                  <a:lnTo>
                    <a:pt x="35" y="478"/>
                  </a:lnTo>
                  <a:lnTo>
                    <a:pt x="29" y="464"/>
                  </a:lnTo>
                  <a:lnTo>
                    <a:pt x="27" y="458"/>
                  </a:lnTo>
                  <a:lnTo>
                    <a:pt x="25" y="450"/>
                  </a:lnTo>
                  <a:lnTo>
                    <a:pt x="25" y="450"/>
                  </a:lnTo>
                  <a:lnTo>
                    <a:pt x="25" y="444"/>
                  </a:lnTo>
                  <a:lnTo>
                    <a:pt x="25" y="442"/>
                  </a:lnTo>
                  <a:lnTo>
                    <a:pt x="25" y="438"/>
                  </a:lnTo>
                  <a:lnTo>
                    <a:pt x="25" y="436"/>
                  </a:lnTo>
                  <a:lnTo>
                    <a:pt x="27" y="430"/>
                  </a:lnTo>
                  <a:lnTo>
                    <a:pt x="29" y="428"/>
                  </a:lnTo>
                  <a:lnTo>
                    <a:pt x="31" y="426"/>
                  </a:lnTo>
                  <a:lnTo>
                    <a:pt x="33" y="424"/>
                  </a:lnTo>
                  <a:lnTo>
                    <a:pt x="35" y="422"/>
                  </a:lnTo>
                  <a:lnTo>
                    <a:pt x="37" y="420"/>
                  </a:lnTo>
                  <a:lnTo>
                    <a:pt x="41" y="418"/>
                  </a:lnTo>
                  <a:lnTo>
                    <a:pt x="43" y="418"/>
                  </a:lnTo>
                  <a:lnTo>
                    <a:pt x="53" y="414"/>
                  </a:lnTo>
                  <a:lnTo>
                    <a:pt x="65" y="412"/>
                  </a:lnTo>
                  <a:lnTo>
                    <a:pt x="77" y="408"/>
                  </a:lnTo>
                  <a:lnTo>
                    <a:pt x="87" y="406"/>
                  </a:lnTo>
                  <a:lnTo>
                    <a:pt x="85" y="406"/>
                  </a:lnTo>
                  <a:lnTo>
                    <a:pt x="95" y="400"/>
                  </a:lnTo>
                  <a:lnTo>
                    <a:pt x="93" y="402"/>
                  </a:lnTo>
                  <a:lnTo>
                    <a:pt x="97" y="398"/>
                  </a:lnTo>
                  <a:lnTo>
                    <a:pt x="95" y="400"/>
                  </a:lnTo>
                  <a:lnTo>
                    <a:pt x="99" y="396"/>
                  </a:lnTo>
                  <a:lnTo>
                    <a:pt x="97" y="398"/>
                  </a:lnTo>
                  <a:lnTo>
                    <a:pt x="99" y="392"/>
                  </a:lnTo>
                  <a:lnTo>
                    <a:pt x="99" y="394"/>
                  </a:lnTo>
                  <a:lnTo>
                    <a:pt x="99" y="388"/>
                  </a:lnTo>
                  <a:lnTo>
                    <a:pt x="99" y="390"/>
                  </a:lnTo>
                  <a:lnTo>
                    <a:pt x="99" y="376"/>
                  </a:lnTo>
                  <a:lnTo>
                    <a:pt x="97" y="362"/>
                  </a:lnTo>
                  <a:lnTo>
                    <a:pt x="93" y="346"/>
                  </a:lnTo>
                  <a:lnTo>
                    <a:pt x="91" y="329"/>
                  </a:lnTo>
                  <a:lnTo>
                    <a:pt x="89" y="313"/>
                  </a:lnTo>
                  <a:lnTo>
                    <a:pt x="87" y="297"/>
                  </a:lnTo>
                  <a:lnTo>
                    <a:pt x="89" y="297"/>
                  </a:lnTo>
                  <a:lnTo>
                    <a:pt x="89" y="291"/>
                  </a:lnTo>
                  <a:lnTo>
                    <a:pt x="89" y="289"/>
                  </a:lnTo>
                  <a:lnTo>
                    <a:pt x="91" y="283"/>
                  </a:lnTo>
                  <a:lnTo>
                    <a:pt x="93" y="283"/>
                  </a:lnTo>
                  <a:lnTo>
                    <a:pt x="95" y="277"/>
                  </a:lnTo>
                  <a:lnTo>
                    <a:pt x="95" y="277"/>
                  </a:lnTo>
                  <a:lnTo>
                    <a:pt x="99" y="273"/>
                  </a:lnTo>
                  <a:lnTo>
                    <a:pt x="101" y="271"/>
                  </a:lnTo>
                  <a:lnTo>
                    <a:pt x="109" y="265"/>
                  </a:lnTo>
                  <a:lnTo>
                    <a:pt x="111" y="265"/>
                  </a:lnTo>
                  <a:lnTo>
                    <a:pt x="124" y="261"/>
                  </a:lnTo>
                  <a:lnTo>
                    <a:pt x="136" y="259"/>
                  </a:lnTo>
                  <a:lnTo>
                    <a:pt x="148" y="255"/>
                  </a:lnTo>
                  <a:lnTo>
                    <a:pt x="158" y="253"/>
                  </a:lnTo>
                  <a:lnTo>
                    <a:pt x="168" y="249"/>
                  </a:lnTo>
                  <a:lnTo>
                    <a:pt x="166" y="249"/>
                  </a:lnTo>
                  <a:lnTo>
                    <a:pt x="170" y="245"/>
                  </a:lnTo>
                  <a:lnTo>
                    <a:pt x="168" y="247"/>
                  </a:lnTo>
                  <a:lnTo>
                    <a:pt x="172" y="243"/>
                  </a:lnTo>
                  <a:lnTo>
                    <a:pt x="172" y="245"/>
                  </a:lnTo>
                  <a:lnTo>
                    <a:pt x="174" y="241"/>
                  </a:lnTo>
                  <a:lnTo>
                    <a:pt x="174" y="241"/>
                  </a:lnTo>
                  <a:lnTo>
                    <a:pt x="176" y="237"/>
                  </a:lnTo>
                  <a:lnTo>
                    <a:pt x="174" y="239"/>
                  </a:lnTo>
                  <a:lnTo>
                    <a:pt x="176" y="227"/>
                  </a:lnTo>
                  <a:lnTo>
                    <a:pt x="178" y="215"/>
                  </a:lnTo>
                  <a:lnTo>
                    <a:pt x="178" y="201"/>
                  </a:lnTo>
                  <a:lnTo>
                    <a:pt x="178" y="187"/>
                  </a:lnTo>
                  <a:lnTo>
                    <a:pt x="178" y="173"/>
                  </a:lnTo>
                  <a:lnTo>
                    <a:pt x="180" y="171"/>
                  </a:lnTo>
                  <a:lnTo>
                    <a:pt x="182" y="161"/>
                  </a:lnTo>
                  <a:lnTo>
                    <a:pt x="184" y="159"/>
                  </a:lnTo>
                  <a:lnTo>
                    <a:pt x="186" y="155"/>
                  </a:lnTo>
                  <a:lnTo>
                    <a:pt x="186" y="153"/>
                  </a:lnTo>
                  <a:lnTo>
                    <a:pt x="190" y="149"/>
                  </a:lnTo>
                  <a:lnTo>
                    <a:pt x="192" y="147"/>
                  </a:lnTo>
                  <a:lnTo>
                    <a:pt x="196" y="145"/>
                  </a:lnTo>
                  <a:lnTo>
                    <a:pt x="198" y="143"/>
                  </a:lnTo>
                  <a:lnTo>
                    <a:pt x="202" y="141"/>
                  </a:lnTo>
                  <a:lnTo>
                    <a:pt x="204" y="141"/>
                  </a:lnTo>
                  <a:lnTo>
                    <a:pt x="216" y="139"/>
                  </a:lnTo>
                  <a:lnTo>
                    <a:pt x="218" y="139"/>
                  </a:lnTo>
                  <a:lnTo>
                    <a:pt x="232" y="137"/>
                  </a:lnTo>
                  <a:lnTo>
                    <a:pt x="247" y="137"/>
                  </a:lnTo>
                  <a:lnTo>
                    <a:pt x="263" y="137"/>
                  </a:lnTo>
                  <a:lnTo>
                    <a:pt x="279" y="137"/>
                  </a:lnTo>
                  <a:lnTo>
                    <a:pt x="291" y="133"/>
                  </a:lnTo>
                  <a:lnTo>
                    <a:pt x="291" y="133"/>
                  </a:lnTo>
                  <a:lnTo>
                    <a:pt x="297" y="130"/>
                  </a:lnTo>
                  <a:lnTo>
                    <a:pt x="301" y="128"/>
                  </a:lnTo>
                  <a:lnTo>
                    <a:pt x="301" y="128"/>
                  </a:lnTo>
                  <a:lnTo>
                    <a:pt x="307" y="124"/>
                  </a:lnTo>
                  <a:lnTo>
                    <a:pt x="311" y="120"/>
                  </a:lnTo>
                  <a:lnTo>
                    <a:pt x="321" y="108"/>
                  </a:lnTo>
                  <a:lnTo>
                    <a:pt x="331" y="94"/>
                  </a:lnTo>
                  <a:lnTo>
                    <a:pt x="341" y="80"/>
                  </a:lnTo>
                  <a:lnTo>
                    <a:pt x="350" y="66"/>
                  </a:lnTo>
                  <a:lnTo>
                    <a:pt x="372" y="30"/>
                  </a:lnTo>
                  <a:lnTo>
                    <a:pt x="374" y="28"/>
                  </a:lnTo>
                  <a:lnTo>
                    <a:pt x="376" y="26"/>
                  </a:lnTo>
                  <a:lnTo>
                    <a:pt x="380" y="26"/>
                  </a:lnTo>
                  <a:lnTo>
                    <a:pt x="382" y="26"/>
                  </a:lnTo>
                  <a:lnTo>
                    <a:pt x="384" y="30"/>
                  </a:lnTo>
                  <a:lnTo>
                    <a:pt x="386" y="32"/>
                  </a:lnTo>
                  <a:lnTo>
                    <a:pt x="386" y="36"/>
                  </a:lnTo>
                  <a:lnTo>
                    <a:pt x="386" y="38"/>
                  </a:lnTo>
                  <a:lnTo>
                    <a:pt x="364" y="74"/>
                  </a:lnTo>
                  <a:lnTo>
                    <a:pt x="356" y="90"/>
                  </a:lnTo>
                  <a:lnTo>
                    <a:pt x="345" y="104"/>
                  </a:lnTo>
                  <a:lnTo>
                    <a:pt x="333" y="120"/>
                  </a:lnTo>
                  <a:lnTo>
                    <a:pt x="323" y="133"/>
                  </a:lnTo>
                  <a:lnTo>
                    <a:pt x="317" y="139"/>
                  </a:lnTo>
                  <a:lnTo>
                    <a:pt x="311" y="143"/>
                  </a:lnTo>
                  <a:lnTo>
                    <a:pt x="309" y="143"/>
                  </a:lnTo>
                  <a:lnTo>
                    <a:pt x="303" y="147"/>
                  </a:lnTo>
                  <a:lnTo>
                    <a:pt x="295" y="149"/>
                  </a:lnTo>
                  <a:lnTo>
                    <a:pt x="295" y="149"/>
                  </a:lnTo>
                  <a:lnTo>
                    <a:pt x="279" y="153"/>
                  </a:lnTo>
                  <a:lnTo>
                    <a:pt x="263" y="153"/>
                  </a:lnTo>
                  <a:lnTo>
                    <a:pt x="247" y="153"/>
                  </a:lnTo>
                  <a:lnTo>
                    <a:pt x="232" y="153"/>
                  </a:lnTo>
                  <a:lnTo>
                    <a:pt x="218" y="155"/>
                  </a:lnTo>
                  <a:lnTo>
                    <a:pt x="220" y="155"/>
                  </a:lnTo>
                  <a:lnTo>
                    <a:pt x="208" y="157"/>
                  </a:lnTo>
                  <a:lnTo>
                    <a:pt x="210" y="157"/>
                  </a:lnTo>
                  <a:lnTo>
                    <a:pt x="204" y="159"/>
                  </a:lnTo>
                  <a:lnTo>
                    <a:pt x="206" y="159"/>
                  </a:lnTo>
                  <a:lnTo>
                    <a:pt x="202" y="161"/>
                  </a:lnTo>
                  <a:lnTo>
                    <a:pt x="202" y="159"/>
                  </a:lnTo>
                  <a:lnTo>
                    <a:pt x="200" y="163"/>
                  </a:lnTo>
                  <a:lnTo>
                    <a:pt x="200" y="163"/>
                  </a:lnTo>
                  <a:lnTo>
                    <a:pt x="198" y="167"/>
                  </a:lnTo>
                  <a:lnTo>
                    <a:pt x="198" y="165"/>
                  </a:lnTo>
                  <a:lnTo>
                    <a:pt x="196" y="177"/>
                  </a:lnTo>
                  <a:lnTo>
                    <a:pt x="196" y="175"/>
                  </a:lnTo>
                  <a:lnTo>
                    <a:pt x="194" y="187"/>
                  </a:lnTo>
                  <a:lnTo>
                    <a:pt x="194" y="201"/>
                  </a:lnTo>
                  <a:lnTo>
                    <a:pt x="194" y="215"/>
                  </a:lnTo>
                  <a:lnTo>
                    <a:pt x="194" y="229"/>
                  </a:lnTo>
                  <a:lnTo>
                    <a:pt x="192" y="241"/>
                  </a:lnTo>
                  <a:lnTo>
                    <a:pt x="190" y="243"/>
                  </a:lnTo>
                  <a:lnTo>
                    <a:pt x="188" y="247"/>
                  </a:lnTo>
                  <a:lnTo>
                    <a:pt x="188" y="249"/>
                  </a:lnTo>
                  <a:lnTo>
                    <a:pt x="186" y="253"/>
                  </a:lnTo>
                  <a:lnTo>
                    <a:pt x="184" y="255"/>
                  </a:lnTo>
                  <a:lnTo>
                    <a:pt x="180" y="259"/>
                  </a:lnTo>
                  <a:lnTo>
                    <a:pt x="180" y="259"/>
                  </a:lnTo>
                  <a:lnTo>
                    <a:pt x="176" y="263"/>
                  </a:lnTo>
                  <a:lnTo>
                    <a:pt x="174" y="263"/>
                  </a:lnTo>
                  <a:lnTo>
                    <a:pt x="164" y="269"/>
                  </a:lnTo>
                  <a:lnTo>
                    <a:pt x="152" y="271"/>
                  </a:lnTo>
                  <a:lnTo>
                    <a:pt x="140" y="275"/>
                  </a:lnTo>
                  <a:lnTo>
                    <a:pt x="128" y="277"/>
                  </a:lnTo>
                  <a:lnTo>
                    <a:pt x="117" y="281"/>
                  </a:lnTo>
                  <a:lnTo>
                    <a:pt x="119" y="281"/>
                  </a:lnTo>
                  <a:lnTo>
                    <a:pt x="109" y="285"/>
                  </a:lnTo>
                  <a:lnTo>
                    <a:pt x="111" y="285"/>
                  </a:lnTo>
                  <a:lnTo>
                    <a:pt x="107" y="289"/>
                  </a:lnTo>
                  <a:lnTo>
                    <a:pt x="109" y="287"/>
                  </a:lnTo>
                  <a:lnTo>
                    <a:pt x="107" y="291"/>
                  </a:lnTo>
                  <a:lnTo>
                    <a:pt x="107" y="289"/>
                  </a:lnTo>
                  <a:lnTo>
                    <a:pt x="105" y="295"/>
                  </a:lnTo>
                  <a:lnTo>
                    <a:pt x="105" y="293"/>
                  </a:lnTo>
                  <a:lnTo>
                    <a:pt x="105" y="299"/>
                  </a:lnTo>
                  <a:lnTo>
                    <a:pt x="105" y="297"/>
                  </a:lnTo>
                  <a:lnTo>
                    <a:pt x="105" y="309"/>
                  </a:lnTo>
                  <a:lnTo>
                    <a:pt x="107" y="325"/>
                  </a:lnTo>
                  <a:lnTo>
                    <a:pt x="111" y="342"/>
                  </a:lnTo>
                  <a:lnTo>
                    <a:pt x="113" y="358"/>
                  </a:lnTo>
                  <a:lnTo>
                    <a:pt x="115" y="376"/>
                  </a:lnTo>
                  <a:lnTo>
                    <a:pt x="117" y="390"/>
                  </a:lnTo>
                  <a:lnTo>
                    <a:pt x="115" y="390"/>
                  </a:lnTo>
                  <a:lnTo>
                    <a:pt x="115" y="396"/>
                  </a:lnTo>
                  <a:lnTo>
                    <a:pt x="115" y="398"/>
                  </a:lnTo>
                  <a:lnTo>
                    <a:pt x="113" y="404"/>
                  </a:lnTo>
                  <a:lnTo>
                    <a:pt x="113" y="406"/>
                  </a:lnTo>
                  <a:lnTo>
                    <a:pt x="109" y="410"/>
                  </a:lnTo>
                  <a:lnTo>
                    <a:pt x="109" y="410"/>
                  </a:lnTo>
                  <a:lnTo>
                    <a:pt x="105" y="414"/>
                  </a:lnTo>
                  <a:lnTo>
                    <a:pt x="103" y="416"/>
                  </a:lnTo>
                  <a:lnTo>
                    <a:pt x="95" y="420"/>
                  </a:lnTo>
                  <a:lnTo>
                    <a:pt x="93" y="422"/>
                  </a:lnTo>
                  <a:lnTo>
                    <a:pt x="81" y="424"/>
                  </a:lnTo>
                  <a:lnTo>
                    <a:pt x="69" y="428"/>
                  </a:lnTo>
                  <a:lnTo>
                    <a:pt x="59" y="430"/>
                  </a:lnTo>
                  <a:lnTo>
                    <a:pt x="49" y="434"/>
                  </a:lnTo>
                  <a:lnTo>
                    <a:pt x="49" y="432"/>
                  </a:lnTo>
                  <a:lnTo>
                    <a:pt x="45" y="434"/>
                  </a:lnTo>
                  <a:lnTo>
                    <a:pt x="47" y="434"/>
                  </a:lnTo>
                  <a:lnTo>
                    <a:pt x="43" y="436"/>
                  </a:lnTo>
                  <a:lnTo>
                    <a:pt x="45" y="436"/>
                  </a:lnTo>
                  <a:lnTo>
                    <a:pt x="41" y="438"/>
                  </a:lnTo>
                  <a:lnTo>
                    <a:pt x="43" y="438"/>
                  </a:lnTo>
                  <a:lnTo>
                    <a:pt x="41" y="442"/>
                  </a:lnTo>
                  <a:lnTo>
                    <a:pt x="41" y="440"/>
                  </a:lnTo>
                  <a:lnTo>
                    <a:pt x="41" y="444"/>
                  </a:lnTo>
                  <a:lnTo>
                    <a:pt x="41" y="442"/>
                  </a:lnTo>
                  <a:lnTo>
                    <a:pt x="41" y="448"/>
                  </a:lnTo>
                  <a:lnTo>
                    <a:pt x="41" y="446"/>
                  </a:lnTo>
                  <a:lnTo>
                    <a:pt x="43" y="452"/>
                  </a:lnTo>
                  <a:lnTo>
                    <a:pt x="45" y="458"/>
                  </a:lnTo>
                  <a:lnTo>
                    <a:pt x="51" y="472"/>
                  </a:lnTo>
                  <a:lnTo>
                    <a:pt x="59" y="486"/>
                  </a:lnTo>
                  <a:lnTo>
                    <a:pt x="65" y="502"/>
                  </a:lnTo>
                  <a:lnTo>
                    <a:pt x="73" y="520"/>
                  </a:lnTo>
                  <a:lnTo>
                    <a:pt x="75" y="528"/>
                  </a:lnTo>
                  <a:lnTo>
                    <a:pt x="77" y="536"/>
                  </a:lnTo>
                  <a:lnTo>
                    <a:pt x="77" y="544"/>
                  </a:lnTo>
                  <a:lnTo>
                    <a:pt x="77" y="553"/>
                  </a:lnTo>
                  <a:lnTo>
                    <a:pt x="77" y="555"/>
                  </a:lnTo>
                  <a:lnTo>
                    <a:pt x="77" y="561"/>
                  </a:lnTo>
                  <a:lnTo>
                    <a:pt x="75" y="563"/>
                  </a:lnTo>
                  <a:lnTo>
                    <a:pt x="73" y="569"/>
                  </a:lnTo>
                  <a:lnTo>
                    <a:pt x="69" y="577"/>
                  </a:lnTo>
                  <a:lnTo>
                    <a:pt x="65" y="585"/>
                  </a:lnTo>
                  <a:lnTo>
                    <a:pt x="55" y="599"/>
                  </a:lnTo>
                  <a:lnTo>
                    <a:pt x="43" y="611"/>
                  </a:lnTo>
                  <a:lnTo>
                    <a:pt x="33" y="625"/>
                  </a:lnTo>
                  <a:lnTo>
                    <a:pt x="25" y="637"/>
                  </a:lnTo>
                  <a:lnTo>
                    <a:pt x="21" y="643"/>
                  </a:lnTo>
                  <a:lnTo>
                    <a:pt x="19" y="649"/>
                  </a:lnTo>
                  <a:lnTo>
                    <a:pt x="19" y="647"/>
                  </a:lnTo>
                  <a:lnTo>
                    <a:pt x="17" y="655"/>
                  </a:lnTo>
                  <a:lnTo>
                    <a:pt x="17" y="653"/>
                  </a:lnTo>
                  <a:lnTo>
                    <a:pt x="17" y="659"/>
                  </a:lnTo>
                  <a:lnTo>
                    <a:pt x="17" y="657"/>
                  </a:lnTo>
                  <a:lnTo>
                    <a:pt x="19" y="663"/>
                  </a:lnTo>
                  <a:lnTo>
                    <a:pt x="17" y="661"/>
                  </a:lnTo>
                  <a:lnTo>
                    <a:pt x="21" y="667"/>
                  </a:lnTo>
                  <a:lnTo>
                    <a:pt x="19" y="667"/>
                  </a:lnTo>
                  <a:lnTo>
                    <a:pt x="23" y="673"/>
                  </a:lnTo>
                  <a:lnTo>
                    <a:pt x="27" y="677"/>
                  </a:lnTo>
                  <a:lnTo>
                    <a:pt x="37" y="689"/>
                  </a:lnTo>
                  <a:lnTo>
                    <a:pt x="51" y="701"/>
                  </a:lnTo>
                  <a:lnTo>
                    <a:pt x="63" y="713"/>
                  </a:lnTo>
                  <a:lnTo>
                    <a:pt x="75" y="725"/>
                  </a:lnTo>
                  <a:lnTo>
                    <a:pt x="81" y="731"/>
                  </a:lnTo>
                  <a:lnTo>
                    <a:pt x="83" y="737"/>
                  </a:lnTo>
                  <a:lnTo>
                    <a:pt x="85" y="739"/>
                  </a:lnTo>
                  <a:lnTo>
                    <a:pt x="87" y="743"/>
                  </a:lnTo>
                  <a:lnTo>
                    <a:pt x="87" y="745"/>
                  </a:lnTo>
                  <a:lnTo>
                    <a:pt x="89" y="751"/>
                  </a:lnTo>
                  <a:lnTo>
                    <a:pt x="89" y="753"/>
                  </a:lnTo>
                  <a:lnTo>
                    <a:pt x="89" y="760"/>
                  </a:lnTo>
                  <a:lnTo>
                    <a:pt x="89" y="762"/>
                  </a:lnTo>
                  <a:lnTo>
                    <a:pt x="87" y="768"/>
                  </a:lnTo>
                  <a:lnTo>
                    <a:pt x="87" y="768"/>
                  </a:lnTo>
                  <a:lnTo>
                    <a:pt x="83" y="774"/>
                  </a:lnTo>
                  <a:lnTo>
                    <a:pt x="83" y="774"/>
                  </a:lnTo>
                  <a:lnTo>
                    <a:pt x="79" y="780"/>
                  </a:lnTo>
                  <a:lnTo>
                    <a:pt x="73" y="786"/>
                  </a:lnTo>
                  <a:lnTo>
                    <a:pt x="67" y="790"/>
                  </a:lnTo>
                  <a:lnTo>
                    <a:pt x="57" y="800"/>
                  </a:lnTo>
                  <a:lnTo>
                    <a:pt x="47" y="810"/>
                  </a:lnTo>
                  <a:lnTo>
                    <a:pt x="41" y="814"/>
                  </a:lnTo>
                  <a:lnTo>
                    <a:pt x="37" y="820"/>
                  </a:lnTo>
                  <a:lnTo>
                    <a:pt x="39" y="818"/>
                  </a:lnTo>
                  <a:lnTo>
                    <a:pt x="35" y="824"/>
                  </a:lnTo>
                  <a:lnTo>
                    <a:pt x="35" y="822"/>
                  </a:lnTo>
                  <a:lnTo>
                    <a:pt x="33" y="828"/>
                  </a:lnTo>
                  <a:lnTo>
                    <a:pt x="35" y="826"/>
                  </a:lnTo>
                  <a:lnTo>
                    <a:pt x="33" y="830"/>
                  </a:lnTo>
                  <a:lnTo>
                    <a:pt x="33" y="828"/>
                  </a:lnTo>
                  <a:lnTo>
                    <a:pt x="35" y="834"/>
                  </a:lnTo>
                  <a:lnTo>
                    <a:pt x="33" y="832"/>
                  </a:lnTo>
                  <a:lnTo>
                    <a:pt x="37" y="838"/>
                  </a:lnTo>
                  <a:lnTo>
                    <a:pt x="35" y="836"/>
                  </a:lnTo>
                  <a:lnTo>
                    <a:pt x="41" y="842"/>
                  </a:lnTo>
                  <a:lnTo>
                    <a:pt x="39" y="842"/>
                  </a:lnTo>
                  <a:lnTo>
                    <a:pt x="45" y="846"/>
                  </a:lnTo>
                  <a:lnTo>
                    <a:pt x="51" y="852"/>
                  </a:lnTo>
                  <a:lnTo>
                    <a:pt x="59" y="858"/>
                  </a:lnTo>
                  <a:lnTo>
                    <a:pt x="67" y="864"/>
                  </a:lnTo>
                  <a:lnTo>
                    <a:pt x="87" y="878"/>
                  </a:lnTo>
                  <a:lnTo>
                    <a:pt x="107" y="890"/>
                  </a:lnTo>
                  <a:lnTo>
                    <a:pt x="115" y="898"/>
                  </a:lnTo>
                  <a:lnTo>
                    <a:pt x="126" y="904"/>
                  </a:lnTo>
                  <a:lnTo>
                    <a:pt x="134" y="910"/>
                  </a:lnTo>
                  <a:lnTo>
                    <a:pt x="140" y="918"/>
                  </a:lnTo>
                  <a:lnTo>
                    <a:pt x="146" y="924"/>
                  </a:lnTo>
                  <a:lnTo>
                    <a:pt x="146" y="926"/>
                  </a:lnTo>
                  <a:lnTo>
                    <a:pt x="150" y="932"/>
                  </a:lnTo>
                  <a:lnTo>
                    <a:pt x="150" y="934"/>
                  </a:lnTo>
                  <a:lnTo>
                    <a:pt x="152" y="940"/>
                  </a:lnTo>
                  <a:lnTo>
                    <a:pt x="152" y="942"/>
                  </a:lnTo>
                  <a:lnTo>
                    <a:pt x="152" y="948"/>
                  </a:lnTo>
                  <a:lnTo>
                    <a:pt x="152" y="950"/>
                  </a:lnTo>
                  <a:lnTo>
                    <a:pt x="152" y="956"/>
                  </a:lnTo>
                  <a:lnTo>
                    <a:pt x="152" y="958"/>
                  </a:lnTo>
                  <a:lnTo>
                    <a:pt x="148" y="967"/>
                  </a:lnTo>
                  <a:lnTo>
                    <a:pt x="146" y="975"/>
                  </a:lnTo>
                  <a:lnTo>
                    <a:pt x="142" y="981"/>
                  </a:lnTo>
                  <a:lnTo>
                    <a:pt x="132" y="995"/>
                  </a:lnTo>
                  <a:lnTo>
                    <a:pt x="126" y="1007"/>
                  </a:lnTo>
                  <a:lnTo>
                    <a:pt x="121" y="1013"/>
                  </a:lnTo>
                  <a:lnTo>
                    <a:pt x="119" y="1017"/>
                  </a:lnTo>
                  <a:lnTo>
                    <a:pt x="117" y="1023"/>
                  </a:lnTo>
                  <a:lnTo>
                    <a:pt x="117" y="1023"/>
                  </a:lnTo>
                  <a:lnTo>
                    <a:pt x="117" y="1027"/>
                  </a:lnTo>
                  <a:lnTo>
                    <a:pt x="117" y="1025"/>
                  </a:lnTo>
                  <a:lnTo>
                    <a:pt x="117" y="1031"/>
                  </a:lnTo>
                  <a:lnTo>
                    <a:pt x="117" y="1029"/>
                  </a:lnTo>
                  <a:lnTo>
                    <a:pt x="119" y="1033"/>
                  </a:lnTo>
                  <a:lnTo>
                    <a:pt x="117" y="1031"/>
                  </a:lnTo>
                  <a:lnTo>
                    <a:pt x="121" y="1037"/>
                  </a:lnTo>
                  <a:lnTo>
                    <a:pt x="121" y="1035"/>
                  </a:lnTo>
                  <a:lnTo>
                    <a:pt x="126" y="1039"/>
                  </a:lnTo>
                  <a:lnTo>
                    <a:pt x="126" y="1039"/>
                  </a:lnTo>
                  <a:lnTo>
                    <a:pt x="132" y="1041"/>
                  </a:lnTo>
                  <a:lnTo>
                    <a:pt x="138" y="1045"/>
                  </a:lnTo>
                  <a:lnTo>
                    <a:pt x="146" y="1047"/>
                  </a:lnTo>
                  <a:lnTo>
                    <a:pt x="156" y="1051"/>
                  </a:lnTo>
                  <a:lnTo>
                    <a:pt x="176" y="1055"/>
                  </a:lnTo>
                  <a:lnTo>
                    <a:pt x="196" y="1061"/>
                  </a:lnTo>
                  <a:lnTo>
                    <a:pt x="216" y="1067"/>
                  </a:lnTo>
                  <a:lnTo>
                    <a:pt x="226" y="1071"/>
                  </a:lnTo>
                  <a:lnTo>
                    <a:pt x="237" y="1077"/>
                  </a:lnTo>
                  <a:lnTo>
                    <a:pt x="245" y="1083"/>
                  </a:lnTo>
                  <a:lnTo>
                    <a:pt x="251" y="1087"/>
                  </a:lnTo>
                  <a:lnTo>
                    <a:pt x="253" y="1089"/>
                  </a:lnTo>
                  <a:lnTo>
                    <a:pt x="257" y="1095"/>
                  </a:lnTo>
                  <a:lnTo>
                    <a:pt x="259" y="1097"/>
                  </a:lnTo>
                  <a:lnTo>
                    <a:pt x="263" y="1105"/>
                  </a:lnTo>
                  <a:lnTo>
                    <a:pt x="267" y="1115"/>
                  </a:lnTo>
                  <a:lnTo>
                    <a:pt x="271" y="1125"/>
                  </a:lnTo>
                  <a:lnTo>
                    <a:pt x="275" y="1145"/>
                  </a:lnTo>
                  <a:lnTo>
                    <a:pt x="281" y="1165"/>
                  </a:lnTo>
                  <a:lnTo>
                    <a:pt x="285" y="1186"/>
                  </a:lnTo>
                  <a:lnTo>
                    <a:pt x="287" y="1196"/>
                  </a:lnTo>
                  <a:lnTo>
                    <a:pt x="289" y="1204"/>
                  </a:lnTo>
                  <a:lnTo>
                    <a:pt x="293" y="1210"/>
                  </a:lnTo>
                  <a:lnTo>
                    <a:pt x="297" y="1218"/>
                  </a:lnTo>
                  <a:lnTo>
                    <a:pt x="295" y="1216"/>
                  </a:lnTo>
                  <a:lnTo>
                    <a:pt x="301" y="1222"/>
                  </a:lnTo>
                  <a:lnTo>
                    <a:pt x="299" y="1222"/>
                  </a:lnTo>
                  <a:lnTo>
                    <a:pt x="305" y="1226"/>
                  </a:lnTo>
                  <a:lnTo>
                    <a:pt x="303" y="1226"/>
                  </a:lnTo>
                  <a:lnTo>
                    <a:pt x="309" y="1228"/>
                  </a:lnTo>
                  <a:lnTo>
                    <a:pt x="307" y="1228"/>
                  </a:lnTo>
                  <a:lnTo>
                    <a:pt x="315" y="1230"/>
                  </a:lnTo>
                  <a:lnTo>
                    <a:pt x="313" y="1230"/>
                  </a:lnTo>
                  <a:lnTo>
                    <a:pt x="321" y="1230"/>
                  </a:lnTo>
                  <a:lnTo>
                    <a:pt x="329" y="1230"/>
                  </a:lnTo>
                  <a:lnTo>
                    <a:pt x="337" y="1230"/>
                  </a:lnTo>
                  <a:lnTo>
                    <a:pt x="347" y="1228"/>
                  </a:lnTo>
                  <a:lnTo>
                    <a:pt x="366" y="1224"/>
                  </a:lnTo>
                  <a:lnTo>
                    <a:pt x="386" y="1218"/>
                  </a:lnTo>
                  <a:lnTo>
                    <a:pt x="406" y="1216"/>
                  </a:lnTo>
                  <a:lnTo>
                    <a:pt x="416" y="1214"/>
                  </a:lnTo>
                  <a:lnTo>
                    <a:pt x="424" y="1214"/>
                  </a:lnTo>
                  <a:lnTo>
                    <a:pt x="426" y="1214"/>
                  </a:lnTo>
                  <a:lnTo>
                    <a:pt x="434" y="1216"/>
                  </a:lnTo>
                  <a:lnTo>
                    <a:pt x="434" y="1216"/>
                  </a:lnTo>
                  <a:lnTo>
                    <a:pt x="442" y="1218"/>
                  </a:lnTo>
                  <a:lnTo>
                    <a:pt x="444" y="1220"/>
                  </a:lnTo>
                  <a:lnTo>
                    <a:pt x="450" y="1224"/>
                  </a:lnTo>
                  <a:lnTo>
                    <a:pt x="450" y="1224"/>
                  </a:lnTo>
                  <a:lnTo>
                    <a:pt x="456" y="1230"/>
                  </a:lnTo>
                  <a:lnTo>
                    <a:pt x="458" y="1230"/>
                  </a:lnTo>
                  <a:lnTo>
                    <a:pt x="465" y="1238"/>
                  </a:lnTo>
                  <a:lnTo>
                    <a:pt x="469" y="1244"/>
                  </a:lnTo>
                  <a:lnTo>
                    <a:pt x="479" y="1262"/>
                  </a:lnTo>
                  <a:lnTo>
                    <a:pt x="487" y="1280"/>
                  </a:lnTo>
                  <a:lnTo>
                    <a:pt x="495" y="1296"/>
                  </a:lnTo>
                  <a:lnTo>
                    <a:pt x="499" y="1304"/>
                  </a:lnTo>
                  <a:lnTo>
                    <a:pt x="501" y="1310"/>
                  </a:lnTo>
                  <a:lnTo>
                    <a:pt x="505" y="1316"/>
                  </a:lnTo>
                  <a:lnTo>
                    <a:pt x="509" y="1322"/>
                  </a:lnTo>
                  <a:lnTo>
                    <a:pt x="509" y="1320"/>
                  </a:lnTo>
                  <a:lnTo>
                    <a:pt x="513" y="1324"/>
                  </a:lnTo>
                  <a:lnTo>
                    <a:pt x="511" y="1324"/>
                  </a:lnTo>
                  <a:lnTo>
                    <a:pt x="515" y="1326"/>
                  </a:lnTo>
                  <a:lnTo>
                    <a:pt x="513" y="1326"/>
                  </a:lnTo>
                  <a:lnTo>
                    <a:pt x="519" y="1326"/>
                  </a:lnTo>
                  <a:lnTo>
                    <a:pt x="515" y="1326"/>
                  </a:lnTo>
                  <a:lnTo>
                    <a:pt x="521" y="1326"/>
                  </a:lnTo>
                  <a:lnTo>
                    <a:pt x="519" y="1326"/>
                  </a:lnTo>
                  <a:lnTo>
                    <a:pt x="523" y="1324"/>
                  </a:lnTo>
                  <a:lnTo>
                    <a:pt x="523" y="1324"/>
                  </a:lnTo>
                  <a:lnTo>
                    <a:pt x="527" y="1322"/>
                  </a:lnTo>
                  <a:lnTo>
                    <a:pt x="531" y="1318"/>
                  </a:lnTo>
                  <a:lnTo>
                    <a:pt x="535" y="1314"/>
                  </a:lnTo>
                  <a:lnTo>
                    <a:pt x="547" y="1304"/>
                  </a:lnTo>
                  <a:lnTo>
                    <a:pt x="557" y="1292"/>
                  </a:lnTo>
                  <a:lnTo>
                    <a:pt x="569" y="1280"/>
                  </a:lnTo>
                  <a:lnTo>
                    <a:pt x="576" y="1276"/>
                  </a:lnTo>
                  <a:lnTo>
                    <a:pt x="582" y="1272"/>
                  </a:lnTo>
                  <a:lnTo>
                    <a:pt x="582" y="1272"/>
                  </a:lnTo>
                  <a:lnTo>
                    <a:pt x="588" y="1270"/>
                  </a:lnTo>
                  <a:lnTo>
                    <a:pt x="590" y="1270"/>
                  </a:lnTo>
                  <a:lnTo>
                    <a:pt x="596" y="1270"/>
                  </a:lnTo>
                  <a:lnTo>
                    <a:pt x="598" y="1270"/>
                  </a:lnTo>
                  <a:lnTo>
                    <a:pt x="610" y="1270"/>
                  </a:lnTo>
                  <a:lnTo>
                    <a:pt x="624" y="1272"/>
                  </a:lnTo>
                  <a:lnTo>
                    <a:pt x="638" y="1276"/>
                  </a:lnTo>
                  <a:lnTo>
                    <a:pt x="652" y="1282"/>
                  </a:lnTo>
                  <a:lnTo>
                    <a:pt x="666" y="1290"/>
                  </a:lnTo>
                  <a:lnTo>
                    <a:pt x="678" y="1298"/>
                  </a:lnTo>
                  <a:lnTo>
                    <a:pt x="680" y="1298"/>
                  </a:lnTo>
                  <a:lnTo>
                    <a:pt x="691" y="1310"/>
                  </a:lnTo>
                  <a:lnTo>
                    <a:pt x="693" y="1310"/>
                  </a:lnTo>
                  <a:lnTo>
                    <a:pt x="701" y="1322"/>
                  </a:lnTo>
                  <a:lnTo>
                    <a:pt x="701" y="1324"/>
                  </a:lnTo>
                  <a:lnTo>
                    <a:pt x="705" y="1332"/>
                  </a:lnTo>
                  <a:lnTo>
                    <a:pt x="709" y="1340"/>
                  </a:lnTo>
                  <a:lnTo>
                    <a:pt x="711" y="1352"/>
                  </a:lnTo>
                  <a:lnTo>
                    <a:pt x="715" y="1362"/>
                  </a:lnTo>
                  <a:lnTo>
                    <a:pt x="719" y="1387"/>
                  </a:lnTo>
                  <a:lnTo>
                    <a:pt x="721" y="1411"/>
                  </a:lnTo>
                  <a:lnTo>
                    <a:pt x="723" y="1435"/>
                  </a:lnTo>
                  <a:lnTo>
                    <a:pt x="725" y="1447"/>
                  </a:lnTo>
                  <a:lnTo>
                    <a:pt x="729" y="1489"/>
                  </a:lnTo>
                  <a:lnTo>
                    <a:pt x="729" y="1491"/>
                  </a:lnTo>
                  <a:lnTo>
                    <a:pt x="727" y="1495"/>
                  </a:lnTo>
                  <a:lnTo>
                    <a:pt x="725" y="1497"/>
                  </a:lnTo>
                  <a:lnTo>
                    <a:pt x="721" y="1497"/>
                  </a:lnTo>
                  <a:lnTo>
                    <a:pt x="719" y="1497"/>
                  </a:lnTo>
                  <a:lnTo>
                    <a:pt x="715" y="1497"/>
                  </a:lnTo>
                  <a:lnTo>
                    <a:pt x="713" y="1493"/>
                  </a:lnTo>
                  <a:lnTo>
                    <a:pt x="713" y="1491"/>
                  </a:lnTo>
                  <a:lnTo>
                    <a:pt x="713" y="1491"/>
                  </a:lnTo>
                  <a:close/>
                  <a:moveTo>
                    <a:pt x="753" y="1485"/>
                  </a:moveTo>
                  <a:lnTo>
                    <a:pt x="753" y="1493"/>
                  </a:lnTo>
                  <a:lnTo>
                    <a:pt x="753" y="1499"/>
                  </a:lnTo>
                  <a:lnTo>
                    <a:pt x="751" y="1505"/>
                  </a:lnTo>
                  <a:lnTo>
                    <a:pt x="747" y="1511"/>
                  </a:lnTo>
                  <a:lnTo>
                    <a:pt x="743" y="1515"/>
                  </a:lnTo>
                  <a:lnTo>
                    <a:pt x="737" y="1519"/>
                  </a:lnTo>
                  <a:lnTo>
                    <a:pt x="731" y="1521"/>
                  </a:lnTo>
                  <a:lnTo>
                    <a:pt x="725" y="1523"/>
                  </a:lnTo>
                  <a:lnTo>
                    <a:pt x="717" y="1523"/>
                  </a:lnTo>
                  <a:lnTo>
                    <a:pt x="711" y="1521"/>
                  </a:lnTo>
                  <a:lnTo>
                    <a:pt x="705" y="1519"/>
                  </a:lnTo>
                  <a:lnTo>
                    <a:pt x="701" y="1515"/>
                  </a:lnTo>
                  <a:lnTo>
                    <a:pt x="695" y="1511"/>
                  </a:lnTo>
                  <a:lnTo>
                    <a:pt x="691" y="1507"/>
                  </a:lnTo>
                  <a:lnTo>
                    <a:pt x="689" y="1501"/>
                  </a:lnTo>
                  <a:lnTo>
                    <a:pt x="686" y="1493"/>
                  </a:lnTo>
                  <a:lnTo>
                    <a:pt x="686" y="1487"/>
                  </a:lnTo>
                  <a:lnTo>
                    <a:pt x="689" y="1481"/>
                  </a:lnTo>
                  <a:lnTo>
                    <a:pt x="691" y="1475"/>
                  </a:lnTo>
                  <a:lnTo>
                    <a:pt x="695" y="1469"/>
                  </a:lnTo>
                  <a:lnTo>
                    <a:pt x="699" y="1465"/>
                  </a:lnTo>
                  <a:lnTo>
                    <a:pt x="703" y="1461"/>
                  </a:lnTo>
                  <a:lnTo>
                    <a:pt x="709" y="1457"/>
                  </a:lnTo>
                  <a:lnTo>
                    <a:pt x="717" y="1457"/>
                  </a:lnTo>
                  <a:lnTo>
                    <a:pt x="723" y="1457"/>
                  </a:lnTo>
                  <a:lnTo>
                    <a:pt x="729" y="1457"/>
                  </a:lnTo>
                  <a:lnTo>
                    <a:pt x="735" y="1459"/>
                  </a:lnTo>
                  <a:lnTo>
                    <a:pt x="741" y="1463"/>
                  </a:lnTo>
                  <a:lnTo>
                    <a:pt x="745" y="1467"/>
                  </a:lnTo>
                  <a:lnTo>
                    <a:pt x="749" y="1473"/>
                  </a:lnTo>
                  <a:lnTo>
                    <a:pt x="753" y="1479"/>
                  </a:lnTo>
                  <a:lnTo>
                    <a:pt x="753" y="1485"/>
                  </a:lnTo>
                  <a:lnTo>
                    <a:pt x="753" y="1485"/>
                  </a:lnTo>
                  <a:close/>
                  <a:moveTo>
                    <a:pt x="350" y="18"/>
                  </a:moveTo>
                  <a:lnTo>
                    <a:pt x="354" y="12"/>
                  </a:lnTo>
                  <a:lnTo>
                    <a:pt x="358" y="8"/>
                  </a:lnTo>
                  <a:lnTo>
                    <a:pt x="364" y="4"/>
                  </a:lnTo>
                  <a:lnTo>
                    <a:pt x="370" y="2"/>
                  </a:lnTo>
                  <a:lnTo>
                    <a:pt x="376" y="0"/>
                  </a:lnTo>
                  <a:lnTo>
                    <a:pt x="382" y="2"/>
                  </a:lnTo>
                  <a:lnTo>
                    <a:pt x="390" y="2"/>
                  </a:lnTo>
                  <a:lnTo>
                    <a:pt x="396" y="6"/>
                  </a:lnTo>
                  <a:lnTo>
                    <a:pt x="400" y="10"/>
                  </a:lnTo>
                  <a:lnTo>
                    <a:pt x="406" y="14"/>
                  </a:lnTo>
                  <a:lnTo>
                    <a:pt x="408" y="20"/>
                  </a:lnTo>
                  <a:lnTo>
                    <a:pt x="410" y="26"/>
                  </a:lnTo>
                  <a:lnTo>
                    <a:pt x="412" y="32"/>
                  </a:lnTo>
                  <a:lnTo>
                    <a:pt x="412" y="38"/>
                  </a:lnTo>
                  <a:lnTo>
                    <a:pt x="410" y="46"/>
                  </a:lnTo>
                  <a:lnTo>
                    <a:pt x="406" y="52"/>
                  </a:lnTo>
                  <a:lnTo>
                    <a:pt x="402" y="56"/>
                  </a:lnTo>
                  <a:lnTo>
                    <a:pt x="398" y="62"/>
                  </a:lnTo>
                  <a:lnTo>
                    <a:pt x="392" y="64"/>
                  </a:lnTo>
                  <a:lnTo>
                    <a:pt x="386" y="66"/>
                  </a:lnTo>
                  <a:lnTo>
                    <a:pt x="380" y="68"/>
                  </a:lnTo>
                  <a:lnTo>
                    <a:pt x="374" y="68"/>
                  </a:lnTo>
                  <a:lnTo>
                    <a:pt x="368" y="66"/>
                  </a:lnTo>
                  <a:lnTo>
                    <a:pt x="362" y="62"/>
                  </a:lnTo>
                  <a:lnTo>
                    <a:pt x="356" y="58"/>
                  </a:lnTo>
                  <a:lnTo>
                    <a:pt x="352" y="54"/>
                  </a:lnTo>
                  <a:lnTo>
                    <a:pt x="347" y="48"/>
                  </a:lnTo>
                  <a:lnTo>
                    <a:pt x="345" y="42"/>
                  </a:lnTo>
                  <a:lnTo>
                    <a:pt x="343" y="36"/>
                  </a:lnTo>
                  <a:lnTo>
                    <a:pt x="345" y="30"/>
                  </a:lnTo>
                  <a:lnTo>
                    <a:pt x="345" y="24"/>
                  </a:lnTo>
                  <a:lnTo>
                    <a:pt x="350" y="18"/>
                  </a:lnTo>
                  <a:lnTo>
                    <a:pt x="350" y="18"/>
                  </a:lnTo>
                  <a:close/>
                </a:path>
              </a:pathLst>
            </a:custGeom>
            <a:solidFill>
              <a:srgbClr val="993300"/>
            </a:solidFill>
            <a:ln w="3175">
              <a:solidFill>
                <a:srgbClr val="993300"/>
              </a:solidFill>
              <a:prstDash val="solid"/>
              <a:round/>
              <a:headEnd/>
              <a:tailEnd/>
            </a:ln>
          </p:spPr>
          <p:txBody>
            <a:bodyPr/>
            <a:lstStyle/>
            <a:p>
              <a:endParaRPr lang="en-GB"/>
            </a:p>
          </p:txBody>
        </p:sp>
        <p:grpSp>
          <p:nvGrpSpPr>
            <p:cNvPr id="3" name="Group 20"/>
            <p:cNvGrpSpPr>
              <a:grpSpLocks/>
            </p:cNvGrpSpPr>
            <p:nvPr/>
          </p:nvGrpSpPr>
          <p:grpSpPr bwMode="auto">
            <a:xfrm>
              <a:off x="3422" y="2318"/>
              <a:ext cx="981" cy="276"/>
              <a:chOff x="3734" y="680"/>
              <a:chExt cx="981" cy="276"/>
            </a:xfrm>
          </p:grpSpPr>
          <p:sp>
            <p:nvSpPr>
              <p:cNvPr id="485397" name="Freeform 21"/>
              <p:cNvSpPr>
                <a:spLocks/>
              </p:cNvSpPr>
              <p:nvPr/>
            </p:nvSpPr>
            <p:spPr bwMode="auto">
              <a:xfrm flipV="1">
                <a:off x="4525" y="691"/>
                <a:ext cx="97" cy="138"/>
              </a:xfrm>
              <a:custGeom>
                <a:avLst/>
                <a:gdLst/>
                <a:ahLst/>
                <a:cxnLst>
                  <a:cxn ang="0">
                    <a:pos x="49" y="0"/>
                  </a:cxn>
                  <a:cxn ang="0">
                    <a:pos x="45" y="0"/>
                  </a:cxn>
                  <a:cxn ang="0">
                    <a:pos x="41" y="2"/>
                  </a:cxn>
                  <a:cxn ang="0">
                    <a:pos x="35" y="4"/>
                  </a:cxn>
                  <a:cxn ang="0">
                    <a:pos x="31" y="6"/>
                  </a:cxn>
                  <a:cxn ang="0">
                    <a:pos x="26" y="8"/>
                  </a:cxn>
                  <a:cxn ang="0">
                    <a:pos x="22" y="12"/>
                  </a:cxn>
                  <a:cxn ang="0">
                    <a:pos x="18" y="16"/>
                  </a:cxn>
                  <a:cxn ang="0">
                    <a:pos x="16" y="20"/>
                  </a:cxn>
                  <a:cxn ang="0">
                    <a:pos x="10" y="30"/>
                  </a:cxn>
                  <a:cxn ang="0">
                    <a:pos x="4" y="42"/>
                  </a:cxn>
                  <a:cxn ang="0">
                    <a:pos x="2" y="56"/>
                  </a:cxn>
                  <a:cxn ang="0">
                    <a:pos x="2" y="62"/>
                  </a:cxn>
                  <a:cxn ang="0">
                    <a:pos x="0" y="70"/>
                  </a:cxn>
                  <a:cxn ang="0">
                    <a:pos x="2" y="76"/>
                  </a:cxn>
                  <a:cxn ang="0">
                    <a:pos x="2" y="84"/>
                  </a:cxn>
                  <a:cxn ang="0">
                    <a:pos x="4" y="96"/>
                  </a:cxn>
                  <a:cxn ang="0">
                    <a:pos x="10" y="108"/>
                  </a:cxn>
                  <a:cxn ang="0">
                    <a:pos x="16" y="118"/>
                  </a:cxn>
                  <a:cxn ang="0">
                    <a:pos x="18" y="122"/>
                  </a:cxn>
                  <a:cxn ang="0">
                    <a:pos x="22" y="126"/>
                  </a:cxn>
                  <a:cxn ang="0">
                    <a:pos x="26" y="130"/>
                  </a:cxn>
                  <a:cxn ang="0">
                    <a:pos x="31" y="134"/>
                  </a:cxn>
                  <a:cxn ang="0">
                    <a:pos x="35" y="136"/>
                  </a:cxn>
                  <a:cxn ang="0">
                    <a:pos x="41" y="138"/>
                  </a:cxn>
                  <a:cxn ang="0">
                    <a:pos x="45" y="138"/>
                  </a:cxn>
                  <a:cxn ang="0">
                    <a:pos x="49" y="138"/>
                  </a:cxn>
                  <a:cxn ang="0">
                    <a:pos x="55" y="138"/>
                  </a:cxn>
                  <a:cxn ang="0">
                    <a:pos x="59" y="138"/>
                  </a:cxn>
                  <a:cxn ang="0">
                    <a:pos x="65" y="136"/>
                  </a:cxn>
                  <a:cxn ang="0">
                    <a:pos x="69" y="134"/>
                  </a:cxn>
                  <a:cxn ang="0">
                    <a:pos x="73" y="130"/>
                  </a:cxn>
                  <a:cxn ang="0">
                    <a:pos x="77" y="126"/>
                  </a:cxn>
                  <a:cxn ang="0">
                    <a:pos x="81" y="122"/>
                  </a:cxn>
                  <a:cxn ang="0">
                    <a:pos x="83" y="118"/>
                  </a:cxn>
                  <a:cxn ang="0">
                    <a:pos x="89" y="108"/>
                  </a:cxn>
                  <a:cxn ang="0">
                    <a:pos x="95" y="96"/>
                  </a:cxn>
                  <a:cxn ang="0">
                    <a:pos x="97" y="84"/>
                  </a:cxn>
                  <a:cxn ang="0">
                    <a:pos x="97" y="76"/>
                  </a:cxn>
                  <a:cxn ang="0">
                    <a:pos x="97" y="70"/>
                  </a:cxn>
                  <a:cxn ang="0">
                    <a:pos x="97" y="62"/>
                  </a:cxn>
                  <a:cxn ang="0">
                    <a:pos x="97" y="56"/>
                  </a:cxn>
                  <a:cxn ang="0">
                    <a:pos x="95" y="42"/>
                  </a:cxn>
                  <a:cxn ang="0">
                    <a:pos x="89" y="30"/>
                  </a:cxn>
                  <a:cxn ang="0">
                    <a:pos x="83" y="20"/>
                  </a:cxn>
                  <a:cxn ang="0">
                    <a:pos x="81" y="16"/>
                  </a:cxn>
                  <a:cxn ang="0">
                    <a:pos x="77" y="12"/>
                  </a:cxn>
                  <a:cxn ang="0">
                    <a:pos x="73" y="8"/>
                  </a:cxn>
                  <a:cxn ang="0">
                    <a:pos x="69" y="6"/>
                  </a:cxn>
                  <a:cxn ang="0">
                    <a:pos x="65" y="4"/>
                  </a:cxn>
                  <a:cxn ang="0">
                    <a:pos x="59" y="2"/>
                  </a:cxn>
                  <a:cxn ang="0">
                    <a:pos x="55" y="0"/>
                  </a:cxn>
                  <a:cxn ang="0">
                    <a:pos x="49" y="0"/>
                  </a:cxn>
                </a:cxnLst>
                <a:rect l="0" t="0" r="r" b="b"/>
                <a:pathLst>
                  <a:path w="97" h="138">
                    <a:moveTo>
                      <a:pt x="49" y="0"/>
                    </a:moveTo>
                    <a:lnTo>
                      <a:pt x="45" y="0"/>
                    </a:lnTo>
                    <a:lnTo>
                      <a:pt x="41" y="2"/>
                    </a:lnTo>
                    <a:lnTo>
                      <a:pt x="35" y="4"/>
                    </a:lnTo>
                    <a:lnTo>
                      <a:pt x="31" y="6"/>
                    </a:lnTo>
                    <a:lnTo>
                      <a:pt x="26" y="8"/>
                    </a:lnTo>
                    <a:lnTo>
                      <a:pt x="22" y="12"/>
                    </a:lnTo>
                    <a:lnTo>
                      <a:pt x="18" y="16"/>
                    </a:lnTo>
                    <a:lnTo>
                      <a:pt x="16" y="20"/>
                    </a:lnTo>
                    <a:lnTo>
                      <a:pt x="10" y="30"/>
                    </a:lnTo>
                    <a:lnTo>
                      <a:pt x="4" y="42"/>
                    </a:lnTo>
                    <a:lnTo>
                      <a:pt x="2" y="56"/>
                    </a:lnTo>
                    <a:lnTo>
                      <a:pt x="2" y="62"/>
                    </a:lnTo>
                    <a:lnTo>
                      <a:pt x="0" y="70"/>
                    </a:lnTo>
                    <a:lnTo>
                      <a:pt x="2" y="76"/>
                    </a:lnTo>
                    <a:lnTo>
                      <a:pt x="2" y="84"/>
                    </a:lnTo>
                    <a:lnTo>
                      <a:pt x="4" y="96"/>
                    </a:lnTo>
                    <a:lnTo>
                      <a:pt x="10" y="108"/>
                    </a:lnTo>
                    <a:lnTo>
                      <a:pt x="16" y="118"/>
                    </a:lnTo>
                    <a:lnTo>
                      <a:pt x="18" y="122"/>
                    </a:lnTo>
                    <a:lnTo>
                      <a:pt x="22" y="126"/>
                    </a:lnTo>
                    <a:lnTo>
                      <a:pt x="26" y="130"/>
                    </a:lnTo>
                    <a:lnTo>
                      <a:pt x="31" y="134"/>
                    </a:lnTo>
                    <a:lnTo>
                      <a:pt x="35" y="136"/>
                    </a:lnTo>
                    <a:lnTo>
                      <a:pt x="41" y="138"/>
                    </a:lnTo>
                    <a:lnTo>
                      <a:pt x="45" y="138"/>
                    </a:lnTo>
                    <a:lnTo>
                      <a:pt x="49" y="138"/>
                    </a:lnTo>
                    <a:lnTo>
                      <a:pt x="55" y="138"/>
                    </a:lnTo>
                    <a:lnTo>
                      <a:pt x="59" y="138"/>
                    </a:lnTo>
                    <a:lnTo>
                      <a:pt x="65" y="136"/>
                    </a:lnTo>
                    <a:lnTo>
                      <a:pt x="69" y="134"/>
                    </a:lnTo>
                    <a:lnTo>
                      <a:pt x="73" y="130"/>
                    </a:lnTo>
                    <a:lnTo>
                      <a:pt x="77" y="126"/>
                    </a:lnTo>
                    <a:lnTo>
                      <a:pt x="81" y="122"/>
                    </a:lnTo>
                    <a:lnTo>
                      <a:pt x="83" y="118"/>
                    </a:lnTo>
                    <a:lnTo>
                      <a:pt x="89" y="108"/>
                    </a:lnTo>
                    <a:lnTo>
                      <a:pt x="95" y="96"/>
                    </a:lnTo>
                    <a:lnTo>
                      <a:pt x="97" y="84"/>
                    </a:lnTo>
                    <a:lnTo>
                      <a:pt x="97" y="76"/>
                    </a:lnTo>
                    <a:lnTo>
                      <a:pt x="97" y="70"/>
                    </a:lnTo>
                    <a:lnTo>
                      <a:pt x="97" y="62"/>
                    </a:lnTo>
                    <a:lnTo>
                      <a:pt x="97" y="56"/>
                    </a:lnTo>
                    <a:lnTo>
                      <a:pt x="95" y="42"/>
                    </a:lnTo>
                    <a:lnTo>
                      <a:pt x="89" y="30"/>
                    </a:lnTo>
                    <a:lnTo>
                      <a:pt x="83" y="20"/>
                    </a:lnTo>
                    <a:lnTo>
                      <a:pt x="81" y="16"/>
                    </a:lnTo>
                    <a:lnTo>
                      <a:pt x="77" y="12"/>
                    </a:lnTo>
                    <a:lnTo>
                      <a:pt x="73" y="8"/>
                    </a:lnTo>
                    <a:lnTo>
                      <a:pt x="69" y="6"/>
                    </a:lnTo>
                    <a:lnTo>
                      <a:pt x="65" y="4"/>
                    </a:lnTo>
                    <a:lnTo>
                      <a:pt x="59" y="2"/>
                    </a:lnTo>
                    <a:lnTo>
                      <a:pt x="55" y="0"/>
                    </a:lnTo>
                    <a:lnTo>
                      <a:pt x="49" y="0"/>
                    </a:lnTo>
                    <a:close/>
                  </a:path>
                </a:pathLst>
              </a:custGeom>
              <a:solidFill>
                <a:srgbClr val="FFFFFF"/>
              </a:solidFill>
              <a:ln w="9525">
                <a:noFill/>
                <a:round/>
                <a:headEnd/>
                <a:tailEnd/>
              </a:ln>
            </p:spPr>
            <p:txBody>
              <a:bodyPr/>
              <a:lstStyle/>
              <a:p>
                <a:endParaRPr lang="en-GB"/>
              </a:p>
            </p:txBody>
          </p:sp>
          <p:sp>
            <p:nvSpPr>
              <p:cNvPr id="485398" name="Freeform 22"/>
              <p:cNvSpPr>
                <a:spLocks/>
              </p:cNvSpPr>
              <p:nvPr/>
            </p:nvSpPr>
            <p:spPr bwMode="auto">
              <a:xfrm flipV="1">
                <a:off x="4525" y="691"/>
                <a:ext cx="97" cy="138"/>
              </a:xfrm>
              <a:custGeom>
                <a:avLst/>
                <a:gdLst/>
                <a:ahLst/>
                <a:cxnLst>
                  <a:cxn ang="0">
                    <a:pos x="49" y="0"/>
                  </a:cxn>
                  <a:cxn ang="0">
                    <a:pos x="45" y="0"/>
                  </a:cxn>
                  <a:cxn ang="0">
                    <a:pos x="41" y="2"/>
                  </a:cxn>
                  <a:cxn ang="0">
                    <a:pos x="35" y="4"/>
                  </a:cxn>
                  <a:cxn ang="0">
                    <a:pos x="31" y="6"/>
                  </a:cxn>
                  <a:cxn ang="0">
                    <a:pos x="26" y="8"/>
                  </a:cxn>
                  <a:cxn ang="0">
                    <a:pos x="22" y="12"/>
                  </a:cxn>
                  <a:cxn ang="0">
                    <a:pos x="18" y="16"/>
                  </a:cxn>
                  <a:cxn ang="0">
                    <a:pos x="16" y="20"/>
                  </a:cxn>
                  <a:cxn ang="0">
                    <a:pos x="10" y="30"/>
                  </a:cxn>
                  <a:cxn ang="0">
                    <a:pos x="4" y="42"/>
                  </a:cxn>
                  <a:cxn ang="0">
                    <a:pos x="2" y="56"/>
                  </a:cxn>
                  <a:cxn ang="0">
                    <a:pos x="2" y="62"/>
                  </a:cxn>
                  <a:cxn ang="0">
                    <a:pos x="0" y="70"/>
                  </a:cxn>
                  <a:cxn ang="0">
                    <a:pos x="2" y="76"/>
                  </a:cxn>
                  <a:cxn ang="0">
                    <a:pos x="2" y="84"/>
                  </a:cxn>
                  <a:cxn ang="0">
                    <a:pos x="4" y="96"/>
                  </a:cxn>
                  <a:cxn ang="0">
                    <a:pos x="10" y="108"/>
                  </a:cxn>
                  <a:cxn ang="0">
                    <a:pos x="16" y="118"/>
                  </a:cxn>
                  <a:cxn ang="0">
                    <a:pos x="18" y="122"/>
                  </a:cxn>
                  <a:cxn ang="0">
                    <a:pos x="22" y="126"/>
                  </a:cxn>
                  <a:cxn ang="0">
                    <a:pos x="26" y="130"/>
                  </a:cxn>
                  <a:cxn ang="0">
                    <a:pos x="31" y="134"/>
                  </a:cxn>
                  <a:cxn ang="0">
                    <a:pos x="35" y="136"/>
                  </a:cxn>
                  <a:cxn ang="0">
                    <a:pos x="41" y="138"/>
                  </a:cxn>
                  <a:cxn ang="0">
                    <a:pos x="45" y="138"/>
                  </a:cxn>
                  <a:cxn ang="0">
                    <a:pos x="49" y="138"/>
                  </a:cxn>
                  <a:cxn ang="0">
                    <a:pos x="55" y="138"/>
                  </a:cxn>
                  <a:cxn ang="0">
                    <a:pos x="59" y="138"/>
                  </a:cxn>
                  <a:cxn ang="0">
                    <a:pos x="65" y="136"/>
                  </a:cxn>
                  <a:cxn ang="0">
                    <a:pos x="69" y="134"/>
                  </a:cxn>
                  <a:cxn ang="0">
                    <a:pos x="73" y="130"/>
                  </a:cxn>
                  <a:cxn ang="0">
                    <a:pos x="77" y="126"/>
                  </a:cxn>
                  <a:cxn ang="0">
                    <a:pos x="81" y="122"/>
                  </a:cxn>
                  <a:cxn ang="0">
                    <a:pos x="83" y="118"/>
                  </a:cxn>
                  <a:cxn ang="0">
                    <a:pos x="89" y="108"/>
                  </a:cxn>
                  <a:cxn ang="0">
                    <a:pos x="95" y="96"/>
                  </a:cxn>
                  <a:cxn ang="0">
                    <a:pos x="97" y="84"/>
                  </a:cxn>
                  <a:cxn ang="0">
                    <a:pos x="97" y="76"/>
                  </a:cxn>
                  <a:cxn ang="0">
                    <a:pos x="97" y="70"/>
                  </a:cxn>
                  <a:cxn ang="0">
                    <a:pos x="97" y="62"/>
                  </a:cxn>
                  <a:cxn ang="0">
                    <a:pos x="97" y="56"/>
                  </a:cxn>
                  <a:cxn ang="0">
                    <a:pos x="95" y="42"/>
                  </a:cxn>
                  <a:cxn ang="0">
                    <a:pos x="89" y="30"/>
                  </a:cxn>
                  <a:cxn ang="0">
                    <a:pos x="83" y="20"/>
                  </a:cxn>
                  <a:cxn ang="0">
                    <a:pos x="81" y="16"/>
                  </a:cxn>
                  <a:cxn ang="0">
                    <a:pos x="77" y="12"/>
                  </a:cxn>
                  <a:cxn ang="0">
                    <a:pos x="73" y="8"/>
                  </a:cxn>
                  <a:cxn ang="0">
                    <a:pos x="69" y="6"/>
                  </a:cxn>
                  <a:cxn ang="0">
                    <a:pos x="65" y="4"/>
                  </a:cxn>
                  <a:cxn ang="0">
                    <a:pos x="59" y="2"/>
                  </a:cxn>
                  <a:cxn ang="0">
                    <a:pos x="55" y="0"/>
                  </a:cxn>
                  <a:cxn ang="0">
                    <a:pos x="49" y="0"/>
                  </a:cxn>
                </a:cxnLst>
                <a:rect l="0" t="0" r="r" b="b"/>
                <a:pathLst>
                  <a:path w="97" h="138">
                    <a:moveTo>
                      <a:pt x="49" y="0"/>
                    </a:moveTo>
                    <a:lnTo>
                      <a:pt x="45" y="0"/>
                    </a:lnTo>
                    <a:lnTo>
                      <a:pt x="41" y="2"/>
                    </a:lnTo>
                    <a:lnTo>
                      <a:pt x="35" y="4"/>
                    </a:lnTo>
                    <a:lnTo>
                      <a:pt x="31" y="6"/>
                    </a:lnTo>
                    <a:lnTo>
                      <a:pt x="26" y="8"/>
                    </a:lnTo>
                    <a:lnTo>
                      <a:pt x="22" y="12"/>
                    </a:lnTo>
                    <a:lnTo>
                      <a:pt x="18" y="16"/>
                    </a:lnTo>
                    <a:lnTo>
                      <a:pt x="16" y="20"/>
                    </a:lnTo>
                    <a:lnTo>
                      <a:pt x="10" y="30"/>
                    </a:lnTo>
                    <a:lnTo>
                      <a:pt x="4" y="42"/>
                    </a:lnTo>
                    <a:lnTo>
                      <a:pt x="2" y="56"/>
                    </a:lnTo>
                    <a:lnTo>
                      <a:pt x="2" y="62"/>
                    </a:lnTo>
                    <a:lnTo>
                      <a:pt x="0" y="70"/>
                    </a:lnTo>
                    <a:lnTo>
                      <a:pt x="2" y="76"/>
                    </a:lnTo>
                    <a:lnTo>
                      <a:pt x="2" y="84"/>
                    </a:lnTo>
                    <a:lnTo>
                      <a:pt x="4" y="96"/>
                    </a:lnTo>
                    <a:lnTo>
                      <a:pt x="10" y="108"/>
                    </a:lnTo>
                    <a:lnTo>
                      <a:pt x="16" y="118"/>
                    </a:lnTo>
                    <a:lnTo>
                      <a:pt x="18" y="122"/>
                    </a:lnTo>
                    <a:lnTo>
                      <a:pt x="22" y="126"/>
                    </a:lnTo>
                    <a:lnTo>
                      <a:pt x="26" y="130"/>
                    </a:lnTo>
                    <a:lnTo>
                      <a:pt x="31" y="134"/>
                    </a:lnTo>
                    <a:lnTo>
                      <a:pt x="35" y="136"/>
                    </a:lnTo>
                    <a:lnTo>
                      <a:pt x="41" y="138"/>
                    </a:lnTo>
                    <a:lnTo>
                      <a:pt x="45" y="138"/>
                    </a:lnTo>
                    <a:lnTo>
                      <a:pt x="49" y="138"/>
                    </a:lnTo>
                    <a:lnTo>
                      <a:pt x="55" y="138"/>
                    </a:lnTo>
                    <a:lnTo>
                      <a:pt x="59" y="138"/>
                    </a:lnTo>
                    <a:lnTo>
                      <a:pt x="65" y="136"/>
                    </a:lnTo>
                    <a:lnTo>
                      <a:pt x="69" y="134"/>
                    </a:lnTo>
                    <a:lnTo>
                      <a:pt x="73" y="130"/>
                    </a:lnTo>
                    <a:lnTo>
                      <a:pt x="77" y="126"/>
                    </a:lnTo>
                    <a:lnTo>
                      <a:pt x="81" y="122"/>
                    </a:lnTo>
                    <a:lnTo>
                      <a:pt x="83" y="118"/>
                    </a:lnTo>
                    <a:lnTo>
                      <a:pt x="89" y="108"/>
                    </a:lnTo>
                    <a:lnTo>
                      <a:pt x="95" y="96"/>
                    </a:lnTo>
                    <a:lnTo>
                      <a:pt x="97" y="84"/>
                    </a:lnTo>
                    <a:lnTo>
                      <a:pt x="97" y="76"/>
                    </a:lnTo>
                    <a:lnTo>
                      <a:pt x="97" y="70"/>
                    </a:lnTo>
                    <a:lnTo>
                      <a:pt x="97" y="62"/>
                    </a:lnTo>
                    <a:lnTo>
                      <a:pt x="97" y="56"/>
                    </a:lnTo>
                    <a:lnTo>
                      <a:pt x="95" y="42"/>
                    </a:lnTo>
                    <a:lnTo>
                      <a:pt x="89" y="30"/>
                    </a:lnTo>
                    <a:lnTo>
                      <a:pt x="83" y="20"/>
                    </a:lnTo>
                    <a:lnTo>
                      <a:pt x="81" y="16"/>
                    </a:lnTo>
                    <a:lnTo>
                      <a:pt x="77" y="12"/>
                    </a:lnTo>
                    <a:lnTo>
                      <a:pt x="73" y="8"/>
                    </a:lnTo>
                    <a:lnTo>
                      <a:pt x="69" y="6"/>
                    </a:lnTo>
                    <a:lnTo>
                      <a:pt x="65" y="4"/>
                    </a:lnTo>
                    <a:lnTo>
                      <a:pt x="59" y="2"/>
                    </a:lnTo>
                    <a:lnTo>
                      <a:pt x="55" y="0"/>
                    </a:lnTo>
                    <a:lnTo>
                      <a:pt x="49" y="0"/>
                    </a:lnTo>
                  </a:path>
                </a:pathLst>
              </a:custGeom>
              <a:noFill/>
              <a:ln w="19050">
                <a:solidFill>
                  <a:srgbClr val="000000"/>
                </a:solidFill>
                <a:prstDash val="solid"/>
                <a:round/>
                <a:headEnd/>
                <a:tailEnd/>
              </a:ln>
            </p:spPr>
            <p:txBody>
              <a:bodyPr/>
              <a:lstStyle/>
              <a:p>
                <a:endParaRPr lang="en-GB"/>
              </a:p>
            </p:txBody>
          </p:sp>
          <p:sp>
            <p:nvSpPr>
              <p:cNvPr id="485399" name="Line 23"/>
              <p:cNvSpPr>
                <a:spLocks noChangeShapeType="1"/>
              </p:cNvSpPr>
              <p:nvPr/>
            </p:nvSpPr>
            <p:spPr bwMode="auto">
              <a:xfrm>
                <a:off x="4580" y="823"/>
                <a:ext cx="2" cy="133"/>
              </a:xfrm>
              <a:prstGeom prst="line">
                <a:avLst/>
              </a:prstGeom>
              <a:noFill/>
              <a:ln w="19050">
                <a:solidFill>
                  <a:srgbClr val="000000"/>
                </a:solidFill>
                <a:round/>
                <a:headEnd/>
                <a:tailEnd/>
              </a:ln>
            </p:spPr>
            <p:txBody>
              <a:bodyPr/>
              <a:lstStyle/>
              <a:p>
                <a:endParaRPr lang="en-GB"/>
              </a:p>
            </p:txBody>
          </p:sp>
          <p:sp>
            <p:nvSpPr>
              <p:cNvPr id="485400" name="Line 24"/>
              <p:cNvSpPr>
                <a:spLocks noChangeShapeType="1"/>
              </p:cNvSpPr>
              <p:nvPr/>
            </p:nvSpPr>
            <p:spPr bwMode="auto">
              <a:xfrm flipH="1" flipV="1">
                <a:off x="3746" y="690"/>
                <a:ext cx="826" cy="1"/>
              </a:xfrm>
              <a:prstGeom prst="line">
                <a:avLst/>
              </a:prstGeom>
              <a:noFill/>
              <a:ln w="19050">
                <a:solidFill>
                  <a:srgbClr val="000000"/>
                </a:solidFill>
                <a:round/>
                <a:headEnd/>
                <a:tailEnd/>
              </a:ln>
            </p:spPr>
            <p:txBody>
              <a:bodyPr/>
              <a:lstStyle/>
              <a:p>
                <a:endParaRPr lang="en-GB"/>
              </a:p>
            </p:txBody>
          </p:sp>
          <p:sp>
            <p:nvSpPr>
              <p:cNvPr id="485401" name="Line 25"/>
              <p:cNvSpPr>
                <a:spLocks noChangeShapeType="1"/>
              </p:cNvSpPr>
              <p:nvPr/>
            </p:nvSpPr>
            <p:spPr bwMode="auto">
              <a:xfrm flipH="1" flipV="1">
                <a:off x="3746" y="828"/>
                <a:ext cx="826" cy="1"/>
              </a:xfrm>
              <a:prstGeom prst="line">
                <a:avLst/>
              </a:prstGeom>
              <a:noFill/>
              <a:ln w="19050">
                <a:solidFill>
                  <a:srgbClr val="000000"/>
                </a:solidFill>
                <a:round/>
                <a:headEnd/>
                <a:tailEnd/>
              </a:ln>
            </p:spPr>
            <p:txBody>
              <a:bodyPr/>
              <a:lstStyle/>
              <a:p>
                <a:endParaRPr lang="en-GB"/>
              </a:p>
            </p:txBody>
          </p:sp>
          <p:sp>
            <p:nvSpPr>
              <p:cNvPr id="485402" name="Line 26"/>
              <p:cNvSpPr>
                <a:spLocks noChangeShapeType="1"/>
              </p:cNvSpPr>
              <p:nvPr/>
            </p:nvSpPr>
            <p:spPr bwMode="auto">
              <a:xfrm flipV="1">
                <a:off x="4572" y="776"/>
                <a:ext cx="143" cy="1"/>
              </a:xfrm>
              <a:prstGeom prst="line">
                <a:avLst/>
              </a:prstGeom>
              <a:noFill/>
              <a:ln w="19050">
                <a:solidFill>
                  <a:srgbClr val="000000"/>
                </a:solidFill>
                <a:round/>
                <a:headEnd/>
                <a:tailEnd/>
              </a:ln>
            </p:spPr>
            <p:txBody>
              <a:bodyPr/>
              <a:lstStyle/>
              <a:p>
                <a:endParaRPr lang="en-GB"/>
              </a:p>
            </p:txBody>
          </p:sp>
          <p:sp>
            <p:nvSpPr>
              <p:cNvPr id="485403" name="Freeform 27"/>
              <p:cNvSpPr>
                <a:spLocks/>
              </p:cNvSpPr>
              <p:nvPr/>
            </p:nvSpPr>
            <p:spPr bwMode="auto">
              <a:xfrm flipV="1">
                <a:off x="3734" y="680"/>
                <a:ext cx="53" cy="149"/>
              </a:xfrm>
              <a:custGeom>
                <a:avLst/>
                <a:gdLst/>
                <a:ahLst/>
                <a:cxnLst>
                  <a:cxn ang="0">
                    <a:pos x="43" y="0"/>
                  </a:cxn>
                  <a:cxn ang="0">
                    <a:pos x="35" y="2"/>
                  </a:cxn>
                  <a:cxn ang="0">
                    <a:pos x="26" y="4"/>
                  </a:cxn>
                  <a:cxn ang="0">
                    <a:pos x="18" y="6"/>
                  </a:cxn>
                  <a:cxn ang="0">
                    <a:pos x="14" y="8"/>
                  </a:cxn>
                  <a:cxn ang="0">
                    <a:pos x="12" y="10"/>
                  </a:cxn>
                  <a:cxn ang="0">
                    <a:pos x="8" y="14"/>
                  </a:cxn>
                  <a:cxn ang="0">
                    <a:pos x="6" y="16"/>
                  </a:cxn>
                  <a:cxn ang="0">
                    <a:pos x="2" y="22"/>
                  </a:cxn>
                  <a:cxn ang="0">
                    <a:pos x="0" y="28"/>
                  </a:cxn>
                  <a:cxn ang="0">
                    <a:pos x="0" y="34"/>
                  </a:cxn>
                  <a:cxn ang="0">
                    <a:pos x="2" y="40"/>
                  </a:cxn>
                  <a:cxn ang="0">
                    <a:pos x="4" y="46"/>
                  </a:cxn>
                  <a:cxn ang="0">
                    <a:pos x="6" y="52"/>
                  </a:cxn>
                  <a:cxn ang="0">
                    <a:pos x="10" y="58"/>
                  </a:cxn>
                  <a:cxn ang="0">
                    <a:pos x="14" y="62"/>
                  </a:cxn>
                  <a:cxn ang="0">
                    <a:pos x="20" y="66"/>
                  </a:cxn>
                  <a:cxn ang="0">
                    <a:pos x="33" y="76"/>
                  </a:cxn>
                  <a:cxn ang="0">
                    <a:pos x="43" y="84"/>
                  </a:cxn>
                  <a:cxn ang="0">
                    <a:pos x="49" y="86"/>
                  </a:cxn>
                  <a:cxn ang="0">
                    <a:pos x="53" y="90"/>
                  </a:cxn>
                  <a:cxn ang="0">
                    <a:pos x="51" y="98"/>
                  </a:cxn>
                  <a:cxn ang="0">
                    <a:pos x="47" y="106"/>
                  </a:cxn>
                  <a:cxn ang="0">
                    <a:pos x="45" y="116"/>
                  </a:cxn>
                  <a:cxn ang="0">
                    <a:pos x="41" y="126"/>
                  </a:cxn>
                  <a:cxn ang="0">
                    <a:pos x="35" y="136"/>
                  </a:cxn>
                  <a:cxn ang="0">
                    <a:pos x="33" y="138"/>
                  </a:cxn>
                  <a:cxn ang="0">
                    <a:pos x="28" y="143"/>
                  </a:cxn>
                  <a:cxn ang="0">
                    <a:pos x="24" y="145"/>
                  </a:cxn>
                  <a:cxn ang="0">
                    <a:pos x="20" y="147"/>
                  </a:cxn>
                  <a:cxn ang="0">
                    <a:pos x="16" y="149"/>
                  </a:cxn>
                  <a:cxn ang="0">
                    <a:pos x="12" y="149"/>
                  </a:cxn>
                </a:cxnLst>
                <a:rect l="0" t="0" r="r" b="b"/>
                <a:pathLst>
                  <a:path w="53" h="149">
                    <a:moveTo>
                      <a:pt x="43" y="0"/>
                    </a:moveTo>
                    <a:lnTo>
                      <a:pt x="35" y="2"/>
                    </a:lnTo>
                    <a:lnTo>
                      <a:pt x="26" y="4"/>
                    </a:lnTo>
                    <a:lnTo>
                      <a:pt x="18" y="6"/>
                    </a:lnTo>
                    <a:lnTo>
                      <a:pt x="14" y="8"/>
                    </a:lnTo>
                    <a:lnTo>
                      <a:pt x="12" y="10"/>
                    </a:lnTo>
                    <a:lnTo>
                      <a:pt x="8" y="14"/>
                    </a:lnTo>
                    <a:lnTo>
                      <a:pt x="6" y="16"/>
                    </a:lnTo>
                    <a:lnTo>
                      <a:pt x="2" y="22"/>
                    </a:lnTo>
                    <a:lnTo>
                      <a:pt x="0" y="28"/>
                    </a:lnTo>
                    <a:lnTo>
                      <a:pt x="0" y="34"/>
                    </a:lnTo>
                    <a:lnTo>
                      <a:pt x="2" y="40"/>
                    </a:lnTo>
                    <a:lnTo>
                      <a:pt x="4" y="46"/>
                    </a:lnTo>
                    <a:lnTo>
                      <a:pt x="6" y="52"/>
                    </a:lnTo>
                    <a:lnTo>
                      <a:pt x="10" y="58"/>
                    </a:lnTo>
                    <a:lnTo>
                      <a:pt x="14" y="62"/>
                    </a:lnTo>
                    <a:lnTo>
                      <a:pt x="20" y="66"/>
                    </a:lnTo>
                    <a:lnTo>
                      <a:pt x="33" y="76"/>
                    </a:lnTo>
                    <a:lnTo>
                      <a:pt x="43" y="84"/>
                    </a:lnTo>
                    <a:lnTo>
                      <a:pt x="49" y="86"/>
                    </a:lnTo>
                    <a:lnTo>
                      <a:pt x="53" y="90"/>
                    </a:lnTo>
                    <a:lnTo>
                      <a:pt x="51" y="98"/>
                    </a:lnTo>
                    <a:lnTo>
                      <a:pt x="47" y="106"/>
                    </a:lnTo>
                    <a:lnTo>
                      <a:pt x="45" y="116"/>
                    </a:lnTo>
                    <a:lnTo>
                      <a:pt x="41" y="126"/>
                    </a:lnTo>
                    <a:lnTo>
                      <a:pt x="35" y="136"/>
                    </a:lnTo>
                    <a:lnTo>
                      <a:pt x="33" y="138"/>
                    </a:lnTo>
                    <a:lnTo>
                      <a:pt x="28" y="143"/>
                    </a:lnTo>
                    <a:lnTo>
                      <a:pt x="24" y="145"/>
                    </a:lnTo>
                    <a:lnTo>
                      <a:pt x="20" y="147"/>
                    </a:lnTo>
                    <a:lnTo>
                      <a:pt x="16" y="149"/>
                    </a:lnTo>
                    <a:lnTo>
                      <a:pt x="12" y="149"/>
                    </a:lnTo>
                  </a:path>
                </a:pathLst>
              </a:custGeom>
              <a:noFill/>
              <a:ln w="19050">
                <a:solidFill>
                  <a:srgbClr val="000000"/>
                </a:solidFill>
                <a:prstDash val="solid"/>
                <a:round/>
                <a:headEnd/>
                <a:tailEnd/>
              </a:ln>
            </p:spPr>
            <p:txBody>
              <a:bodyPr/>
              <a:lstStyle/>
              <a:p>
                <a:endParaRPr lang="en-GB"/>
              </a:p>
            </p:txBody>
          </p:sp>
        </p:grpSp>
        <p:sp>
          <p:nvSpPr>
            <p:cNvPr id="485404" name="Freeform 28"/>
            <p:cNvSpPr>
              <a:spLocks noEditPoints="1"/>
            </p:cNvSpPr>
            <p:nvPr/>
          </p:nvSpPr>
          <p:spPr bwMode="auto">
            <a:xfrm flipV="1">
              <a:off x="4539" y="2714"/>
              <a:ext cx="14" cy="316"/>
            </a:xfrm>
            <a:custGeom>
              <a:avLst/>
              <a:gdLst/>
              <a:ahLst/>
              <a:cxnLst>
                <a:cxn ang="0">
                  <a:pos x="10" y="12"/>
                </a:cxn>
                <a:cxn ang="0">
                  <a:pos x="0" y="6"/>
                </a:cxn>
                <a:cxn ang="0">
                  <a:pos x="6" y="0"/>
                </a:cxn>
                <a:cxn ang="0">
                  <a:pos x="14" y="6"/>
                </a:cxn>
                <a:cxn ang="0">
                  <a:pos x="10" y="38"/>
                </a:cxn>
                <a:cxn ang="0">
                  <a:pos x="0" y="32"/>
                </a:cxn>
                <a:cxn ang="0">
                  <a:pos x="6" y="26"/>
                </a:cxn>
                <a:cxn ang="0">
                  <a:pos x="14" y="32"/>
                </a:cxn>
                <a:cxn ang="0">
                  <a:pos x="10" y="63"/>
                </a:cxn>
                <a:cxn ang="0">
                  <a:pos x="0" y="57"/>
                </a:cxn>
                <a:cxn ang="0">
                  <a:pos x="6" y="50"/>
                </a:cxn>
                <a:cxn ang="0">
                  <a:pos x="14" y="57"/>
                </a:cxn>
                <a:cxn ang="0">
                  <a:pos x="10" y="89"/>
                </a:cxn>
                <a:cxn ang="0">
                  <a:pos x="0" y="83"/>
                </a:cxn>
                <a:cxn ang="0">
                  <a:pos x="6" y="77"/>
                </a:cxn>
                <a:cxn ang="0">
                  <a:pos x="14" y="83"/>
                </a:cxn>
                <a:cxn ang="0">
                  <a:pos x="10" y="113"/>
                </a:cxn>
                <a:cxn ang="0">
                  <a:pos x="0" y="109"/>
                </a:cxn>
                <a:cxn ang="0">
                  <a:pos x="6" y="101"/>
                </a:cxn>
                <a:cxn ang="0">
                  <a:pos x="14" y="109"/>
                </a:cxn>
                <a:cxn ang="0">
                  <a:pos x="10" y="139"/>
                </a:cxn>
                <a:cxn ang="0">
                  <a:pos x="0" y="133"/>
                </a:cxn>
                <a:cxn ang="0">
                  <a:pos x="6" y="127"/>
                </a:cxn>
                <a:cxn ang="0">
                  <a:pos x="14" y="133"/>
                </a:cxn>
                <a:cxn ang="0">
                  <a:pos x="10" y="163"/>
                </a:cxn>
                <a:cxn ang="0">
                  <a:pos x="0" y="159"/>
                </a:cxn>
                <a:cxn ang="0">
                  <a:pos x="6" y="151"/>
                </a:cxn>
                <a:cxn ang="0">
                  <a:pos x="14" y="159"/>
                </a:cxn>
                <a:cxn ang="0">
                  <a:pos x="10" y="189"/>
                </a:cxn>
                <a:cxn ang="0">
                  <a:pos x="0" y="183"/>
                </a:cxn>
                <a:cxn ang="0">
                  <a:pos x="6" y="177"/>
                </a:cxn>
                <a:cxn ang="0">
                  <a:pos x="14" y="183"/>
                </a:cxn>
                <a:cxn ang="0">
                  <a:pos x="10" y="213"/>
                </a:cxn>
                <a:cxn ang="0">
                  <a:pos x="0" y="209"/>
                </a:cxn>
                <a:cxn ang="0">
                  <a:pos x="6" y="201"/>
                </a:cxn>
                <a:cxn ang="0">
                  <a:pos x="14" y="209"/>
                </a:cxn>
                <a:cxn ang="0">
                  <a:pos x="10" y="239"/>
                </a:cxn>
                <a:cxn ang="0">
                  <a:pos x="0" y="233"/>
                </a:cxn>
                <a:cxn ang="0">
                  <a:pos x="6" y="227"/>
                </a:cxn>
                <a:cxn ang="0">
                  <a:pos x="14" y="233"/>
                </a:cxn>
                <a:cxn ang="0">
                  <a:pos x="10" y="263"/>
                </a:cxn>
                <a:cxn ang="0">
                  <a:pos x="0" y="259"/>
                </a:cxn>
                <a:cxn ang="0">
                  <a:pos x="6" y="251"/>
                </a:cxn>
                <a:cxn ang="0">
                  <a:pos x="14" y="259"/>
                </a:cxn>
                <a:cxn ang="0">
                  <a:pos x="10" y="290"/>
                </a:cxn>
                <a:cxn ang="0">
                  <a:pos x="0" y="284"/>
                </a:cxn>
                <a:cxn ang="0">
                  <a:pos x="6" y="278"/>
                </a:cxn>
                <a:cxn ang="0">
                  <a:pos x="14" y="284"/>
                </a:cxn>
                <a:cxn ang="0">
                  <a:pos x="10" y="314"/>
                </a:cxn>
                <a:cxn ang="0">
                  <a:pos x="0" y="310"/>
                </a:cxn>
                <a:cxn ang="0">
                  <a:pos x="6" y="302"/>
                </a:cxn>
                <a:cxn ang="0">
                  <a:pos x="14" y="310"/>
                </a:cxn>
              </a:cxnLst>
              <a:rect l="0" t="0" r="r" b="b"/>
              <a:pathLst>
                <a:path w="14" h="316">
                  <a:moveTo>
                    <a:pt x="14" y="6"/>
                  </a:moveTo>
                  <a:lnTo>
                    <a:pt x="14" y="6"/>
                  </a:lnTo>
                  <a:lnTo>
                    <a:pt x="12" y="10"/>
                  </a:lnTo>
                  <a:lnTo>
                    <a:pt x="12" y="12"/>
                  </a:lnTo>
                  <a:lnTo>
                    <a:pt x="10" y="12"/>
                  </a:lnTo>
                  <a:lnTo>
                    <a:pt x="6" y="14"/>
                  </a:lnTo>
                  <a:lnTo>
                    <a:pt x="4" y="12"/>
                  </a:lnTo>
                  <a:lnTo>
                    <a:pt x="2" y="12"/>
                  </a:lnTo>
                  <a:lnTo>
                    <a:pt x="2" y="10"/>
                  </a:lnTo>
                  <a:lnTo>
                    <a:pt x="0" y="6"/>
                  </a:lnTo>
                  <a:lnTo>
                    <a:pt x="0" y="6"/>
                  </a:lnTo>
                  <a:lnTo>
                    <a:pt x="2" y="4"/>
                  </a:lnTo>
                  <a:lnTo>
                    <a:pt x="2" y="2"/>
                  </a:lnTo>
                  <a:lnTo>
                    <a:pt x="4" y="2"/>
                  </a:lnTo>
                  <a:lnTo>
                    <a:pt x="6" y="0"/>
                  </a:lnTo>
                  <a:lnTo>
                    <a:pt x="10" y="2"/>
                  </a:lnTo>
                  <a:lnTo>
                    <a:pt x="12" y="2"/>
                  </a:lnTo>
                  <a:lnTo>
                    <a:pt x="12" y="4"/>
                  </a:lnTo>
                  <a:lnTo>
                    <a:pt x="14" y="6"/>
                  </a:lnTo>
                  <a:lnTo>
                    <a:pt x="14" y="6"/>
                  </a:lnTo>
                  <a:close/>
                  <a:moveTo>
                    <a:pt x="14" y="32"/>
                  </a:moveTo>
                  <a:lnTo>
                    <a:pt x="14" y="32"/>
                  </a:lnTo>
                  <a:lnTo>
                    <a:pt x="12" y="34"/>
                  </a:lnTo>
                  <a:lnTo>
                    <a:pt x="12" y="36"/>
                  </a:lnTo>
                  <a:lnTo>
                    <a:pt x="10" y="38"/>
                  </a:lnTo>
                  <a:lnTo>
                    <a:pt x="6" y="38"/>
                  </a:lnTo>
                  <a:lnTo>
                    <a:pt x="4" y="38"/>
                  </a:lnTo>
                  <a:lnTo>
                    <a:pt x="2" y="36"/>
                  </a:lnTo>
                  <a:lnTo>
                    <a:pt x="2" y="34"/>
                  </a:lnTo>
                  <a:lnTo>
                    <a:pt x="0" y="32"/>
                  </a:lnTo>
                  <a:lnTo>
                    <a:pt x="0" y="32"/>
                  </a:lnTo>
                  <a:lnTo>
                    <a:pt x="2" y="30"/>
                  </a:lnTo>
                  <a:lnTo>
                    <a:pt x="2" y="28"/>
                  </a:lnTo>
                  <a:lnTo>
                    <a:pt x="4" y="26"/>
                  </a:lnTo>
                  <a:lnTo>
                    <a:pt x="6" y="26"/>
                  </a:lnTo>
                  <a:lnTo>
                    <a:pt x="10" y="26"/>
                  </a:lnTo>
                  <a:lnTo>
                    <a:pt x="12" y="28"/>
                  </a:lnTo>
                  <a:lnTo>
                    <a:pt x="12" y="30"/>
                  </a:lnTo>
                  <a:lnTo>
                    <a:pt x="14" y="32"/>
                  </a:lnTo>
                  <a:lnTo>
                    <a:pt x="14" y="32"/>
                  </a:lnTo>
                  <a:close/>
                  <a:moveTo>
                    <a:pt x="14" y="57"/>
                  </a:moveTo>
                  <a:lnTo>
                    <a:pt x="14" y="57"/>
                  </a:lnTo>
                  <a:lnTo>
                    <a:pt x="12" y="61"/>
                  </a:lnTo>
                  <a:lnTo>
                    <a:pt x="12" y="63"/>
                  </a:lnTo>
                  <a:lnTo>
                    <a:pt x="10" y="63"/>
                  </a:lnTo>
                  <a:lnTo>
                    <a:pt x="6" y="65"/>
                  </a:lnTo>
                  <a:lnTo>
                    <a:pt x="4" y="63"/>
                  </a:lnTo>
                  <a:lnTo>
                    <a:pt x="2" y="63"/>
                  </a:lnTo>
                  <a:lnTo>
                    <a:pt x="2" y="61"/>
                  </a:lnTo>
                  <a:lnTo>
                    <a:pt x="0" y="57"/>
                  </a:lnTo>
                  <a:lnTo>
                    <a:pt x="0" y="57"/>
                  </a:lnTo>
                  <a:lnTo>
                    <a:pt x="2" y="54"/>
                  </a:lnTo>
                  <a:lnTo>
                    <a:pt x="2" y="52"/>
                  </a:lnTo>
                  <a:lnTo>
                    <a:pt x="4" y="52"/>
                  </a:lnTo>
                  <a:lnTo>
                    <a:pt x="6" y="50"/>
                  </a:lnTo>
                  <a:lnTo>
                    <a:pt x="10" y="52"/>
                  </a:lnTo>
                  <a:lnTo>
                    <a:pt x="12" y="52"/>
                  </a:lnTo>
                  <a:lnTo>
                    <a:pt x="12" y="54"/>
                  </a:lnTo>
                  <a:lnTo>
                    <a:pt x="14" y="57"/>
                  </a:lnTo>
                  <a:lnTo>
                    <a:pt x="14" y="57"/>
                  </a:lnTo>
                  <a:close/>
                  <a:moveTo>
                    <a:pt x="14" y="83"/>
                  </a:moveTo>
                  <a:lnTo>
                    <a:pt x="14" y="83"/>
                  </a:lnTo>
                  <a:lnTo>
                    <a:pt x="12" y="85"/>
                  </a:lnTo>
                  <a:lnTo>
                    <a:pt x="12" y="87"/>
                  </a:lnTo>
                  <a:lnTo>
                    <a:pt x="10" y="89"/>
                  </a:lnTo>
                  <a:lnTo>
                    <a:pt x="6" y="89"/>
                  </a:lnTo>
                  <a:lnTo>
                    <a:pt x="4" y="89"/>
                  </a:lnTo>
                  <a:lnTo>
                    <a:pt x="2" y="87"/>
                  </a:lnTo>
                  <a:lnTo>
                    <a:pt x="2" y="85"/>
                  </a:lnTo>
                  <a:lnTo>
                    <a:pt x="0" y="83"/>
                  </a:lnTo>
                  <a:lnTo>
                    <a:pt x="0" y="83"/>
                  </a:lnTo>
                  <a:lnTo>
                    <a:pt x="2" y="81"/>
                  </a:lnTo>
                  <a:lnTo>
                    <a:pt x="2" y="79"/>
                  </a:lnTo>
                  <a:lnTo>
                    <a:pt x="4" y="77"/>
                  </a:lnTo>
                  <a:lnTo>
                    <a:pt x="6" y="77"/>
                  </a:lnTo>
                  <a:lnTo>
                    <a:pt x="10" y="77"/>
                  </a:lnTo>
                  <a:lnTo>
                    <a:pt x="12" y="79"/>
                  </a:lnTo>
                  <a:lnTo>
                    <a:pt x="12" y="81"/>
                  </a:lnTo>
                  <a:lnTo>
                    <a:pt x="14" y="83"/>
                  </a:lnTo>
                  <a:lnTo>
                    <a:pt x="14" y="83"/>
                  </a:lnTo>
                  <a:close/>
                  <a:moveTo>
                    <a:pt x="14" y="109"/>
                  </a:moveTo>
                  <a:lnTo>
                    <a:pt x="14" y="109"/>
                  </a:lnTo>
                  <a:lnTo>
                    <a:pt x="12" y="111"/>
                  </a:lnTo>
                  <a:lnTo>
                    <a:pt x="12" y="113"/>
                  </a:lnTo>
                  <a:lnTo>
                    <a:pt x="10" y="113"/>
                  </a:lnTo>
                  <a:lnTo>
                    <a:pt x="6" y="115"/>
                  </a:lnTo>
                  <a:lnTo>
                    <a:pt x="4" y="113"/>
                  </a:lnTo>
                  <a:lnTo>
                    <a:pt x="2" y="113"/>
                  </a:lnTo>
                  <a:lnTo>
                    <a:pt x="2" y="111"/>
                  </a:lnTo>
                  <a:lnTo>
                    <a:pt x="0" y="109"/>
                  </a:lnTo>
                  <a:lnTo>
                    <a:pt x="0" y="109"/>
                  </a:lnTo>
                  <a:lnTo>
                    <a:pt x="2" y="105"/>
                  </a:lnTo>
                  <a:lnTo>
                    <a:pt x="2" y="103"/>
                  </a:lnTo>
                  <a:lnTo>
                    <a:pt x="4" y="103"/>
                  </a:lnTo>
                  <a:lnTo>
                    <a:pt x="6" y="101"/>
                  </a:lnTo>
                  <a:lnTo>
                    <a:pt x="10" y="103"/>
                  </a:lnTo>
                  <a:lnTo>
                    <a:pt x="12" y="103"/>
                  </a:lnTo>
                  <a:lnTo>
                    <a:pt x="12" y="105"/>
                  </a:lnTo>
                  <a:lnTo>
                    <a:pt x="14" y="109"/>
                  </a:lnTo>
                  <a:lnTo>
                    <a:pt x="14" y="109"/>
                  </a:lnTo>
                  <a:close/>
                  <a:moveTo>
                    <a:pt x="14" y="133"/>
                  </a:moveTo>
                  <a:lnTo>
                    <a:pt x="14" y="133"/>
                  </a:lnTo>
                  <a:lnTo>
                    <a:pt x="12" y="135"/>
                  </a:lnTo>
                  <a:lnTo>
                    <a:pt x="12" y="137"/>
                  </a:lnTo>
                  <a:lnTo>
                    <a:pt x="10" y="139"/>
                  </a:lnTo>
                  <a:lnTo>
                    <a:pt x="6" y="139"/>
                  </a:lnTo>
                  <a:lnTo>
                    <a:pt x="4" y="139"/>
                  </a:lnTo>
                  <a:lnTo>
                    <a:pt x="2" y="137"/>
                  </a:lnTo>
                  <a:lnTo>
                    <a:pt x="2" y="135"/>
                  </a:lnTo>
                  <a:lnTo>
                    <a:pt x="0" y="133"/>
                  </a:lnTo>
                  <a:lnTo>
                    <a:pt x="0" y="133"/>
                  </a:lnTo>
                  <a:lnTo>
                    <a:pt x="2" y="131"/>
                  </a:lnTo>
                  <a:lnTo>
                    <a:pt x="2" y="129"/>
                  </a:lnTo>
                  <a:lnTo>
                    <a:pt x="4" y="127"/>
                  </a:lnTo>
                  <a:lnTo>
                    <a:pt x="6" y="127"/>
                  </a:lnTo>
                  <a:lnTo>
                    <a:pt x="10" y="127"/>
                  </a:lnTo>
                  <a:lnTo>
                    <a:pt x="12" y="129"/>
                  </a:lnTo>
                  <a:lnTo>
                    <a:pt x="12" y="131"/>
                  </a:lnTo>
                  <a:lnTo>
                    <a:pt x="14" y="133"/>
                  </a:lnTo>
                  <a:lnTo>
                    <a:pt x="14" y="133"/>
                  </a:lnTo>
                  <a:close/>
                  <a:moveTo>
                    <a:pt x="14" y="159"/>
                  </a:moveTo>
                  <a:lnTo>
                    <a:pt x="14" y="159"/>
                  </a:lnTo>
                  <a:lnTo>
                    <a:pt x="12" y="161"/>
                  </a:lnTo>
                  <a:lnTo>
                    <a:pt x="12" y="163"/>
                  </a:lnTo>
                  <a:lnTo>
                    <a:pt x="10" y="163"/>
                  </a:lnTo>
                  <a:lnTo>
                    <a:pt x="6" y="165"/>
                  </a:lnTo>
                  <a:lnTo>
                    <a:pt x="4" y="163"/>
                  </a:lnTo>
                  <a:lnTo>
                    <a:pt x="2" y="163"/>
                  </a:lnTo>
                  <a:lnTo>
                    <a:pt x="2" y="161"/>
                  </a:lnTo>
                  <a:lnTo>
                    <a:pt x="0" y="159"/>
                  </a:lnTo>
                  <a:lnTo>
                    <a:pt x="0" y="159"/>
                  </a:lnTo>
                  <a:lnTo>
                    <a:pt x="2" y="155"/>
                  </a:lnTo>
                  <a:lnTo>
                    <a:pt x="2" y="153"/>
                  </a:lnTo>
                  <a:lnTo>
                    <a:pt x="4" y="153"/>
                  </a:lnTo>
                  <a:lnTo>
                    <a:pt x="6" y="151"/>
                  </a:lnTo>
                  <a:lnTo>
                    <a:pt x="10" y="153"/>
                  </a:lnTo>
                  <a:lnTo>
                    <a:pt x="12" y="153"/>
                  </a:lnTo>
                  <a:lnTo>
                    <a:pt x="12" y="155"/>
                  </a:lnTo>
                  <a:lnTo>
                    <a:pt x="14" y="159"/>
                  </a:lnTo>
                  <a:lnTo>
                    <a:pt x="14" y="159"/>
                  </a:lnTo>
                  <a:close/>
                  <a:moveTo>
                    <a:pt x="14" y="183"/>
                  </a:moveTo>
                  <a:lnTo>
                    <a:pt x="14" y="183"/>
                  </a:lnTo>
                  <a:lnTo>
                    <a:pt x="12" y="185"/>
                  </a:lnTo>
                  <a:lnTo>
                    <a:pt x="12" y="187"/>
                  </a:lnTo>
                  <a:lnTo>
                    <a:pt x="10" y="189"/>
                  </a:lnTo>
                  <a:lnTo>
                    <a:pt x="6" y="189"/>
                  </a:lnTo>
                  <a:lnTo>
                    <a:pt x="4" y="189"/>
                  </a:lnTo>
                  <a:lnTo>
                    <a:pt x="2" y="187"/>
                  </a:lnTo>
                  <a:lnTo>
                    <a:pt x="2" y="185"/>
                  </a:lnTo>
                  <a:lnTo>
                    <a:pt x="0" y="183"/>
                  </a:lnTo>
                  <a:lnTo>
                    <a:pt x="0" y="183"/>
                  </a:lnTo>
                  <a:lnTo>
                    <a:pt x="2" y="181"/>
                  </a:lnTo>
                  <a:lnTo>
                    <a:pt x="2" y="179"/>
                  </a:lnTo>
                  <a:lnTo>
                    <a:pt x="4" y="177"/>
                  </a:lnTo>
                  <a:lnTo>
                    <a:pt x="6" y="177"/>
                  </a:lnTo>
                  <a:lnTo>
                    <a:pt x="10" y="177"/>
                  </a:lnTo>
                  <a:lnTo>
                    <a:pt x="12" y="179"/>
                  </a:lnTo>
                  <a:lnTo>
                    <a:pt x="12" y="181"/>
                  </a:lnTo>
                  <a:lnTo>
                    <a:pt x="14" y="183"/>
                  </a:lnTo>
                  <a:lnTo>
                    <a:pt x="14" y="183"/>
                  </a:lnTo>
                  <a:close/>
                  <a:moveTo>
                    <a:pt x="14" y="209"/>
                  </a:moveTo>
                  <a:lnTo>
                    <a:pt x="14" y="209"/>
                  </a:lnTo>
                  <a:lnTo>
                    <a:pt x="12" y="211"/>
                  </a:lnTo>
                  <a:lnTo>
                    <a:pt x="12" y="213"/>
                  </a:lnTo>
                  <a:lnTo>
                    <a:pt x="10" y="213"/>
                  </a:lnTo>
                  <a:lnTo>
                    <a:pt x="6" y="215"/>
                  </a:lnTo>
                  <a:lnTo>
                    <a:pt x="4" y="213"/>
                  </a:lnTo>
                  <a:lnTo>
                    <a:pt x="2" y="213"/>
                  </a:lnTo>
                  <a:lnTo>
                    <a:pt x="2" y="211"/>
                  </a:lnTo>
                  <a:lnTo>
                    <a:pt x="0" y="209"/>
                  </a:lnTo>
                  <a:lnTo>
                    <a:pt x="0" y="209"/>
                  </a:lnTo>
                  <a:lnTo>
                    <a:pt x="2" y="205"/>
                  </a:lnTo>
                  <a:lnTo>
                    <a:pt x="2" y="203"/>
                  </a:lnTo>
                  <a:lnTo>
                    <a:pt x="4" y="203"/>
                  </a:lnTo>
                  <a:lnTo>
                    <a:pt x="6" y="201"/>
                  </a:lnTo>
                  <a:lnTo>
                    <a:pt x="10" y="203"/>
                  </a:lnTo>
                  <a:lnTo>
                    <a:pt x="12" y="203"/>
                  </a:lnTo>
                  <a:lnTo>
                    <a:pt x="12" y="205"/>
                  </a:lnTo>
                  <a:lnTo>
                    <a:pt x="14" y="209"/>
                  </a:lnTo>
                  <a:lnTo>
                    <a:pt x="14" y="209"/>
                  </a:lnTo>
                  <a:close/>
                  <a:moveTo>
                    <a:pt x="14" y="233"/>
                  </a:moveTo>
                  <a:lnTo>
                    <a:pt x="14" y="233"/>
                  </a:lnTo>
                  <a:lnTo>
                    <a:pt x="12" y="235"/>
                  </a:lnTo>
                  <a:lnTo>
                    <a:pt x="12" y="237"/>
                  </a:lnTo>
                  <a:lnTo>
                    <a:pt x="10" y="239"/>
                  </a:lnTo>
                  <a:lnTo>
                    <a:pt x="6" y="239"/>
                  </a:lnTo>
                  <a:lnTo>
                    <a:pt x="4" y="239"/>
                  </a:lnTo>
                  <a:lnTo>
                    <a:pt x="2" y="237"/>
                  </a:lnTo>
                  <a:lnTo>
                    <a:pt x="2" y="235"/>
                  </a:lnTo>
                  <a:lnTo>
                    <a:pt x="0" y="233"/>
                  </a:lnTo>
                  <a:lnTo>
                    <a:pt x="0" y="233"/>
                  </a:lnTo>
                  <a:lnTo>
                    <a:pt x="2" y="231"/>
                  </a:lnTo>
                  <a:lnTo>
                    <a:pt x="2" y="229"/>
                  </a:lnTo>
                  <a:lnTo>
                    <a:pt x="4" y="227"/>
                  </a:lnTo>
                  <a:lnTo>
                    <a:pt x="6" y="227"/>
                  </a:lnTo>
                  <a:lnTo>
                    <a:pt x="10" y="227"/>
                  </a:lnTo>
                  <a:lnTo>
                    <a:pt x="12" y="229"/>
                  </a:lnTo>
                  <a:lnTo>
                    <a:pt x="12" y="231"/>
                  </a:lnTo>
                  <a:lnTo>
                    <a:pt x="14" y="233"/>
                  </a:lnTo>
                  <a:lnTo>
                    <a:pt x="14" y="233"/>
                  </a:lnTo>
                  <a:close/>
                  <a:moveTo>
                    <a:pt x="14" y="259"/>
                  </a:moveTo>
                  <a:lnTo>
                    <a:pt x="14" y="259"/>
                  </a:lnTo>
                  <a:lnTo>
                    <a:pt x="12" y="261"/>
                  </a:lnTo>
                  <a:lnTo>
                    <a:pt x="12" y="263"/>
                  </a:lnTo>
                  <a:lnTo>
                    <a:pt x="10" y="263"/>
                  </a:lnTo>
                  <a:lnTo>
                    <a:pt x="6" y="266"/>
                  </a:lnTo>
                  <a:lnTo>
                    <a:pt x="4" y="263"/>
                  </a:lnTo>
                  <a:lnTo>
                    <a:pt x="2" y="263"/>
                  </a:lnTo>
                  <a:lnTo>
                    <a:pt x="2" y="261"/>
                  </a:lnTo>
                  <a:lnTo>
                    <a:pt x="0" y="259"/>
                  </a:lnTo>
                  <a:lnTo>
                    <a:pt x="0" y="259"/>
                  </a:lnTo>
                  <a:lnTo>
                    <a:pt x="2" y="255"/>
                  </a:lnTo>
                  <a:lnTo>
                    <a:pt x="2" y="253"/>
                  </a:lnTo>
                  <a:lnTo>
                    <a:pt x="4" y="253"/>
                  </a:lnTo>
                  <a:lnTo>
                    <a:pt x="6" y="251"/>
                  </a:lnTo>
                  <a:lnTo>
                    <a:pt x="10" y="253"/>
                  </a:lnTo>
                  <a:lnTo>
                    <a:pt x="12" y="253"/>
                  </a:lnTo>
                  <a:lnTo>
                    <a:pt x="12" y="255"/>
                  </a:lnTo>
                  <a:lnTo>
                    <a:pt x="14" y="259"/>
                  </a:lnTo>
                  <a:lnTo>
                    <a:pt x="14" y="259"/>
                  </a:lnTo>
                  <a:close/>
                  <a:moveTo>
                    <a:pt x="14" y="284"/>
                  </a:moveTo>
                  <a:lnTo>
                    <a:pt x="14" y="284"/>
                  </a:lnTo>
                  <a:lnTo>
                    <a:pt x="12" y="286"/>
                  </a:lnTo>
                  <a:lnTo>
                    <a:pt x="12" y="288"/>
                  </a:lnTo>
                  <a:lnTo>
                    <a:pt x="10" y="290"/>
                  </a:lnTo>
                  <a:lnTo>
                    <a:pt x="6" y="290"/>
                  </a:lnTo>
                  <a:lnTo>
                    <a:pt x="4" y="290"/>
                  </a:lnTo>
                  <a:lnTo>
                    <a:pt x="2" y="288"/>
                  </a:lnTo>
                  <a:lnTo>
                    <a:pt x="2" y="286"/>
                  </a:lnTo>
                  <a:lnTo>
                    <a:pt x="0" y="284"/>
                  </a:lnTo>
                  <a:lnTo>
                    <a:pt x="0" y="284"/>
                  </a:lnTo>
                  <a:lnTo>
                    <a:pt x="2" y="282"/>
                  </a:lnTo>
                  <a:lnTo>
                    <a:pt x="2" y="280"/>
                  </a:lnTo>
                  <a:lnTo>
                    <a:pt x="4" y="278"/>
                  </a:lnTo>
                  <a:lnTo>
                    <a:pt x="6" y="278"/>
                  </a:lnTo>
                  <a:lnTo>
                    <a:pt x="10" y="278"/>
                  </a:lnTo>
                  <a:lnTo>
                    <a:pt x="12" y="280"/>
                  </a:lnTo>
                  <a:lnTo>
                    <a:pt x="12" y="282"/>
                  </a:lnTo>
                  <a:lnTo>
                    <a:pt x="14" y="284"/>
                  </a:lnTo>
                  <a:lnTo>
                    <a:pt x="14" y="284"/>
                  </a:lnTo>
                  <a:close/>
                  <a:moveTo>
                    <a:pt x="14" y="310"/>
                  </a:moveTo>
                  <a:lnTo>
                    <a:pt x="14" y="310"/>
                  </a:lnTo>
                  <a:lnTo>
                    <a:pt x="12" y="312"/>
                  </a:lnTo>
                  <a:lnTo>
                    <a:pt x="12" y="314"/>
                  </a:lnTo>
                  <a:lnTo>
                    <a:pt x="10" y="314"/>
                  </a:lnTo>
                  <a:lnTo>
                    <a:pt x="6" y="316"/>
                  </a:lnTo>
                  <a:lnTo>
                    <a:pt x="4" y="314"/>
                  </a:lnTo>
                  <a:lnTo>
                    <a:pt x="2" y="314"/>
                  </a:lnTo>
                  <a:lnTo>
                    <a:pt x="2" y="312"/>
                  </a:lnTo>
                  <a:lnTo>
                    <a:pt x="0" y="310"/>
                  </a:lnTo>
                  <a:lnTo>
                    <a:pt x="0" y="310"/>
                  </a:lnTo>
                  <a:lnTo>
                    <a:pt x="2" y="306"/>
                  </a:lnTo>
                  <a:lnTo>
                    <a:pt x="2" y="304"/>
                  </a:lnTo>
                  <a:lnTo>
                    <a:pt x="4" y="304"/>
                  </a:lnTo>
                  <a:lnTo>
                    <a:pt x="6" y="302"/>
                  </a:lnTo>
                  <a:lnTo>
                    <a:pt x="10" y="304"/>
                  </a:lnTo>
                  <a:lnTo>
                    <a:pt x="12" y="304"/>
                  </a:lnTo>
                  <a:lnTo>
                    <a:pt x="12" y="306"/>
                  </a:lnTo>
                  <a:lnTo>
                    <a:pt x="14" y="310"/>
                  </a:lnTo>
                  <a:lnTo>
                    <a:pt x="14" y="310"/>
                  </a:lnTo>
                  <a:close/>
                </a:path>
              </a:pathLst>
            </a:custGeom>
            <a:solidFill>
              <a:srgbClr val="000000"/>
            </a:solidFill>
            <a:ln w="3175">
              <a:solidFill>
                <a:srgbClr val="000000"/>
              </a:solidFill>
              <a:prstDash val="solid"/>
              <a:round/>
              <a:headEnd/>
              <a:tailEnd/>
            </a:ln>
          </p:spPr>
          <p:txBody>
            <a:bodyPr/>
            <a:lstStyle/>
            <a:p>
              <a:endParaRPr lang="en-GB"/>
            </a:p>
          </p:txBody>
        </p:sp>
        <p:sp>
          <p:nvSpPr>
            <p:cNvPr id="485405" name="Line 29"/>
            <p:cNvSpPr>
              <a:spLocks noChangeShapeType="1"/>
            </p:cNvSpPr>
            <p:nvPr/>
          </p:nvSpPr>
          <p:spPr bwMode="auto">
            <a:xfrm flipH="1" flipV="1">
              <a:off x="4816" y="2226"/>
              <a:ext cx="64" cy="239"/>
            </a:xfrm>
            <a:prstGeom prst="line">
              <a:avLst/>
            </a:prstGeom>
            <a:noFill/>
            <a:ln w="19050">
              <a:solidFill>
                <a:srgbClr val="000000"/>
              </a:solidFill>
              <a:round/>
              <a:headEnd/>
              <a:tailEnd/>
            </a:ln>
          </p:spPr>
          <p:txBody>
            <a:bodyPr/>
            <a:lstStyle/>
            <a:p>
              <a:endParaRPr lang="en-GB"/>
            </a:p>
          </p:txBody>
        </p:sp>
        <p:sp>
          <p:nvSpPr>
            <p:cNvPr id="485406" name="Line 30"/>
            <p:cNvSpPr>
              <a:spLocks noChangeShapeType="1"/>
            </p:cNvSpPr>
            <p:nvPr/>
          </p:nvSpPr>
          <p:spPr bwMode="auto">
            <a:xfrm flipH="1">
              <a:off x="4453" y="2342"/>
              <a:ext cx="199" cy="93"/>
            </a:xfrm>
            <a:prstGeom prst="line">
              <a:avLst/>
            </a:prstGeom>
            <a:noFill/>
            <a:ln w="19050">
              <a:solidFill>
                <a:srgbClr val="000000"/>
              </a:solidFill>
              <a:round/>
              <a:headEnd/>
              <a:tailEnd/>
            </a:ln>
          </p:spPr>
          <p:txBody>
            <a:bodyPr/>
            <a:lstStyle/>
            <a:p>
              <a:endParaRPr lang="en-GB"/>
            </a:p>
          </p:txBody>
        </p:sp>
        <p:sp>
          <p:nvSpPr>
            <p:cNvPr id="485407" name="Line 31"/>
            <p:cNvSpPr>
              <a:spLocks noChangeShapeType="1"/>
            </p:cNvSpPr>
            <p:nvPr/>
          </p:nvSpPr>
          <p:spPr bwMode="auto">
            <a:xfrm>
              <a:off x="4266" y="2586"/>
              <a:ext cx="192" cy="0"/>
            </a:xfrm>
            <a:prstGeom prst="line">
              <a:avLst/>
            </a:prstGeom>
            <a:noFill/>
            <a:ln w="25400">
              <a:solidFill>
                <a:schemeClr val="tx1"/>
              </a:solidFill>
              <a:round/>
              <a:headEnd/>
              <a:tailEnd/>
            </a:ln>
            <a:effectLst/>
          </p:spPr>
          <p:txBody>
            <a:bodyPr wrap="none" anchor="ctr"/>
            <a:lstStyle/>
            <a:p>
              <a:endParaRPr lang="en-GB"/>
            </a:p>
          </p:txBody>
        </p:sp>
      </p:grpSp>
      <p:sp>
        <p:nvSpPr>
          <p:cNvPr id="485408" name="Text Box 32"/>
          <p:cNvSpPr txBox="1">
            <a:spLocks noChangeArrowheads="1"/>
          </p:cNvSpPr>
          <p:nvPr/>
        </p:nvSpPr>
        <p:spPr bwMode="auto">
          <a:xfrm>
            <a:off x="5130800" y="4432300"/>
            <a:ext cx="4013200" cy="2016125"/>
          </a:xfrm>
          <a:prstGeom prst="rect">
            <a:avLst/>
          </a:prstGeom>
          <a:noFill/>
          <a:ln w="9525">
            <a:noFill/>
            <a:miter lim="800000"/>
            <a:headEnd/>
            <a:tailEnd/>
          </a:ln>
          <a:effectLst/>
        </p:spPr>
        <p:txBody>
          <a:bodyPr>
            <a:spAutoFit/>
          </a:bodyPr>
          <a:lstStyle/>
          <a:p>
            <a:pPr marL="177800" indent="-177800">
              <a:spcBef>
                <a:spcPct val="50000"/>
              </a:spcBef>
              <a:buFontTx/>
              <a:buChar char="•"/>
            </a:pPr>
            <a:r>
              <a:rPr lang="en-GB" sz="1800">
                <a:solidFill>
                  <a:schemeClr val="tx2"/>
                </a:solidFill>
                <a:effectLst/>
              </a:rPr>
              <a:t>Two resonant frequencies, each with about 4:1 tuning range</a:t>
            </a:r>
          </a:p>
          <a:p>
            <a:pPr marL="177800" indent="-177800">
              <a:spcBef>
                <a:spcPct val="50000"/>
              </a:spcBef>
              <a:buFontTx/>
              <a:buChar char="•"/>
            </a:pPr>
            <a:r>
              <a:rPr lang="en-GB" sz="1800">
                <a:solidFill>
                  <a:schemeClr val="tx2"/>
                </a:solidFill>
                <a:effectLst/>
              </a:rPr>
              <a:t>Twisted gamma match on small loop only</a:t>
            </a:r>
          </a:p>
          <a:p>
            <a:pPr marL="177800" indent="-177800">
              <a:spcBef>
                <a:spcPct val="50000"/>
              </a:spcBef>
              <a:buFontTx/>
              <a:buChar char="•"/>
            </a:pPr>
            <a:r>
              <a:rPr lang="en-GB" sz="1800">
                <a:solidFill>
                  <a:schemeClr val="tx2"/>
                </a:solidFill>
                <a:effectLst/>
              </a:rPr>
              <a:t>Additional capacitor connected for 160m</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Itchen Valley ARC 11th June 2010</a:t>
            </a:r>
            <a:endParaRPr lang="en-US"/>
          </a:p>
        </p:txBody>
      </p:sp>
      <p:sp>
        <p:nvSpPr>
          <p:cNvPr id="5" name="Slide Number Placeholder 4"/>
          <p:cNvSpPr>
            <a:spLocks noGrp="1"/>
          </p:cNvSpPr>
          <p:nvPr>
            <p:ph type="sldNum" sz="quarter" idx="11"/>
          </p:nvPr>
        </p:nvSpPr>
        <p:spPr/>
        <p:txBody>
          <a:bodyPr/>
          <a:lstStyle/>
          <a:p>
            <a:fld id="{0138FA21-7942-4641-AD14-38B97FAA32FA}" type="slidenum">
              <a:rPr lang="en-US"/>
              <a:pPr/>
              <a:t>92</a:t>
            </a:fld>
            <a:endParaRPr lang="en-US"/>
          </a:p>
        </p:txBody>
      </p:sp>
      <p:sp>
        <p:nvSpPr>
          <p:cNvPr id="543746" name="Rectangle 2"/>
          <p:cNvSpPr>
            <a:spLocks noGrp="1" noChangeArrowheads="1"/>
          </p:cNvSpPr>
          <p:nvPr>
            <p:ph type="title"/>
          </p:nvPr>
        </p:nvSpPr>
        <p:spPr>
          <a:xfrm>
            <a:off x="827088" y="1336675"/>
            <a:ext cx="7772400" cy="795338"/>
          </a:xfrm>
        </p:spPr>
        <p:txBody>
          <a:bodyPr/>
          <a:lstStyle/>
          <a:p>
            <a:r>
              <a:rPr lang="en-GB" sz="3600"/>
              <a:t>G3LHZ  Mini-Midi Loop.</a:t>
            </a:r>
          </a:p>
        </p:txBody>
      </p:sp>
      <p:sp>
        <p:nvSpPr>
          <p:cNvPr id="543747" name="Rectangle 3"/>
          <p:cNvSpPr>
            <a:spLocks noGrp="1" noChangeArrowheads="1"/>
          </p:cNvSpPr>
          <p:nvPr>
            <p:ph type="body" idx="1"/>
          </p:nvPr>
        </p:nvSpPr>
        <p:spPr>
          <a:xfrm>
            <a:off x="685800" y="3122613"/>
            <a:ext cx="7772400" cy="3201987"/>
          </a:xfrm>
        </p:spPr>
        <p:txBody>
          <a:bodyPr/>
          <a:lstStyle/>
          <a:p>
            <a:r>
              <a:rPr lang="en-GB"/>
              <a:t>Two loops combined: smaller one (mini-loop)  is vertical and larger one (midi-loop) is horizontal.</a:t>
            </a:r>
          </a:p>
          <a:p>
            <a:r>
              <a:rPr lang="en-GB"/>
              <a:t>The smaller loop both radiates and acts as a matching unit for the larger loop</a:t>
            </a:r>
          </a:p>
          <a:p>
            <a:r>
              <a:rPr lang="en-GB"/>
              <a:t>It is a two radiation mode antenna</a:t>
            </a:r>
          </a:p>
          <a:p>
            <a:r>
              <a:rPr lang="en-GB"/>
              <a:t>Multi-path interference has been observed between the two modes giving rise to ‘selective fading phase distortion’</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smtClean="0"/>
              <a:t>Itchen Valley ARC 11th June 2010</a:t>
            </a:r>
            <a:endParaRPr lang="en-US"/>
          </a:p>
        </p:txBody>
      </p:sp>
      <p:sp>
        <p:nvSpPr>
          <p:cNvPr id="6" name="Slide Number Placeholder 5"/>
          <p:cNvSpPr>
            <a:spLocks noGrp="1"/>
          </p:cNvSpPr>
          <p:nvPr>
            <p:ph type="sldNum" sz="quarter" idx="11"/>
          </p:nvPr>
        </p:nvSpPr>
        <p:spPr/>
        <p:txBody>
          <a:bodyPr/>
          <a:lstStyle/>
          <a:p>
            <a:fld id="{C6AE04B3-12C5-48DC-A69D-42A255E68E34}" type="slidenum">
              <a:rPr lang="en-US"/>
              <a:pPr/>
              <a:t>93</a:t>
            </a:fld>
            <a:endParaRPr lang="en-US"/>
          </a:p>
        </p:txBody>
      </p:sp>
      <p:sp>
        <p:nvSpPr>
          <p:cNvPr id="291842" name="Rectangle 2"/>
          <p:cNvSpPr>
            <a:spLocks noGrp="1" noChangeArrowheads="1"/>
          </p:cNvSpPr>
          <p:nvPr>
            <p:ph type="title"/>
          </p:nvPr>
        </p:nvSpPr>
        <p:spPr>
          <a:xfrm>
            <a:off x="292100" y="292100"/>
            <a:ext cx="3733800" cy="1257300"/>
          </a:xfrm>
        </p:spPr>
        <p:txBody>
          <a:bodyPr/>
          <a:lstStyle/>
          <a:p>
            <a:r>
              <a:rPr lang="en-GB" sz="2400"/>
              <a:t>Original 2006 (G3LHZ)  Mini-Midi Loop.</a:t>
            </a:r>
          </a:p>
        </p:txBody>
      </p:sp>
      <p:sp>
        <p:nvSpPr>
          <p:cNvPr id="291843" name="Rectangle 3"/>
          <p:cNvSpPr>
            <a:spLocks noGrp="1" noChangeArrowheads="1"/>
          </p:cNvSpPr>
          <p:nvPr>
            <p:ph type="body" sz="half" idx="1"/>
          </p:nvPr>
        </p:nvSpPr>
        <p:spPr>
          <a:xfrm>
            <a:off x="254000" y="3765550"/>
            <a:ext cx="8634413" cy="2679700"/>
          </a:xfrm>
        </p:spPr>
        <p:txBody>
          <a:bodyPr/>
          <a:lstStyle/>
          <a:p>
            <a:pPr marL="185738" indent="-185738">
              <a:lnSpc>
                <a:spcPct val="90000"/>
              </a:lnSpc>
            </a:pPr>
            <a:r>
              <a:rPr lang="en-GB"/>
              <a:t>The ‘mini-loop’ is vertical and the horizontal rectangular ‘midi-loop’ is 20 to 40m (0.25</a:t>
            </a:r>
            <a:r>
              <a:rPr lang="en-GB">
                <a:sym typeface="Symbol" pitchFamily="18" charset="2"/>
              </a:rPr>
              <a:t></a:t>
            </a:r>
            <a:r>
              <a:rPr lang="en-GB"/>
              <a:t> to  0.5</a:t>
            </a:r>
            <a:r>
              <a:rPr lang="en-GB">
                <a:sym typeface="Symbol" pitchFamily="18" charset="2"/>
              </a:rPr>
              <a:t>)  </a:t>
            </a:r>
            <a:r>
              <a:rPr lang="en-GB"/>
              <a:t>perimeter at about 2m above ground.  (Midi-Loop size is as recommended for the (MFJ) ‘Loop Tuner’.  </a:t>
            </a:r>
          </a:p>
          <a:p>
            <a:pPr marL="185738" indent="-185738">
              <a:lnSpc>
                <a:spcPct val="90000"/>
              </a:lnSpc>
            </a:pPr>
            <a:r>
              <a:rPr lang="en-GB"/>
              <a:t>Bandwidth can be improved to 3% corresponding to a Q of 30 as tapping points are moved towards the capacitor.</a:t>
            </a:r>
          </a:p>
          <a:p>
            <a:pPr marL="185738" indent="-185738">
              <a:lnSpc>
                <a:spcPct val="90000"/>
              </a:lnSpc>
            </a:pPr>
            <a:r>
              <a:rPr lang="en-GB"/>
              <a:t>Power handling is at least doubled.  </a:t>
            </a:r>
          </a:p>
          <a:p>
            <a:pPr marL="185738" indent="-185738">
              <a:lnSpc>
                <a:spcPct val="90000"/>
              </a:lnSpc>
            </a:pPr>
            <a:r>
              <a:rPr lang="en-GB"/>
              <a:t>The SWR is raised towards 4:1 but any reasonable ATU can handle this without having to adjust the loop match.  </a:t>
            </a:r>
          </a:p>
        </p:txBody>
      </p:sp>
      <p:pic>
        <p:nvPicPr>
          <p:cNvPr id="291858" name="Picture 18"/>
          <p:cNvPicPr>
            <a:picLocks noGrp="1" noChangeAspect="1" noChangeArrowheads="1"/>
          </p:cNvPicPr>
          <p:nvPr>
            <p:ph sz="half" idx="2"/>
          </p:nvPr>
        </p:nvPicPr>
        <p:blipFill>
          <a:blip r:embed="rId2" cstate="print"/>
          <a:srcRect l="5045" t="20882" r="8215"/>
          <a:stretch>
            <a:fillRect/>
          </a:stretch>
        </p:blipFill>
        <p:spPr>
          <a:xfrm>
            <a:off x="1973263" y="0"/>
            <a:ext cx="7170737" cy="3932238"/>
          </a:xfrm>
          <a:noFill/>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ooter Placeholder 5"/>
          <p:cNvSpPr>
            <a:spLocks noGrp="1"/>
          </p:cNvSpPr>
          <p:nvPr>
            <p:ph type="ftr" sz="quarter" idx="10"/>
          </p:nvPr>
        </p:nvSpPr>
        <p:spPr/>
        <p:txBody>
          <a:bodyPr/>
          <a:lstStyle/>
          <a:p>
            <a:r>
              <a:rPr lang="en-GB" smtClean="0"/>
              <a:t>Itchen Valley ARC 11th June 2010</a:t>
            </a:r>
            <a:endParaRPr lang="en-US"/>
          </a:p>
        </p:txBody>
      </p:sp>
      <p:sp>
        <p:nvSpPr>
          <p:cNvPr id="59" name="Slide Number Placeholder 6"/>
          <p:cNvSpPr>
            <a:spLocks noGrp="1"/>
          </p:cNvSpPr>
          <p:nvPr>
            <p:ph type="sldNum" sz="quarter" idx="11"/>
          </p:nvPr>
        </p:nvSpPr>
        <p:spPr/>
        <p:txBody>
          <a:bodyPr/>
          <a:lstStyle/>
          <a:p>
            <a:fld id="{FCD15785-340F-4DDD-B7B6-0DD7390D7024}" type="slidenum">
              <a:rPr lang="en-US"/>
              <a:pPr/>
              <a:t>94</a:t>
            </a:fld>
            <a:endParaRPr lang="en-US"/>
          </a:p>
        </p:txBody>
      </p:sp>
      <p:sp>
        <p:nvSpPr>
          <p:cNvPr id="422914" name="Rectangle 2"/>
          <p:cNvSpPr>
            <a:spLocks noGrp="1" noChangeArrowheads="1"/>
          </p:cNvSpPr>
          <p:nvPr>
            <p:ph type="title"/>
          </p:nvPr>
        </p:nvSpPr>
        <p:spPr>
          <a:xfrm>
            <a:off x="0" y="256327"/>
            <a:ext cx="5937161" cy="941410"/>
          </a:xfrm>
        </p:spPr>
        <p:txBody>
          <a:bodyPr/>
          <a:lstStyle/>
          <a:p>
            <a:r>
              <a:rPr lang="en-GB" sz="2400" dirty="0"/>
              <a:t>2007 Mini-Midi Loop Variants – </a:t>
            </a:r>
            <a:r>
              <a:rPr lang="en-GB" sz="2400" b="0" dirty="0"/>
              <a:t>‘heuristic discoveries’ not yet </a:t>
            </a:r>
            <a:r>
              <a:rPr lang="en-GB" sz="2400" b="0" dirty="0" smtClean="0"/>
              <a:t>fully explained</a:t>
            </a:r>
            <a:endParaRPr lang="en-GB" sz="2400" b="0" dirty="0"/>
          </a:p>
        </p:txBody>
      </p:sp>
      <p:sp>
        <p:nvSpPr>
          <p:cNvPr id="422915" name="Rectangle 3"/>
          <p:cNvSpPr>
            <a:spLocks noGrp="1" noChangeArrowheads="1"/>
          </p:cNvSpPr>
          <p:nvPr>
            <p:ph type="body" sz="half" idx="1"/>
          </p:nvPr>
        </p:nvSpPr>
        <p:spPr>
          <a:xfrm>
            <a:off x="63499" y="1481070"/>
            <a:ext cx="5036535" cy="4754630"/>
          </a:xfrm>
        </p:spPr>
        <p:txBody>
          <a:bodyPr/>
          <a:lstStyle/>
          <a:p>
            <a:pPr marL="185738" indent="-185738"/>
            <a:r>
              <a:rPr lang="en-GB" dirty="0"/>
              <a:t> Small loop orientation matters. If the loops make a right angle, then cross-over (180</a:t>
            </a:r>
            <a:r>
              <a:rPr lang="en-US" dirty="0">
                <a:cs typeface="Times New Roman" pitchFamily="18" charset="0"/>
              </a:rPr>
              <a:t>°)</a:t>
            </a:r>
            <a:r>
              <a:rPr lang="en-GB" dirty="0"/>
              <a:t> connections give 20dB more sky-wave than same phase (0</a:t>
            </a:r>
            <a:r>
              <a:rPr lang="en-US" dirty="0">
                <a:cs typeface="Times New Roman" pitchFamily="18" charset="0"/>
              </a:rPr>
              <a:t>°)</a:t>
            </a:r>
            <a:r>
              <a:rPr lang="en-GB" dirty="0"/>
              <a:t> connection, which appears to gives best ground wave in some directions.  </a:t>
            </a:r>
            <a:endParaRPr lang="en-GB" dirty="0" smtClean="0"/>
          </a:p>
          <a:p>
            <a:pPr marL="185738" indent="-185738"/>
            <a:r>
              <a:rPr lang="en-GB" dirty="0" smtClean="0"/>
              <a:t>Important conclusion is that the two loops radiate about equally.  Thus loops and dipoles at same height radiate about equally!</a:t>
            </a:r>
            <a:endParaRPr lang="en-GB" dirty="0"/>
          </a:p>
          <a:p>
            <a:pPr marL="185738" indent="-185738"/>
            <a:r>
              <a:rPr lang="en-GB" dirty="0"/>
              <a:t>The SWR varies from 1:1 to about 1.5:1 as the small loop orientation is changed by 180</a:t>
            </a:r>
            <a:r>
              <a:rPr lang="en-GB" dirty="0">
                <a:sym typeface="Symbol" pitchFamily="18" charset="2"/>
              </a:rPr>
              <a:t></a:t>
            </a:r>
            <a:r>
              <a:rPr lang="en-GB" dirty="0"/>
              <a:t> </a:t>
            </a:r>
          </a:p>
          <a:p>
            <a:pPr marL="185738" indent="-185738"/>
            <a:r>
              <a:rPr lang="en-GB" dirty="0"/>
              <a:t>Power handling is not significantly affected. (Remains  about 550 to 750 watts for either orientation).  </a:t>
            </a:r>
          </a:p>
        </p:txBody>
      </p:sp>
      <p:grpSp>
        <p:nvGrpSpPr>
          <p:cNvPr id="422972" name="Group 60"/>
          <p:cNvGrpSpPr>
            <a:grpSpLocks/>
          </p:cNvGrpSpPr>
          <p:nvPr/>
        </p:nvGrpSpPr>
        <p:grpSpPr bwMode="auto">
          <a:xfrm>
            <a:off x="5099658" y="249238"/>
            <a:ext cx="3724275" cy="2841625"/>
            <a:chOff x="2560" y="580"/>
            <a:chExt cx="2346" cy="1790"/>
          </a:xfrm>
        </p:grpSpPr>
        <p:grpSp>
          <p:nvGrpSpPr>
            <p:cNvPr id="422973" name="Group 61"/>
            <p:cNvGrpSpPr>
              <a:grpSpLocks/>
            </p:cNvGrpSpPr>
            <p:nvPr/>
          </p:nvGrpSpPr>
          <p:grpSpPr bwMode="auto">
            <a:xfrm>
              <a:off x="3798" y="1669"/>
              <a:ext cx="474" cy="569"/>
              <a:chOff x="3238" y="1581"/>
              <a:chExt cx="554" cy="569"/>
            </a:xfrm>
          </p:grpSpPr>
          <p:sp>
            <p:nvSpPr>
              <p:cNvPr id="422974" name="Freeform 62"/>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solidFill>
                <a:srgbClr val="FFFFFF"/>
              </a:solidFill>
              <a:ln w="0">
                <a:solidFill>
                  <a:srgbClr val="000000"/>
                </a:solidFill>
                <a:prstDash val="solid"/>
                <a:round/>
                <a:headEnd/>
                <a:tailEnd/>
              </a:ln>
            </p:spPr>
            <p:txBody>
              <a:bodyPr/>
              <a:lstStyle/>
              <a:p>
                <a:endParaRPr lang="en-GB"/>
              </a:p>
            </p:txBody>
          </p:sp>
          <p:sp>
            <p:nvSpPr>
              <p:cNvPr id="422975" name="Freeform 63"/>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noFill/>
              <a:ln w="11113" cap="rnd">
                <a:solidFill>
                  <a:srgbClr val="000000"/>
                </a:solidFill>
                <a:prstDash val="solid"/>
                <a:round/>
                <a:headEnd/>
                <a:tailEnd/>
              </a:ln>
            </p:spPr>
            <p:txBody>
              <a:bodyPr/>
              <a:lstStyle/>
              <a:p>
                <a:endParaRPr lang="en-GB"/>
              </a:p>
            </p:txBody>
          </p:sp>
        </p:grpSp>
        <p:sp>
          <p:nvSpPr>
            <p:cNvPr id="422976" name="Freeform 64"/>
            <p:cNvSpPr>
              <a:spLocks noEditPoints="1"/>
            </p:cNvSpPr>
            <p:nvPr/>
          </p:nvSpPr>
          <p:spPr bwMode="auto">
            <a:xfrm>
              <a:off x="3979" y="1631"/>
              <a:ext cx="45" cy="128"/>
            </a:xfrm>
            <a:custGeom>
              <a:avLst/>
              <a:gdLst/>
              <a:ahLst/>
              <a:cxnLst>
                <a:cxn ang="0">
                  <a:pos x="53" y="0"/>
                </a:cxn>
                <a:cxn ang="0">
                  <a:pos x="53" y="128"/>
                </a:cxn>
                <a:cxn ang="0">
                  <a:pos x="35" y="128"/>
                </a:cxn>
                <a:cxn ang="0">
                  <a:pos x="35" y="0"/>
                </a:cxn>
                <a:cxn ang="0">
                  <a:pos x="53" y="0"/>
                </a:cxn>
                <a:cxn ang="0">
                  <a:pos x="18" y="0"/>
                </a:cxn>
                <a:cxn ang="0">
                  <a:pos x="18" y="128"/>
                </a:cxn>
                <a:cxn ang="0">
                  <a:pos x="0" y="128"/>
                </a:cxn>
                <a:cxn ang="0">
                  <a:pos x="0" y="0"/>
                </a:cxn>
                <a:cxn ang="0">
                  <a:pos x="18" y="0"/>
                </a:cxn>
              </a:cxnLst>
              <a:rect l="0" t="0" r="r" b="b"/>
              <a:pathLst>
                <a:path w="53" h="128">
                  <a:moveTo>
                    <a:pt x="53" y="0"/>
                  </a:moveTo>
                  <a:lnTo>
                    <a:pt x="53" y="128"/>
                  </a:lnTo>
                  <a:lnTo>
                    <a:pt x="35" y="128"/>
                  </a:lnTo>
                  <a:lnTo>
                    <a:pt x="35" y="0"/>
                  </a:lnTo>
                  <a:lnTo>
                    <a:pt x="53" y="0"/>
                  </a:lnTo>
                  <a:close/>
                  <a:moveTo>
                    <a:pt x="18" y="0"/>
                  </a:moveTo>
                  <a:lnTo>
                    <a:pt x="18" y="128"/>
                  </a:lnTo>
                  <a:lnTo>
                    <a:pt x="0" y="128"/>
                  </a:lnTo>
                  <a:lnTo>
                    <a:pt x="0" y="0"/>
                  </a:lnTo>
                  <a:lnTo>
                    <a:pt x="18" y="0"/>
                  </a:lnTo>
                  <a:close/>
                </a:path>
              </a:pathLst>
            </a:custGeom>
            <a:solidFill>
              <a:srgbClr val="000000"/>
            </a:solidFill>
            <a:ln w="1588" cap="flat">
              <a:solidFill>
                <a:srgbClr val="000000"/>
              </a:solidFill>
              <a:prstDash val="solid"/>
              <a:bevel/>
              <a:headEnd/>
              <a:tailEnd/>
            </a:ln>
          </p:spPr>
          <p:txBody>
            <a:bodyPr/>
            <a:lstStyle/>
            <a:p>
              <a:endParaRPr lang="en-GB"/>
            </a:p>
          </p:txBody>
        </p:sp>
        <p:sp>
          <p:nvSpPr>
            <p:cNvPr id="422977" name="Line 65"/>
            <p:cNvSpPr>
              <a:spLocks noChangeShapeType="1"/>
            </p:cNvSpPr>
            <p:nvPr/>
          </p:nvSpPr>
          <p:spPr bwMode="auto">
            <a:xfrm>
              <a:off x="3997" y="1635"/>
              <a:ext cx="1" cy="127"/>
            </a:xfrm>
            <a:prstGeom prst="line">
              <a:avLst/>
            </a:prstGeom>
            <a:noFill/>
            <a:ln w="34925">
              <a:solidFill>
                <a:srgbClr val="FFFFFF"/>
              </a:solidFill>
              <a:round/>
              <a:headEnd/>
              <a:tailEnd/>
            </a:ln>
          </p:spPr>
          <p:txBody>
            <a:bodyPr/>
            <a:lstStyle/>
            <a:p>
              <a:endParaRPr lang="en-GB"/>
            </a:p>
          </p:txBody>
        </p:sp>
        <p:sp>
          <p:nvSpPr>
            <p:cNvPr id="422978" name="Freeform 66"/>
            <p:cNvSpPr>
              <a:spLocks noEditPoints="1"/>
            </p:cNvSpPr>
            <p:nvPr/>
          </p:nvSpPr>
          <p:spPr bwMode="auto">
            <a:xfrm>
              <a:off x="3963" y="1614"/>
              <a:ext cx="110" cy="150"/>
            </a:xfrm>
            <a:custGeom>
              <a:avLst/>
              <a:gdLst/>
              <a:ahLst/>
              <a:cxnLst>
                <a:cxn ang="0">
                  <a:pos x="12" y="976"/>
                </a:cxn>
                <a:cxn ang="0">
                  <a:pos x="888" y="40"/>
                </a:cxn>
                <a:cxn ang="0">
                  <a:pos x="935" y="39"/>
                </a:cxn>
                <a:cxn ang="0">
                  <a:pos x="936" y="86"/>
                </a:cxn>
                <a:cxn ang="0">
                  <a:pos x="61" y="1022"/>
                </a:cxn>
                <a:cxn ang="0">
                  <a:pos x="14" y="1023"/>
                </a:cxn>
                <a:cxn ang="0">
                  <a:pos x="12" y="976"/>
                </a:cxn>
                <a:cxn ang="0">
                  <a:pos x="503" y="211"/>
                </a:cxn>
                <a:cxn ang="0">
                  <a:pos x="971" y="0"/>
                </a:cxn>
                <a:cxn ang="0">
                  <a:pos x="792" y="481"/>
                </a:cxn>
                <a:cxn ang="0">
                  <a:pos x="749" y="500"/>
                </a:cxn>
                <a:cxn ang="0">
                  <a:pos x="729" y="457"/>
                </a:cxn>
                <a:cxn ang="0">
                  <a:pos x="881" y="52"/>
                </a:cxn>
                <a:cxn ang="0">
                  <a:pos x="926" y="94"/>
                </a:cxn>
                <a:cxn ang="0">
                  <a:pos x="531" y="272"/>
                </a:cxn>
                <a:cxn ang="0">
                  <a:pos x="487" y="255"/>
                </a:cxn>
                <a:cxn ang="0">
                  <a:pos x="503" y="211"/>
                </a:cxn>
              </a:cxnLst>
              <a:rect l="0" t="0" r="r" b="b"/>
              <a:pathLst>
                <a:path w="971" h="1036">
                  <a:moveTo>
                    <a:pt x="12" y="976"/>
                  </a:moveTo>
                  <a:lnTo>
                    <a:pt x="888" y="40"/>
                  </a:lnTo>
                  <a:cubicBezTo>
                    <a:pt x="900" y="27"/>
                    <a:pt x="921" y="26"/>
                    <a:pt x="935" y="39"/>
                  </a:cubicBezTo>
                  <a:cubicBezTo>
                    <a:pt x="948" y="51"/>
                    <a:pt x="949" y="72"/>
                    <a:pt x="936" y="86"/>
                  </a:cubicBezTo>
                  <a:lnTo>
                    <a:pt x="61" y="1022"/>
                  </a:lnTo>
                  <a:cubicBezTo>
                    <a:pt x="48" y="1035"/>
                    <a:pt x="27" y="1036"/>
                    <a:pt x="14" y="1023"/>
                  </a:cubicBezTo>
                  <a:cubicBezTo>
                    <a:pt x="0" y="1011"/>
                    <a:pt x="0" y="990"/>
                    <a:pt x="12" y="976"/>
                  </a:cubicBezTo>
                  <a:close/>
                  <a:moveTo>
                    <a:pt x="503" y="211"/>
                  </a:moveTo>
                  <a:lnTo>
                    <a:pt x="971" y="0"/>
                  </a:lnTo>
                  <a:lnTo>
                    <a:pt x="792" y="481"/>
                  </a:lnTo>
                  <a:cubicBezTo>
                    <a:pt x="785" y="498"/>
                    <a:pt x="766" y="507"/>
                    <a:pt x="749" y="500"/>
                  </a:cubicBezTo>
                  <a:cubicBezTo>
                    <a:pt x="732" y="494"/>
                    <a:pt x="723" y="475"/>
                    <a:pt x="729" y="457"/>
                  </a:cubicBezTo>
                  <a:lnTo>
                    <a:pt x="881" y="52"/>
                  </a:lnTo>
                  <a:lnTo>
                    <a:pt x="926" y="94"/>
                  </a:lnTo>
                  <a:lnTo>
                    <a:pt x="531" y="272"/>
                  </a:lnTo>
                  <a:cubicBezTo>
                    <a:pt x="514" y="279"/>
                    <a:pt x="494" y="272"/>
                    <a:pt x="487" y="255"/>
                  </a:cubicBezTo>
                  <a:cubicBezTo>
                    <a:pt x="479" y="238"/>
                    <a:pt x="487" y="219"/>
                    <a:pt x="503" y="211"/>
                  </a:cubicBezTo>
                  <a:close/>
                </a:path>
              </a:pathLst>
            </a:custGeom>
            <a:solidFill>
              <a:srgbClr val="000000"/>
            </a:solidFill>
            <a:ln w="1588" cap="flat">
              <a:solidFill>
                <a:srgbClr val="000000"/>
              </a:solidFill>
              <a:prstDash val="solid"/>
              <a:bevel/>
              <a:headEnd/>
              <a:tailEnd/>
            </a:ln>
          </p:spPr>
          <p:txBody>
            <a:bodyPr/>
            <a:lstStyle/>
            <a:p>
              <a:endParaRPr lang="en-GB"/>
            </a:p>
          </p:txBody>
        </p:sp>
        <p:grpSp>
          <p:nvGrpSpPr>
            <p:cNvPr id="422979" name="Group 67"/>
            <p:cNvGrpSpPr>
              <a:grpSpLocks/>
            </p:cNvGrpSpPr>
            <p:nvPr/>
          </p:nvGrpSpPr>
          <p:grpSpPr bwMode="auto">
            <a:xfrm>
              <a:off x="3972" y="2323"/>
              <a:ext cx="63" cy="47"/>
              <a:chOff x="3481" y="2235"/>
              <a:chExt cx="74" cy="47"/>
            </a:xfrm>
          </p:grpSpPr>
          <p:sp>
            <p:nvSpPr>
              <p:cNvPr id="422980" name="Freeform 68"/>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solidFill>
                <a:srgbClr val="FFFFFF"/>
              </a:solidFill>
              <a:ln w="9525">
                <a:noFill/>
                <a:round/>
                <a:headEnd/>
                <a:tailEnd/>
              </a:ln>
            </p:spPr>
            <p:txBody>
              <a:bodyPr/>
              <a:lstStyle/>
              <a:p>
                <a:endParaRPr lang="en-GB"/>
              </a:p>
            </p:txBody>
          </p:sp>
          <p:sp>
            <p:nvSpPr>
              <p:cNvPr id="422981" name="Freeform 69"/>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noFill/>
              <a:ln w="11113" cap="rnd">
                <a:solidFill>
                  <a:srgbClr val="000000"/>
                </a:solidFill>
                <a:prstDash val="solid"/>
                <a:round/>
                <a:headEnd/>
                <a:tailEnd/>
              </a:ln>
            </p:spPr>
            <p:txBody>
              <a:bodyPr/>
              <a:lstStyle/>
              <a:p>
                <a:endParaRPr lang="en-GB"/>
              </a:p>
            </p:txBody>
          </p:sp>
        </p:grpSp>
        <p:sp>
          <p:nvSpPr>
            <p:cNvPr id="422982" name="Line 70"/>
            <p:cNvSpPr>
              <a:spLocks noChangeShapeType="1"/>
            </p:cNvSpPr>
            <p:nvPr/>
          </p:nvSpPr>
          <p:spPr bwMode="auto">
            <a:xfrm>
              <a:off x="3997" y="2227"/>
              <a:ext cx="3" cy="92"/>
            </a:xfrm>
            <a:prstGeom prst="line">
              <a:avLst/>
            </a:prstGeom>
            <a:noFill/>
            <a:ln w="11113" cap="rnd">
              <a:solidFill>
                <a:srgbClr val="000000"/>
              </a:solidFill>
              <a:round/>
              <a:headEnd/>
              <a:tailEnd/>
            </a:ln>
          </p:spPr>
          <p:txBody>
            <a:bodyPr/>
            <a:lstStyle/>
            <a:p>
              <a:endParaRPr lang="en-GB"/>
            </a:p>
          </p:txBody>
        </p:sp>
        <p:grpSp>
          <p:nvGrpSpPr>
            <p:cNvPr id="422983" name="Group 71"/>
            <p:cNvGrpSpPr>
              <a:grpSpLocks/>
            </p:cNvGrpSpPr>
            <p:nvPr/>
          </p:nvGrpSpPr>
          <p:grpSpPr bwMode="auto">
            <a:xfrm>
              <a:off x="3798" y="1669"/>
              <a:ext cx="474" cy="569"/>
              <a:chOff x="3238" y="1581"/>
              <a:chExt cx="554" cy="569"/>
            </a:xfrm>
          </p:grpSpPr>
          <p:sp>
            <p:nvSpPr>
              <p:cNvPr id="422984" name="Freeform 72"/>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solidFill>
                <a:srgbClr val="FFFFFF"/>
              </a:solidFill>
              <a:ln w="0">
                <a:solidFill>
                  <a:srgbClr val="000000"/>
                </a:solidFill>
                <a:prstDash val="solid"/>
                <a:round/>
                <a:headEnd/>
                <a:tailEnd/>
              </a:ln>
            </p:spPr>
            <p:txBody>
              <a:bodyPr/>
              <a:lstStyle/>
              <a:p>
                <a:endParaRPr lang="en-GB"/>
              </a:p>
            </p:txBody>
          </p:sp>
          <p:sp>
            <p:nvSpPr>
              <p:cNvPr id="422985" name="Freeform 73"/>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noFill/>
              <a:ln w="11113" cap="rnd">
                <a:solidFill>
                  <a:srgbClr val="000000"/>
                </a:solidFill>
                <a:prstDash val="solid"/>
                <a:round/>
                <a:headEnd/>
                <a:tailEnd/>
              </a:ln>
            </p:spPr>
            <p:txBody>
              <a:bodyPr/>
              <a:lstStyle/>
              <a:p>
                <a:endParaRPr lang="en-GB"/>
              </a:p>
            </p:txBody>
          </p:sp>
        </p:grpSp>
        <p:sp>
          <p:nvSpPr>
            <p:cNvPr id="422986" name="Line 74"/>
            <p:cNvSpPr>
              <a:spLocks noChangeShapeType="1"/>
            </p:cNvSpPr>
            <p:nvPr/>
          </p:nvSpPr>
          <p:spPr bwMode="auto">
            <a:xfrm flipV="1">
              <a:off x="2575" y="580"/>
              <a:ext cx="851" cy="804"/>
            </a:xfrm>
            <a:prstGeom prst="line">
              <a:avLst/>
            </a:prstGeom>
            <a:noFill/>
            <a:ln w="28575" cap="rnd">
              <a:solidFill>
                <a:srgbClr val="000000"/>
              </a:solidFill>
              <a:round/>
              <a:headEnd/>
              <a:tailEnd/>
            </a:ln>
          </p:spPr>
          <p:txBody>
            <a:bodyPr/>
            <a:lstStyle/>
            <a:p>
              <a:endParaRPr lang="en-GB"/>
            </a:p>
          </p:txBody>
        </p:sp>
        <p:sp>
          <p:nvSpPr>
            <p:cNvPr id="422987" name="Line 75"/>
            <p:cNvSpPr>
              <a:spLocks noChangeShapeType="1"/>
            </p:cNvSpPr>
            <p:nvPr/>
          </p:nvSpPr>
          <p:spPr bwMode="auto">
            <a:xfrm>
              <a:off x="3415" y="596"/>
              <a:ext cx="1491" cy="84"/>
            </a:xfrm>
            <a:prstGeom prst="line">
              <a:avLst/>
            </a:prstGeom>
            <a:noFill/>
            <a:ln w="28575" cap="rnd">
              <a:solidFill>
                <a:srgbClr val="000000"/>
              </a:solidFill>
              <a:round/>
              <a:headEnd/>
              <a:tailEnd/>
            </a:ln>
          </p:spPr>
          <p:txBody>
            <a:bodyPr/>
            <a:lstStyle/>
            <a:p>
              <a:endParaRPr lang="en-GB"/>
            </a:p>
          </p:txBody>
        </p:sp>
        <p:sp>
          <p:nvSpPr>
            <p:cNvPr id="422988" name="Line 76"/>
            <p:cNvSpPr>
              <a:spLocks noChangeShapeType="1"/>
            </p:cNvSpPr>
            <p:nvPr/>
          </p:nvSpPr>
          <p:spPr bwMode="auto">
            <a:xfrm flipH="1">
              <a:off x="4138" y="680"/>
              <a:ext cx="739" cy="808"/>
            </a:xfrm>
            <a:prstGeom prst="line">
              <a:avLst/>
            </a:prstGeom>
            <a:noFill/>
            <a:ln w="28575" cap="rnd">
              <a:solidFill>
                <a:srgbClr val="000000"/>
              </a:solidFill>
              <a:round/>
              <a:headEnd/>
              <a:tailEnd/>
            </a:ln>
          </p:spPr>
          <p:txBody>
            <a:bodyPr/>
            <a:lstStyle/>
            <a:p>
              <a:endParaRPr lang="en-GB"/>
            </a:p>
          </p:txBody>
        </p:sp>
        <p:sp>
          <p:nvSpPr>
            <p:cNvPr id="422989" name="Freeform 77"/>
            <p:cNvSpPr>
              <a:spLocks noEditPoints="1"/>
            </p:cNvSpPr>
            <p:nvPr/>
          </p:nvSpPr>
          <p:spPr bwMode="auto">
            <a:xfrm>
              <a:off x="3979" y="1631"/>
              <a:ext cx="45" cy="128"/>
            </a:xfrm>
            <a:custGeom>
              <a:avLst/>
              <a:gdLst/>
              <a:ahLst/>
              <a:cxnLst>
                <a:cxn ang="0">
                  <a:pos x="53" y="0"/>
                </a:cxn>
                <a:cxn ang="0">
                  <a:pos x="53" y="128"/>
                </a:cxn>
                <a:cxn ang="0">
                  <a:pos x="35" y="128"/>
                </a:cxn>
                <a:cxn ang="0">
                  <a:pos x="35" y="0"/>
                </a:cxn>
                <a:cxn ang="0">
                  <a:pos x="53" y="0"/>
                </a:cxn>
                <a:cxn ang="0">
                  <a:pos x="18" y="0"/>
                </a:cxn>
                <a:cxn ang="0">
                  <a:pos x="18" y="128"/>
                </a:cxn>
                <a:cxn ang="0">
                  <a:pos x="0" y="128"/>
                </a:cxn>
                <a:cxn ang="0">
                  <a:pos x="0" y="0"/>
                </a:cxn>
                <a:cxn ang="0">
                  <a:pos x="18" y="0"/>
                </a:cxn>
              </a:cxnLst>
              <a:rect l="0" t="0" r="r" b="b"/>
              <a:pathLst>
                <a:path w="53" h="128">
                  <a:moveTo>
                    <a:pt x="53" y="0"/>
                  </a:moveTo>
                  <a:lnTo>
                    <a:pt x="53" y="128"/>
                  </a:lnTo>
                  <a:lnTo>
                    <a:pt x="35" y="128"/>
                  </a:lnTo>
                  <a:lnTo>
                    <a:pt x="35" y="0"/>
                  </a:lnTo>
                  <a:lnTo>
                    <a:pt x="53" y="0"/>
                  </a:lnTo>
                  <a:close/>
                  <a:moveTo>
                    <a:pt x="18" y="0"/>
                  </a:moveTo>
                  <a:lnTo>
                    <a:pt x="18" y="128"/>
                  </a:lnTo>
                  <a:lnTo>
                    <a:pt x="0" y="128"/>
                  </a:lnTo>
                  <a:lnTo>
                    <a:pt x="0" y="0"/>
                  </a:lnTo>
                  <a:lnTo>
                    <a:pt x="18" y="0"/>
                  </a:lnTo>
                  <a:close/>
                </a:path>
              </a:pathLst>
            </a:custGeom>
            <a:solidFill>
              <a:srgbClr val="000000"/>
            </a:solidFill>
            <a:ln w="1588" cap="flat">
              <a:solidFill>
                <a:srgbClr val="000000"/>
              </a:solidFill>
              <a:prstDash val="solid"/>
              <a:bevel/>
              <a:headEnd/>
              <a:tailEnd/>
            </a:ln>
          </p:spPr>
          <p:txBody>
            <a:bodyPr/>
            <a:lstStyle/>
            <a:p>
              <a:endParaRPr lang="en-GB"/>
            </a:p>
          </p:txBody>
        </p:sp>
        <p:sp>
          <p:nvSpPr>
            <p:cNvPr id="422990" name="Line 78"/>
            <p:cNvSpPr>
              <a:spLocks noChangeShapeType="1"/>
            </p:cNvSpPr>
            <p:nvPr/>
          </p:nvSpPr>
          <p:spPr bwMode="auto">
            <a:xfrm>
              <a:off x="3997" y="1635"/>
              <a:ext cx="1" cy="127"/>
            </a:xfrm>
            <a:prstGeom prst="line">
              <a:avLst/>
            </a:prstGeom>
            <a:noFill/>
            <a:ln w="34925">
              <a:solidFill>
                <a:srgbClr val="FFFFFF"/>
              </a:solidFill>
              <a:round/>
              <a:headEnd/>
              <a:tailEnd/>
            </a:ln>
          </p:spPr>
          <p:txBody>
            <a:bodyPr/>
            <a:lstStyle/>
            <a:p>
              <a:endParaRPr lang="en-GB"/>
            </a:p>
          </p:txBody>
        </p:sp>
        <p:sp>
          <p:nvSpPr>
            <p:cNvPr id="422991" name="Freeform 79"/>
            <p:cNvSpPr>
              <a:spLocks noEditPoints="1"/>
            </p:cNvSpPr>
            <p:nvPr/>
          </p:nvSpPr>
          <p:spPr bwMode="auto">
            <a:xfrm>
              <a:off x="3963" y="1614"/>
              <a:ext cx="110" cy="150"/>
            </a:xfrm>
            <a:custGeom>
              <a:avLst/>
              <a:gdLst/>
              <a:ahLst/>
              <a:cxnLst>
                <a:cxn ang="0">
                  <a:pos x="12" y="976"/>
                </a:cxn>
                <a:cxn ang="0">
                  <a:pos x="888" y="40"/>
                </a:cxn>
                <a:cxn ang="0">
                  <a:pos x="935" y="39"/>
                </a:cxn>
                <a:cxn ang="0">
                  <a:pos x="936" y="86"/>
                </a:cxn>
                <a:cxn ang="0">
                  <a:pos x="61" y="1022"/>
                </a:cxn>
                <a:cxn ang="0">
                  <a:pos x="14" y="1023"/>
                </a:cxn>
                <a:cxn ang="0">
                  <a:pos x="12" y="976"/>
                </a:cxn>
                <a:cxn ang="0">
                  <a:pos x="503" y="211"/>
                </a:cxn>
                <a:cxn ang="0">
                  <a:pos x="971" y="0"/>
                </a:cxn>
                <a:cxn ang="0">
                  <a:pos x="792" y="481"/>
                </a:cxn>
                <a:cxn ang="0">
                  <a:pos x="749" y="500"/>
                </a:cxn>
                <a:cxn ang="0">
                  <a:pos x="729" y="457"/>
                </a:cxn>
                <a:cxn ang="0">
                  <a:pos x="881" y="52"/>
                </a:cxn>
                <a:cxn ang="0">
                  <a:pos x="926" y="94"/>
                </a:cxn>
                <a:cxn ang="0">
                  <a:pos x="531" y="272"/>
                </a:cxn>
                <a:cxn ang="0">
                  <a:pos x="487" y="255"/>
                </a:cxn>
                <a:cxn ang="0">
                  <a:pos x="503" y="211"/>
                </a:cxn>
              </a:cxnLst>
              <a:rect l="0" t="0" r="r" b="b"/>
              <a:pathLst>
                <a:path w="971" h="1036">
                  <a:moveTo>
                    <a:pt x="12" y="976"/>
                  </a:moveTo>
                  <a:lnTo>
                    <a:pt x="888" y="40"/>
                  </a:lnTo>
                  <a:cubicBezTo>
                    <a:pt x="900" y="27"/>
                    <a:pt x="921" y="26"/>
                    <a:pt x="935" y="39"/>
                  </a:cubicBezTo>
                  <a:cubicBezTo>
                    <a:pt x="948" y="51"/>
                    <a:pt x="949" y="72"/>
                    <a:pt x="936" y="86"/>
                  </a:cubicBezTo>
                  <a:lnTo>
                    <a:pt x="61" y="1022"/>
                  </a:lnTo>
                  <a:cubicBezTo>
                    <a:pt x="48" y="1035"/>
                    <a:pt x="27" y="1036"/>
                    <a:pt x="14" y="1023"/>
                  </a:cubicBezTo>
                  <a:cubicBezTo>
                    <a:pt x="0" y="1011"/>
                    <a:pt x="0" y="990"/>
                    <a:pt x="12" y="976"/>
                  </a:cubicBezTo>
                  <a:close/>
                  <a:moveTo>
                    <a:pt x="503" y="211"/>
                  </a:moveTo>
                  <a:lnTo>
                    <a:pt x="971" y="0"/>
                  </a:lnTo>
                  <a:lnTo>
                    <a:pt x="792" y="481"/>
                  </a:lnTo>
                  <a:cubicBezTo>
                    <a:pt x="785" y="498"/>
                    <a:pt x="766" y="507"/>
                    <a:pt x="749" y="500"/>
                  </a:cubicBezTo>
                  <a:cubicBezTo>
                    <a:pt x="732" y="494"/>
                    <a:pt x="723" y="475"/>
                    <a:pt x="729" y="457"/>
                  </a:cubicBezTo>
                  <a:lnTo>
                    <a:pt x="881" y="52"/>
                  </a:lnTo>
                  <a:lnTo>
                    <a:pt x="926" y="94"/>
                  </a:lnTo>
                  <a:lnTo>
                    <a:pt x="531" y="272"/>
                  </a:lnTo>
                  <a:cubicBezTo>
                    <a:pt x="514" y="279"/>
                    <a:pt x="494" y="272"/>
                    <a:pt x="487" y="255"/>
                  </a:cubicBezTo>
                  <a:cubicBezTo>
                    <a:pt x="479" y="238"/>
                    <a:pt x="487" y="219"/>
                    <a:pt x="503" y="211"/>
                  </a:cubicBezTo>
                  <a:close/>
                </a:path>
              </a:pathLst>
            </a:custGeom>
            <a:solidFill>
              <a:srgbClr val="000000"/>
            </a:solidFill>
            <a:ln w="1588" cap="flat">
              <a:solidFill>
                <a:srgbClr val="000000"/>
              </a:solidFill>
              <a:prstDash val="solid"/>
              <a:bevel/>
              <a:headEnd/>
              <a:tailEnd/>
            </a:ln>
          </p:spPr>
          <p:txBody>
            <a:bodyPr/>
            <a:lstStyle/>
            <a:p>
              <a:endParaRPr lang="en-GB"/>
            </a:p>
          </p:txBody>
        </p:sp>
        <p:grpSp>
          <p:nvGrpSpPr>
            <p:cNvPr id="422992" name="Group 80"/>
            <p:cNvGrpSpPr>
              <a:grpSpLocks/>
            </p:cNvGrpSpPr>
            <p:nvPr/>
          </p:nvGrpSpPr>
          <p:grpSpPr bwMode="auto">
            <a:xfrm>
              <a:off x="3972" y="2323"/>
              <a:ext cx="63" cy="47"/>
              <a:chOff x="3481" y="2235"/>
              <a:chExt cx="74" cy="47"/>
            </a:xfrm>
          </p:grpSpPr>
          <p:sp>
            <p:nvSpPr>
              <p:cNvPr id="422993" name="Freeform 81"/>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solidFill>
                <a:srgbClr val="FFFFFF"/>
              </a:solidFill>
              <a:ln w="9525">
                <a:noFill/>
                <a:round/>
                <a:headEnd/>
                <a:tailEnd/>
              </a:ln>
            </p:spPr>
            <p:txBody>
              <a:bodyPr/>
              <a:lstStyle/>
              <a:p>
                <a:endParaRPr lang="en-GB"/>
              </a:p>
            </p:txBody>
          </p:sp>
          <p:sp>
            <p:nvSpPr>
              <p:cNvPr id="422994" name="Freeform 82"/>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noFill/>
              <a:ln w="11113" cap="rnd">
                <a:solidFill>
                  <a:srgbClr val="000000"/>
                </a:solidFill>
                <a:prstDash val="solid"/>
                <a:round/>
                <a:headEnd/>
                <a:tailEnd/>
              </a:ln>
            </p:spPr>
            <p:txBody>
              <a:bodyPr/>
              <a:lstStyle/>
              <a:p>
                <a:endParaRPr lang="en-GB"/>
              </a:p>
            </p:txBody>
          </p:sp>
        </p:grpSp>
        <p:sp>
          <p:nvSpPr>
            <p:cNvPr id="422995" name="Line 83"/>
            <p:cNvSpPr>
              <a:spLocks noChangeShapeType="1"/>
            </p:cNvSpPr>
            <p:nvPr/>
          </p:nvSpPr>
          <p:spPr bwMode="auto">
            <a:xfrm>
              <a:off x="3997" y="2227"/>
              <a:ext cx="3" cy="92"/>
            </a:xfrm>
            <a:prstGeom prst="line">
              <a:avLst/>
            </a:prstGeom>
            <a:noFill/>
            <a:ln w="11113" cap="rnd">
              <a:solidFill>
                <a:srgbClr val="000000"/>
              </a:solidFill>
              <a:round/>
              <a:headEnd/>
              <a:tailEnd/>
            </a:ln>
          </p:spPr>
          <p:txBody>
            <a:bodyPr/>
            <a:lstStyle/>
            <a:p>
              <a:endParaRPr lang="en-GB"/>
            </a:p>
          </p:txBody>
        </p:sp>
        <p:sp>
          <p:nvSpPr>
            <p:cNvPr id="422996" name="Line 84"/>
            <p:cNvSpPr>
              <a:spLocks noChangeShapeType="1"/>
            </p:cNvSpPr>
            <p:nvPr/>
          </p:nvSpPr>
          <p:spPr bwMode="auto">
            <a:xfrm>
              <a:off x="2560" y="1381"/>
              <a:ext cx="1347" cy="132"/>
            </a:xfrm>
            <a:prstGeom prst="line">
              <a:avLst/>
            </a:prstGeom>
            <a:noFill/>
            <a:ln w="28575" cap="rnd">
              <a:solidFill>
                <a:srgbClr val="000000"/>
              </a:solidFill>
              <a:round/>
              <a:headEnd/>
              <a:tailEnd/>
            </a:ln>
          </p:spPr>
          <p:txBody>
            <a:bodyPr/>
            <a:lstStyle/>
            <a:p>
              <a:endParaRPr lang="en-GB"/>
            </a:p>
          </p:txBody>
        </p:sp>
        <p:sp>
          <p:nvSpPr>
            <p:cNvPr id="422997" name="Freeform 85"/>
            <p:cNvSpPr>
              <a:spLocks/>
            </p:cNvSpPr>
            <p:nvPr/>
          </p:nvSpPr>
          <p:spPr bwMode="auto">
            <a:xfrm>
              <a:off x="4080" y="1496"/>
              <a:ext cx="56" cy="203"/>
            </a:xfrm>
            <a:custGeom>
              <a:avLst/>
              <a:gdLst/>
              <a:ahLst/>
              <a:cxnLst>
                <a:cxn ang="0">
                  <a:pos x="56" y="0"/>
                </a:cxn>
                <a:cxn ang="0">
                  <a:pos x="24" y="96"/>
                </a:cxn>
                <a:cxn ang="0">
                  <a:pos x="0" y="200"/>
                </a:cxn>
              </a:cxnLst>
              <a:rect l="0" t="0" r="r" b="b"/>
              <a:pathLst>
                <a:path w="56" h="203">
                  <a:moveTo>
                    <a:pt x="56" y="0"/>
                  </a:moveTo>
                  <a:cubicBezTo>
                    <a:pt x="42" y="36"/>
                    <a:pt x="32" y="56"/>
                    <a:pt x="24" y="96"/>
                  </a:cubicBezTo>
                  <a:cubicBezTo>
                    <a:pt x="3" y="203"/>
                    <a:pt x="43" y="200"/>
                    <a:pt x="0" y="200"/>
                  </a:cubicBezTo>
                </a:path>
              </a:pathLst>
            </a:custGeom>
            <a:noFill/>
            <a:ln w="28575" cap="flat" cmpd="sng">
              <a:solidFill>
                <a:schemeClr val="tx1"/>
              </a:solidFill>
              <a:prstDash val="solid"/>
              <a:round/>
              <a:headEnd/>
              <a:tailEnd/>
            </a:ln>
            <a:effectLst/>
          </p:spPr>
          <p:txBody>
            <a:bodyPr wrap="none">
              <a:spAutoFit/>
            </a:bodyPr>
            <a:lstStyle/>
            <a:p>
              <a:endParaRPr lang="en-GB"/>
            </a:p>
          </p:txBody>
        </p:sp>
        <p:sp>
          <p:nvSpPr>
            <p:cNvPr id="422998" name="Freeform 86"/>
            <p:cNvSpPr>
              <a:spLocks/>
            </p:cNvSpPr>
            <p:nvPr/>
          </p:nvSpPr>
          <p:spPr bwMode="auto">
            <a:xfrm>
              <a:off x="3887" y="1480"/>
              <a:ext cx="52" cy="253"/>
            </a:xfrm>
            <a:custGeom>
              <a:avLst/>
              <a:gdLst/>
              <a:ahLst/>
              <a:cxnLst>
                <a:cxn ang="0">
                  <a:pos x="33" y="104"/>
                </a:cxn>
                <a:cxn ang="0">
                  <a:pos x="17" y="112"/>
                </a:cxn>
                <a:cxn ang="0">
                  <a:pos x="1" y="168"/>
                </a:cxn>
                <a:cxn ang="0">
                  <a:pos x="9" y="296"/>
                </a:cxn>
                <a:cxn ang="0">
                  <a:pos x="25" y="320"/>
                </a:cxn>
              </a:cxnLst>
              <a:rect l="0" t="0" r="r" b="b"/>
              <a:pathLst>
                <a:path w="68" h="333">
                  <a:moveTo>
                    <a:pt x="33" y="104"/>
                  </a:moveTo>
                  <a:cubicBezTo>
                    <a:pt x="68" y="0"/>
                    <a:pt x="26" y="88"/>
                    <a:pt x="17" y="112"/>
                  </a:cubicBezTo>
                  <a:cubicBezTo>
                    <a:pt x="10" y="130"/>
                    <a:pt x="6" y="149"/>
                    <a:pt x="1" y="168"/>
                  </a:cubicBezTo>
                  <a:cubicBezTo>
                    <a:pt x="4" y="211"/>
                    <a:pt x="0" y="254"/>
                    <a:pt x="9" y="296"/>
                  </a:cubicBezTo>
                  <a:cubicBezTo>
                    <a:pt x="17" y="333"/>
                    <a:pt x="47" y="298"/>
                    <a:pt x="25" y="320"/>
                  </a:cubicBezTo>
                </a:path>
              </a:pathLst>
            </a:custGeom>
            <a:noFill/>
            <a:ln w="28575" cap="flat" cmpd="sng">
              <a:solidFill>
                <a:schemeClr val="tx1"/>
              </a:solidFill>
              <a:prstDash val="solid"/>
              <a:round/>
              <a:headEnd/>
              <a:tailEnd/>
            </a:ln>
            <a:effectLst/>
          </p:spPr>
          <p:txBody>
            <a:bodyPr>
              <a:spAutoFit/>
            </a:bodyPr>
            <a:lstStyle/>
            <a:p>
              <a:endParaRPr lang="en-GB"/>
            </a:p>
          </p:txBody>
        </p:sp>
      </p:grpSp>
      <p:grpSp>
        <p:nvGrpSpPr>
          <p:cNvPr id="423001" name="Group 89"/>
          <p:cNvGrpSpPr>
            <a:grpSpLocks/>
          </p:cNvGrpSpPr>
          <p:nvPr/>
        </p:nvGrpSpPr>
        <p:grpSpPr bwMode="auto">
          <a:xfrm>
            <a:off x="5112023" y="3333750"/>
            <a:ext cx="3724275" cy="2841625"/>
            <a:chOff x="2760" y="2244"/>
            <a:chExt cx="2346" cy="1790"/>
          </a:xfrm>
        </p:grpSpPr>
        <p:grpSp>
          <p:nvGrpSpPr>
            <p:cNvPr id="422939" name="Group 27"/>
            <p:cNvGrpSpPr>
              <a:grpSpLocks/>
            </p:cNvGrpSpPr>
            <p:nvPr/>
          </p:nvGrpSpPr>
          <p:grpSpPr bwMode="auto">
            <a:xfrm>
              <a:off x="3998" y="3333"/>
              <a:ext cx="474" cy="569"/>
              <a:chOff x="3238" y="1581"/>
              <a:chExt cx="554" cy="569"/>
            </a:xfrm>
          </p:grpSpPr>
          <p:sp>
            <p:nvSpPr>
              <p:cNvPr id="422937" name="Freeform 25"/>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solidFill>
                <a:srgbClr val="FFFFFF"/>
              </a:solidFill>
              <a:ln w="0">
                <a:solidFill>
                  <a:srgbClr val="000000"/>
                </a:solidFill>
                <a:prstDash val="solid"/>
                <a:round/>
                <a:headEnd/>
                <a:tailEnd/>
              </a:ln>
            </p:spPr>
            <p:txBody>
              <a:bodyPr/>
              <a:lstStyle/>
              <a:p>
                <a:endParaRPr lang="en-GB"/>
              </a:p>
            </p:txBody>
          </p:sp>
          <p:sp>
            <p:nvSpPr>
              <p:cNvPr id="422938" name="Freeform 26"/>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noFill/>
              <a:ln w="11113" cap="rnd">
                <a:solidFill>
                  <a:srgbClr val="000000"/>
                </a:solidFill>
                <a:prstDash val="solid"/>
                <a:round/>
                <a:headEnd/>
                <a:tailEnd/>
              </a:ln>
            </p:spPr>
            <p:txBody>
              <a:bodyPr/>
              <a:lstStyle/>
              <a:p>
                <a:endParaRPr lang="en-GB"/>
              </a:p>
            </p:txBody>
          </p:sp>
        </p:grpSp>
        <p:sp>
          <p:nvSpPr>
            <p:cNvPr id="422945" name="Freeform 33"/>
            <p:cNvSpPr>
              <a:spLocks noEditPoints="1"/>
            </p:cNvSpPr>
            <p:nvPr/>
          </p:nvSpPr>
          <p:spPr bwMode="auto">
            <a:xfrm>
              <a:off x="4179" y="3295"/>
              <a:ext cx="45" cy="128"/>
            </a:xfrm>
            <a:custGeom>
              <a:avLst/>
              <a:gdLst/>
              <a:ahLst/>
              <a:cxnLst>
                <a:cxn ang="0">
                  <a:pos x="53" y="0"/>
                </a:cxn>
                <a:cxn ang="0">
                  <a:pos x="53" y="128"/>
                </a:cxn>
                <a:cxn ang="0">
                  <a:pos x="35" y="128"/>
                </a:cxn>
                <a:cxn ang="0">
                  <a:pos x="35" y="0"/>
                </a:cxn>
                <a:cxn ang="0">
                  <a:pos x="53" y="0"/>
                </a:cxn>
                <a:cxn ang="0">
                  <a:pos x="18" y="0"/>
                </a:cxn>
                <a:cxn ang="0">
                  <a:pos x="18" y="128"/>
                </a:cxn>
                <a:cxn ang="0">
                  <a:pos x="0" y="128"/>
                </a:cxn>
                <a:cxn ang="0">
                  <a:pos x="0" y="0"/>
                </a:cxn>
                <a:cxn ang="0">
                  <a:pos x="18" y="0"/>
                </a:cxn>
              </a:cxnLst>
              <a:rect l="0" t="0" r="r" b="b"/>
              <a:pathLst>
                <a:path w="53" h="128">
                  <a:moveTo>
                    <a:pt x="53" y="0"/>
                  </a:moveTo>
                  <a:lnTo>
                    <a:pt x="53" y="128"/>
                  </a:lnTo>
                  <a:lnTo>
                    <a:pt x="35" y="128"/>
                  </a:lnTo>
                  <a:lnTo>
                    <a:pt x="35" y="0"/>
                  </a:lnTo>
                  <a:lnTo>
                    <a:pt x="53" y="0"/>
                  </a:lnTo>
                  <a:close/>
                  <a:moveTo>
                    <a:pt x="18" y="0"/>
                  </a:moveTo>
                  <a:lnTo>
                    <a:pt x="18" y="128"/>
                  </a:lnTo>
                  <a:lnTo>
                    <a:pt x="0" y="128"/>
                  </a:lnTo>
                  <a:lnTo>
                    <a:pt x="0" y="0"/>
                  </a:lnTo>
                  <a:lnTo>
                    <a:pt x="18" y="0"/>
                  </a:lnTo>
                  <a:close/>
                </a:path>
              </a:pathLst>
            </a:custGeom>
            <a:solidFill>
              <a:srgbClr val="000000"/>
            </a:solidFill>
            <a:ln w="1588" cap="flat">
              <a:solidFill>
                <a:srgbClr val="000000"/>
              </a:solidFill>
              <a:prstDash val="solid"/>
              <a:bevel/>
              <a:headEnd/>
              <a:tailEnd/>
            </a:ln>
          </p:spPr>
          <p:txBody>
            <a:bodyPr/>
            <a:lstStyle/>
            <a:p>
              <a:endParaRPr lang="en-GB"/>
            </a:p>
          </p:txBody>
        </p:sp>
        <p:sp>
          <p:nvSpPr>
            <p:cNvPr id="422946" name="Line 34"/>
            <p:cNvSpPr>
              <a:spLocks noChangeShapeType="1"/>
            </p:cNvSpPr>
            <p:nvPr/>
          </p:nvSpPr>
          <p:spPr bwMode="auto">
            <a:xfrm>
              <a:off x="4197" y="3299"/>
              <a:ext cx="1" cy="127"/>
            </a:xfrm>
            <a:prstGeom prst="line">
              <a:avLst/>
            </a:prstGeom>
            <a:noFill/>
            <a:ln w="34925">
              <a:solidFill>
                <a:srgbClr val="FFFFFF"/>
              </a:solidFill>
              <a:round/>
              <a:headEnd/>
              <a:tailEnd/>
            </a:ln>
          </p:spPr>
          <p:txBody>
            <a:bodyPr/>
            <a:lstStyle/>
            <a:p>
              <a:endParaRPr lang="en-GB"/>
            </a:p>
          </p:txBody>
        </p:sp>
        <p:sp>
          <p:nvSpPr>
            <p:cNvPr id="422947" name="Freeform 35"/>
            <p:cNvSpPr>
              <a:spLocks noEditPoints="1"/>
            </p:cNvSpPr>
            <p:nvPr/>
          </p:nvSpPr>
          <p:spPr bwMode="auto">
            <a:xfrm>
              <a:off x="4163" y="3278"/>
              <a:ext cx="110" cy="150"/>
            </a:xfrm>
            <a:custGeom>
              <a:avLst/>
              <a:gdLst/>
              <a:ahLst/>
              <a:cxnLst>
                <a:cxn ang="0">
                  <a:pos x="12" y="976"/>
                </a:cxn>
                <a:cxn ang="0">
                  <a:pos x="888" y="40"/>
                </a:cxn>
                <a:cxn ang="0">
                  <a:pos x="935" y="39"/>
                </a:cxn>
                <a:cxn ang="0">
                  <a:pos x="936" y="86"/>
                </a:cxn>
                <a:cxn ang="0">
                  <a:pos x="61" y="1022"/>
                </a:cxn>
                <a:cxn ang="0">
                  <a:pos x="14" y="1023"/>
                </a:cxn>
                <a:cxn ang="0">
                  <a:pos x="12" y="976"/>
                </a:cxn>
                <a:cxn ang="0">
                  <a:pos x="503" y="211"/>
                </a:cxn>
                <a:cxn ang="0">
                  <a:pos x="971" y="0"/>
                </a:cxn>
                <a:cxn ang="0">
                  <a:pos x="792" y="481"/>
                </a:cxn>
                <a:cxn ang="0">
                  <a:pos x="749" y="500"/>
                </a:cxn>
                <a:cxn ang="0">
                  <a:pos x="729" y="457"/>
                </a:cxn>
                <a:cxn ang="0">
                  <a:pos x="881" y="52"/>
                </a:cxn>
                <a:cxn ang="0">
                  <a:pos x="926" y="94"/>
                </a:cxn>
                <a:cxn ang="0">
                  <a:pos x="531" y="272"/>
                </a:cxn>
                <a:cxn ang="0">
                  <a:pos x="487" y="255"/>
                </a:cxn>
                <a:cxn ang="0">
                  <a:pos x="503" y="211"/>
                </a:cxn>
              </a:cxnLst>
              <a:rect l="0" t="0" r="r" b="b"/>
              <a:pathLst>
                <a:path w="971" h="1036">
                  <a:moveTo>
                    <a:pt x="12" y="976"/>
                  </a:moveTo>
                  <a:lnTo>
                    <a:pt x="888" y="40"/>
                  </a:lnTo>
                  <a:cubicBezTo>
                    <a:pt x="900" y="27"/>
                    <a:pt x="921" y="26"/>
                    <a:pt x="935" y="39"/>
                  </a:cubicBezTo>
                  <a:cubicBezTo>
                    <a:pt x="948" y="51"/>
                    <a:pt x="949" y="72"/>
                    <a:pt x="936" y="86"/>
                  </a:cubicBezTo>
                  <a:lnTo>
                    <a:pt x="61" y="1022"/>
                  </a:lnTo>
                  <a:cubicBezTo>
                    <a:pt x="48" y="1035"/>
                    <a:pt x="27" y="1036"/>
                    <a:pt x="14" y="1023"/>
                  </a:cubicBezTo>
                  <a:cubicBezTo>
                    <a:pt x="0" y="1011"/>
                    <a:pt x="0" y="990"/>
                    <a:pt x="12" y="976"/>
                  </a:cubicBezTo>
                  <a:close/>
                  <a:moveTo>
                    <a:pt x="503" y="211"/>
                  </a:moveTo>
                  <a:lnTo>
                    <a:pt x="971" y="0"/>
                  </a:lnTo>
                  <a:lnTo>
                    <a:pt x="792" y="481"/>
                  </a:lnTo>
                  <a:cubicBezTo>
                    <a:pt x="785" y="498"/>
                    <a:pt x="766" y="507"/>
                    <a:pt x="749" y="500"/>
                  </a:cubicBezTo>
                  <a:cubicBezTo>
                    <a:pt x="732" y="494"/>
                    <a:pt x="723" y="475"/>
                    <a:pt x="729" y="457"/>
                  </a:cubicBezTo>
                  <a:lnTo>
                    <a:pt x="881" y="52"/>
                  </a:lnTo>
                  <a:lnTo>
                    <a:pt x="926" y="94"/>
                  </a:lnTo>
                  <a:lnTo>
                    <a:pt x="531" y="272"/>
                  </a:lnTo>
                  <a:cubicBezTo>
                    <a:pt x="514" y="279"/>
                    <a:pt x="494" y="272"/>
                    <a:pt x="487" y="255"/>
                  </a:cubicBezTo>
                  <a:cubicBezTo>
                    <a:pt x="479" y="238"/>
                    <a:pt x="487" y="219"/>
                    <a:pt x="503" y="211"/>
                  </a:cubicBezTo>
                  <a:close/>
                </a:path>
              </a:pathLst>
            </a:custGeom>
            <a:solidFill>
              <a:srgbClr val="000000"/>
            </a:solidFill>
            <a:ln w="1588" cap="flat">
              <a:solidFill>
                <a:srgbClr val="000000"/>
              </a:solidFill>
              <a:prstDash val="solid"/>
              <a:bevel/>
              <a:headEnd/>
              <a:tailEnd/>
            </a:ln>
          </p:spPr>
          <p:txBody>
            <a:bodyPr/>
            <a:lstStyle/>
            <a:p>
              <a:endParaRPr lang="en-GB"/>
            </a:p>
          </p:txBody>
        </p:sp>
        <p:grpSp>
          <p:nvGrpSpPr>
            <p:cNvPr id="422950" name="Group 38"/>
            <p:cNvGrpSpPr>
              <a:grpSpLocks/>
            </p:cNvGrpSpPr>
            <p:nvPr/>
          </p:nvGrpSpPr>
          <p:grpSpPr bwMode="auto">
            <a:xfrm>
              <a:off x="4172" y="3987"/>
              <a:ext cx="63" cy="47"/>
              <a:chOff x="3481" y="2235"/>
              <a:chExt cx="74" cy="47"/>
            </a:xfrm>
          </p:grpSpPr>
          <p:sp>
            <p:nvSpPr>
              <p:cNvPr id="422948" name="Freeform 36"/>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solidFill>
                <a:srgbClr val="FFFFFF"/>
              </a:solidFill>
              <a:ln w="9525">
                <a:noFill/>
                <a:round/>
                <a:headEnd/>
                <a:tailEnd/>
              </a:ln>
            </p:spPr>
            <p:txBody>
              <a:bodyPr/>
              <a:lstStyle/>
              <a:p>
                <a:endParaRPr lang="en-GB"/>
              </a:p>
            </p:txBody>
          </p:sp>
          <p:sp>
            <p:nvSpPr>
              <p:cNvPr id="422949" name="Freeform 37"/>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noFill/>
              <a:ln w="11113" cap="rnd">
                <a:solidFill>
                  <a:srgbClr val="000000"/>
                </a:solidFill>
                <a:prstDash val="solid"/>
                <a:round/>
                <a:headEnd/>
                <a:tailEnd/>
              </a:ln>
            </p:spPr>
            <p:txBody>
              <a:bodyPr/>
              <a:lstStyle/>
              <a:p>
                <a:endParaRPr lang="en-GB"/>
              </a:p>
            </p:txBody>
          </p:sp>
        </p:grpSp>
        <p:sp>
          <p:nvSpPr>
            <p:cNvPr id="422951" name="Line 39"/>
            <p:cNvSpPr>
              <a:spLocks noChangeShapeType="1"/>
            </p:cNvSpPr>
            <p:nvPr/>
          </p:nvSpPr>
          <p:spPr bwMode="auto">
            <a:xfrm>
              <a:off x="4197" y="3891"/>
              <a:ext cx="3" cy="92"/>
            </a:xfrm>
            <a:prstGeom prst="line">
              <a:avLst/>
            </a:prstGeom>
            <a:noFill/>
            <a:ln w="11113" cap="rnd">
              <a:solidFill>
                <a:srgbClr val="000000"/>
              </a:solidFill>
              <a:round/>
              <a:headEnd/>
              <a:tailEnd/>
            </a:ln>
          </p:spPr>
          <p:txBody>
            <a:bodyPr/>
            <a:lstStyle/>
            <a:p>
              <a:endParaRPr lang="en-GB"/>
            </a:p>
          </p:txBody>
        </p:sp>
        <p:grpSp>
          <p:nvGrpSpPr>
            <p:cNvPr id="422954" name="Group 42"/>
            <p:cNvGrpSpPr>
              <a:grpSpLocks/>
            </p:cNvGrpSpPr>
            <p:nvPr/>
          </p:nvGrpSpPr>
          <p:grpSpPr bwMode="auto">
            <a:xfrm>
              <a:off x="3998" y="3333"/>
              <a:ext cx="474" cy="569"/>
              <a:chOff x="3238" y="1581"/>
              <a:chExt cx="554" cy="569"/>
            </a:xfrm>
          </p:grpSpPr>
          <p:sp>
            <p:nvSpPr>
              <p:cNvPr id="422952" name="Freeform 40"/>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solidFill>
                <a:srgbClr val="FFFFFF"/>
              </a:solidFill>
              <a:ln w="0">
                <a:solidFill>
                  <a:srgbClr val="000000"/>
                </a:solidFill>
                <a:prstDash val="solid"/>
                <a:round/>
                <a:headEnd/>
                <a:tailEnd/>
              </a:ln>
            </p:spPr>
            <p:txBody>
              <a:bodyPr/>
              <a:lstStyle/>
              <a:p>
                <a:endParaRPr lang="en-GB"/>
              </a:p>
            </p:txBody>
          </p:sp>
          <p:sp>
            <p:nvSpPr>
              <p:cNvPr id="422953" name="Freeform 41"/>
              <p:cNvSpPr>
                <a:spLocks noEditPoints="1"/>
              </p:cNvSpPr>
              <p:nvPr/>
            </p:nvSpPr>
            <p:spPr bwMode="auto">
              <a:xfrm>
                <a:off x="3238" y="1581"/>
                <a:ext cx="554" cy="569"/>
              </a:xfrm>
              <a:custGeom>
                <a:avLst/>
                <a:gdLst/>
                <a:ahLst/>
                <a:cxnLst>
                  <a:cxn ang="0">
                    <a:pos x="0" y="1963"/>
                  </a:cxn>
                  <a:cxn ang="0">
                    <a:pos x="2096" y="0"/>
                  </a:cxn>
                  <a:cxn ang="0">
                    <a:pos x="4192" y="1963"/>
                  </a:cxn>
                  <a:cxn ang="0">
                    <a:pos x="2096" y="3925"/>
                  </a:cxn>
                  <a:cxn ang="0">
                    <a:pos x="0" y="1963"/>
                  </a:cxn>
                  <a:cxn ang="0">
                    <a:pos x="223" y="1963"/>
                  </a:cxn>
                  <a:cxn ang="0">
                    <a:pos x="2096" y="3717"/>
                  </a:cxn>
                  <a:cxn ang="0">
                    <a:pos x="3969" y="1963"/>
                  </a:cxn>
                  <a:cxn ang="0">
                    <a:pos x="2096" y="209"/>
                  </a:cxn>
                  <a:cxn ang="0">
                    <a:pos x="223" y="1963"/>
                  </a:cxn>
                </a:cxnLst>
                <a:rect l="0" t="0" r="r" b="b"/>
                <a:pathLst>
                  <a:path w="4192" h="3925">
                    <a:moveTo>
                      <a:pt x="0" y="1963"/>
                    </a:moveTo>
                    <a:cubicBezTo>
                      <a:pt x="0" y="879"/>
                      <a:pt x="939" y="0"/>
                      <a:pt x="2096" y="0"/>
                    </a:cubicBezTo>
                    <a:cubicBezTo>
                      <a:pt x="3254" y="0"/>
                      <a:pt x="4192" y="879"/>
                      <a:pt x="4192" y="1963"/>
                    </a:cubicBezTo>
                    <a:cubicBezTo>
                      <a:pt x="4192" y="3047"/>
                      <a:pt x="3254" y="3925"/>
                      <a:pt x="2096" y="3925"/>
                    </a:cubicBezTo>
                    <a:cubicBezTo>
                      <a:pt x="939" y="3925"/>
                      <a:pt x="0" y="3047"/>
                      <a:pt x="0" y="1963"/>
                    </a:cubicBezTo>
                    <a:close/>
                    <a:moveTo>
                      <a:pt x="223" y="1963"/>
                    </a:moveTo>
                    <a:cubicBezTo>
                      <a:pt x="223" y="2931"/>
                      <a:pt x="1062" y="3717"/>
                      <a:pt x="2096" y="3717"/>
                    </a:cubicBezTo>
                    <a:cubicBezTo>
                      <a:pt x="3131" y="3717"/>
                      <a:pt x="3969" y="2931"/>
                      <a:pt x="3969" y="1963"/>
                    </a:cubicBezTo>
                    <a:cubicBezTo>
                      <a:pt x="3969" y="994"/>
                      <a:pt x="3131" y="209"/>
                      <a:pt x="2096" y="209"/>
                    </a:cubicBezTo>
                    <a:cubicBezTo>
                      <a:pt x="1062" y="209"/>
                      <a:pt x="223" y="994"/>
                      <a:pt x="223" y="1963"/>
                    </a:cubicBezTo>
                    <a:close/>
                  </a:path>
                </a:pathLst>
              </a:custGeom>
              <a:noFill/>
              <a:ln w="11113" cap="rnd">
                <a:solidFill>
                  <a:srgbClr val="000000"/>
                </a:solidFill>
                <a:prstDash val="solid"/>
                <a:round/>
                <a:headEnd/>
                <a:tailEnd/>
              </a:ln>
            </p:spPr>
            <p:txBody>
              <a:bodyPr/>
              <a:lstStyle/>
              <a:p>
                <a:endParaRPr lang="en-GB"/>
              </a:p>
            </p:txBody>
          </p:sp>
        </p:grpSp>
        <p:sp>
          <p:nvSpPr>
            <p:cNvPr id="422956" name="Line 44"/>
            <p:cNvSpPr>
              <a:spLocks noChangeShapeType="1"/>
            </p:cNvSpPr>
            <p:nvPr/>
          </p:nvSpPr>
          <p:spPr bwMode="auto">
            <a:xfrm flipV="1">
              <a:off x="2775" y="2244"/>
              <a:ext cx="851" cy="804"/>
            </a:xfrm>
            <a:prstGeom prst="line">
              <a:avLst/>
            </a:prstGeom>
            <a:noFill/>
            <a:ln w="28575" cap="rnd">
              <a:solidFill>
                <a:srgbClr val="000000"/>
              </a:solidFill>
              <a:round/>
              <a:headEnd/>
              <a:tailEnd/>
            </a:ln>
          </p:spPr>
          <p:txBody>
            <a:bodyPr/>
            <a:lstStyle/>
            <a:p>
              <a:endParaRPr lang="en-GB"/>
            </a:p>
          </p:txBody>
        </p:sp>
        <p:sp>
          <p:nvSpPr>
            <p:cNvPr id="422957" name="Line 45"/>
            <p:cNvSpPr>
              <a:spLocks noChangeShapeType="1"/>
            </p:cNvSpPr>
            <p:nvPr/>
          </p:nvSpPr>
          <p:spPr bwMode="auto">
            <a:xfrm>
              <a:off x="3615" y="2260"/>
              <a:ext cx="1491" cy="84"/>
            </a:xfrm>
            <a:prstGeom prst="line">
              <a:avLst/>
            </a:prstGeom>
            <a:noFill/>
            <a:ln w="28575" cap="rnd">
              <a:solidFill>
                <a:srgbClr val="000000"/>
              </a:solidFill>
              <a:round/>
              <a:headEnd/>
              <a:tailEnd/>
            </a:ln>
          </p:spPr>
          <p:txBody>
            <a:bodyPr/>
            <a:lstStyle/>
            <a:p>
              <a:endParaRPr lang="en-GB"/>
            </a:p>
          </p:txBody>
        </p:sp>
        <p:sp>
          <p:nvSpPr>
            <p:cNvPr id="422958" name="Line 46"/>
            <p:cNvSpPr>
              <a:spLocks noChangeShapeType="1"/>
            </p:cNvSpPr>
            <p:nvPr/>
          </p:nvSpPr>
          <p:spPr bwMode="auto">
            <a:xfrm flipH="1">
              <a:off x="4338" y="2344"/>
              <a:ext cx="739" cy="808"/>
            </a:xfrm>
            <a:prstGeom prst="line">
              <a:avLst/>
            </a:prstGeom>
            <a:noFill/>
            <a:ln w="28575" cap="rnd">
              <a:solidFill>
                <a:srgbClr val="000000"/>
              </a:solidFill>
              <a:round/>
              <a:headEnd/>
              <a:tailEnd/>
            </a:ln>
          </p:spPr>
          <p:txBody>
            <a:bodyPr/>
            <a:lstStyle/>
            <a:p>
              <a:endParaRPr lang="en-GB"/>
            </a:p>
          </p:txBody>
        </p:sp>
        <p:sp>
          <p:nvSpPr>
            <p:cNvPr id="422960" name="Freeform 48"/>
            <p:cNvSpPr>
              <a:spLocks noEditPoints="1"/>
            </p:cNvSpPr>
            <p:nvPr/>
          </p:nvSpPr>
          <p:spPr bwMode="auto">
            <a:xfrm>
              <a:off x="4179" y="3295"/>
              <a:ext cx="45" cy="128"/>
            </a:xfrm>
            <a:custGeom>
              <a:avLst/>
              <a:gdLst/>
              <a:ahLst/>
              <a:cxnLst>
                <a:cxn ang="0">
                  <a:pos x="53" y="0"/>
                </a:cxn>
                <a:cxn ang="0">
                  <a:pos x="53" y="128"/>
                </a:cxn>
                <a:cxn ang="0">
                  <a:pos x="35" y="128"/>
                </a:cxn>
                <a:cxn ang="0">
                  <a:pos x="35" y="0"/>
                </a:cxn>
                <a:cxn ang="0">
                  <a:pos x="53" y="0"/>
                </a:cxn>
                <a:cxn ang="0">
                  <a:pos x="18" y="0"/>
                </a:cxn>
                <a:cxn ang="0">
                  <a:pos x="18" y="128"/>
                </a:cxn>
                <a:cxn ang="0">
                  <a:pos x="0" y="128"/>
                </a:cxn>
                <a:cxn ang="0">
                  <a:pos x="0" y="0"/>
                </a:cxn>
                <a:cxn ang="0">
                  <a:pos x="18" y="0"/>
                </a:cxn>
              </a:cxnLst>
              <a:rect l="0" t="0" r="r" b="b"/>
              <a:pathLst>
                <a:path w="53" h="128">
                  <a:moveTo>
                    <a:pt x="53" y="0"/>
                  </a:moveTo>
                  <a:lnTo>
                    <a:pt x="53" y="128"/>
                  </a:lnTo>
                  <a:lnTo>
                    <a:pt x="35" y="128"/>
                  </a:lnTo>
                  <a:lnTo>
                    <a:pt x="35" y="0"/>
                  </a:lnTo>
                  <a:lnTo>
                    <a:pt x="53" y="0"/>
                  </a:lnTo>
                  <a:close/>
                  <a:moveTo>
                    <a:pt x="18" y="0"/>
                  </a:moveTo>
                  <a:lnTo>
                    <a:pt x="18" y="128"/>
                  </a:lnTo>
                  <a:lnTo>
                    <a:pt x="0" y="128"/>
                  </a:lnTo>
                  <a:lnTo>
                    <a:pt x="0" y="0"/>
                  </a:lnTo>
                  <a:lnTo>
                    <a:pt x="18" y="0"/>
                  </a:lnTo>
                  <a:close/>
                </a:path>
              </a:pathLst>
            </a:custGeom>
            <a:solidFill>
              <a:srgbClr val="000000"/>
            </a:solidFill>
            <a:ln w="1588" cap="flat">
              <a:solidFill>
                <a:srgbClr val="000000"/>
              </a:solidFill>
              <a:prstDash val="solid"/>
              <a:bevel/>
              <a:headEnd/>
              <a:tailEnd/>
            </a:ln>
          </p:spPr>
          <p:txBody>
            <a:bodyPr/>
            <a:lstStyle/>
            <a:p>
              <a:endParaRPr lang="en-GB"/>
            </a:p>
          </p:txBody>
        </p:sp>
        <p:sp>
          <p:nvSpPr>
            <p:cNvPr id="422961" name="Line 49"/>
            <p:cNvSpPr>
              <a:spLocks noChangeShapeType="1"/>
            </p:cNvSpPr>
            <p:nvPr/>
          </p:nvSpPr>
          <p:spPr bwMode="auto">
            <a:xfrm>
              <a:off x="4197" y="3299"/>
              <a:ext cx="1" cy="127"/>
            </a:xfrm>
            <a:prstGeom prst="line">
              <a:avLst/>
            </a:prstGeom>
            <a:noFill/>
            <a:ln w="34925">
              <a:solidFill>
                <a:srgbClr val="FFFFFF"/>
              </a:solidFill>
              <a:round/>
              <a:headEnd/>
              <a:tailEnd/>
            </a:ln>
          </p:spPr>
          <p:txBody>
            <a:bodyPr/>
            <a:lstStyle/>
            <a:p>
              <a:endParaRPr lang="en-GB"/>
            </a:p>
          </p:txBody>
        </p:sp>
        <p:sp>
          <p:nvSpPr>
            <p:cNvPr id="422962" name="Freeform 50"/>
            <p:cNvSpPr>
              <a:spLocks noEditPoints="1"/>
            </p:cNvSpPr>
            <p:nvPr/>
          </p:nvSpPr>
          <p:spPr bwMode="auto">
            <a:xfrm>
              <a:off x="4163" y="3278"/>
              <a:ext cx="110" cy="150"/>
            </a:xfrm>
            <a:custGeom>
              <a:avLst/>
              <a:gdLst/>
              <a:ahLst/>
              <a:cxnLst>
                <a:cxn ang="0">
                  <a:pos x="12" y="976"/>
                </a:cxn>
                <a:cxn ang="0">
                  <a:pos x="888" y="40"/>
                </a:cxn>
                <a:cxn ang="0">
                  <a:pos x="935" y="39"/>
                </a:cxn>
                <a:cxn ang="0">
                  <a:pos x="936" y="86"/>
                </a:cxn>
                <a:cxn ang="0">
                  <a:pos x="61" y="1022"/>
                </a:cxn>
                <a:cxn ang="0">
                  <a:pos x="14" y="1023"/>
                </a:cxn>
                <a:cxn ang="0">
                  <a:pos x="12" y="976"/>
                </a:cxn>
                <a:cxn ang="0">
                  <a:pos x="503" y="211"/>
                </a:cxn>
                <a:cxn ang="0">
                  <a:pos x="971" y="0"/>
                </a:cxn>
                <a:cxn ang="0">
                  <a:pos x="792" y="481"/>
                </a:cxn>
                <a:cxn ang="0">
                  <a:pos x="749" y="500"/>
                </a:cxn>
                <a:cxn ang="0">
                  <a:pos x="729" y="457"/>
                </a:cxn>
                <a:cxn ang="0">
                  <a:pos x="881" y="52"/>
                </a:cxn>
                <a:cxn ang="0">
                  <a:pos x="926" y="94"/>
                </a:cxn>
                <a:cxn ang="0">
                  <a:pos x="531" y="272"/>
                </a:cxn>
                <a:cxn ang="0">
                  <a:pos x="487" y="255"/>
                </a:cxn>
                <a:cxn ang="0">
                  <a:pos x="503" y="211"/>
                </a:cxn>
              </a:cxnLst>
              <a:rect l="0" t="0" r="r" b="b"/>
              <a:pathLst>
                <a:path w="971" h="1036">
                  <a:moveTo>
                    <a:pt x="12" y="976"/>
                  </a:moveTo>
                  <a:lnTo>
                    <a:pt x="888" y="40"/>
                  </a:lnTo>
                  <a:cubicBezTo>
                    <a:pt x="900" y="27"/>
                    <a:pt x="921" y="26"/>
                    <a:pt x="935" y="39"/>
                  </a:cubicBezTo>
                  <a:cubicBezTo>
                    <a:pt x="948" y="51"/>
                    <a:pt x="949" y="72"/>
                    <a:pt x="936" y="86"/>
                  </a:cubicBezTo>
                  <a:lnTo>
                    <a:pt x="61" y="1022"/>
                  </a:lnTo>
                  <a:cubicBezTo>
                    <a:pt x="48" y="1035"/>
                    <a:pt x="27" y="1036"/>
                    <a:pt x="14" y="1023"/>
                  </a:cubicBezTo>
                  <a:cubicBezTo>
                    <a:pt x="0" y="1011"/>
                    <a:pt x="0" y="990"/>
                    <a:pt x="12" y="976"/>
                  </a:cubicBezTo>
                  <a:close/>
                  <a:moveTo>
                    <a:pt x="503" y="211"/>
                  </a:moveTo>
                  <a:lnTo>
                    <a:pt x="971" y="0"/>
                  </a:lnTo>
                  <a:lnTo>
                    <a:pt x="792" y="481"/>
                  </a:lnTo>
                  <a:cubicBezTo>
                    <a:pt x="785" y="498"/>
                    <a:pt x="766" y="507"/>
                    <a:pt x="749" y="500"/>
                  </a:cubicBezTo>
                  <a:cubicBezTo>
                    <a:pt x="732" y="494"/>
                    <a:pt x="723" y="475"/>
                    <a:pt x="729" y="457"/>
                  </a:cubicBezTo>
                  <a:lnTo>
                    <a:pt x="881" y="52"/>
                  </a:lnTo>
                  <a:lnTo>
                    <a:pt x="926" y="94"/>
                  </a:lnTo>
                  <a:lnTo>
                    <a:pt x="531" y="272"/>
                  </a:lnTo>
                  <a:cubicBezTo>
                    <a:pt x="514" y="279"/>
                    <a:pt x="494" y="272"/>
                    <a:pt x="487" y="255"/>
                  </a:cubicBezTo>
                  <a:cubicBezTo>
                    <a:pt x="479" y="238"/>
                    <a:pt x="487" y="219"/>
                    <a:pt x="503" y="211"/>
                  </a:cubicBezTo>
                  <a:close/>
                </a:path>
              </a:pathLst>
            </a:custGeom>
            <a:solidFill>
              <a:srgbClr val="000000"/>
            </a:solidFill>
            <a:ln w="1588" cap="flat">
              <a:solidFill>
                <a:srgbClr val="000000"/>
              </a:solidFill>
              <a:prstDash val="solid"/>
              <a:bevel/>
              <a:headEnd/>
              <a:tailEnd/>
            </a:ln>
          </p:spPr>
          <p:txBody>
            <a:bodyPr/>
            <a:lstStyle/>
            <a:p>
              <a:endParaRPr lang="en-GB"/>
            </a:p>
          </p:txBody>
        </p:sp>
        <p:grpSp>
          <p:nvGrpSpPr>
            <p:cNvPr id="422965" name="Group 53"/>
            <p:cNvGrpSpPr>
              <a:grpSpLocks/>
            </p:cNvGrpSpPr>
            <p:nvPr/>
          </p:nvGrpSpPr>
          <p:grpSpPr bwMode="auto">
            <a:xfrm>
              <a:off x="4172" y="3987"/>
              <a:ext cx="63" cy="47"/>
              <a:chOff x="3481" y="2235"/>
              <a:chExt cx="74" cy="47"/>
            </a:xfrm>
          </p:grpSpPr>
          <p:sp>
            <p:nvSpPr>
              <p:cNvPr id="422963" name="Freeform 51"/>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solidFill>
                <a:srgbClr val="FFFFFF"/>
              </a:solidFill>
              <a:ln w="9525">
                <a:noFill/>
                <a:round/>
                <a:headEnd/>
                <a:tailEnd/>
              </a:ln>
            </p:spPr>
            <p:txBody>
              <a:bodyPr/>
              <a:lstStyle/>
              <a:p>
                <a:endParaRPr lang="en-GB"/>
              </a:p>
            </p:txBody>
          </p:sp>
          <p:sp>
            <p:nvSpPr>
              <p:cNvPr id="422964" name="Freeform 52"/>
              <p:cNvSpPr>
                <a:spLocks/>
              </p:cNvSpPr>
              <p:nvPr/>
            </p:nvSpPr>
            <p:spPr bwMode="auto">
              <a:xfrm>
                <a:off x="3481" y="2235"/>
                <a:ext cx="74" cy="47"/>
              </a:xfrm>
              <a:custGeom>
                <a:avLst/>
                <a:gdLst/>
                <a:ahLst/>
                <a:cxnLst>
                  <a:cxn ang="0">
                    <a:pos x="37" y="47"/>
                  </a:cxn>
                  <a:cxn ang="0">
                    <a:pos x="0" y="0"/>
                  </a:cxn>
                  <a:cxn ang="0">
                    <a:pos x="74" y="0"/>
                  </a:cxn>
                  <a:cxn ang="0">
                    <a:pos x="37" y="47"/>
                  </a:cxn>
                </a:cxnLst>
                <a:rect l="0" t="0" r="r" b="b"/>
                <a:pathLst>
                  <a:path w="74" h="47">
                    <a:moveTo>
                      <a:pt x="37" y="47"/>
                    </a:moveTo>
                    <a:lnTo>
                      <a:pt x="0" y="0"/>
                    </a:lnTo>
                    <a:lnTo>
                      <a:pt x="74" y="0"/>
                    </a:lnTo>
                    <a:lnTo>
                      <a:pt x="37" y="47"/>
                    </a:lnTo>
                    <a:close/>
                  </a:path>
                </a:pathLst>
              </a:custGeom>
              <a:noFill/>
              <a:ln w="11113" cap="rnd">
                <a:solidFill>
                  <a:srgbClr val="000000"/>
                </a:solidFill>
                <a:prstDash val="solid"/>
                <a:round/>
                <a:headEnd/>
                <a:tailEnd/>
              </a:ln>
            </p:spPr>
            <p:txBody>
              <a:bodyPr/>
              <a:lstStyle/>
              <a:p>
                <a:endParaRPr lang="en-GB"/>
              </a:p>
            </p:txBody>
          </p:sp>
        </p:grpSp>
        <p:sp>
          <p:nvSpPr>
            <p:cNvPr id="422966" name="Line 54"/>
            <p:cNvSpPr>
              <a:spLocks noChangeShapeType="1"/>
            </p:cNvSpPr>
            <p:nvPr/>
          </p:nvSpPr>
          <p:spPr bwMode="auto">
            <a:xfrm>
              <a:off x="4197" y="3891"/>
              <a:ext cx="3" cy="92"/>
            </a:xfrm>
            <a:prstGeom prst="line">
              <a:avLst/>
            </a:prstGeom>
            <a:noFill/>
            <a:ln w="11113" cap="rnd">
              <a:solidFill>
                <a:srgbClr val="000000"/>
              </a:solidFill>
              <a:round/>
              <a:headEnd/>
              <a:tailEnd/>
            </a:ln>
          </p:spPr>
          <p:txBody>
            <a:bodyPr/>
            <a:lstStyle/>
            <a:p>
              <a:endParaRPr lang="en-GB"/>
            </a:p>
          </p:txBody>
        </p:sp>
        <p:sp>
          <p:nvSpPr>
            <p:cNvPr id="422967" name="Line 55"/>
            <p:cNvSpPr>
              <a:spLocks noChangeShapeType="1"/>
            </p:cNvSpPr>
            <p:nvPr/>
          </p:nvSpPr>
          <p:spPr bwMode="auto">
            <a:xfrm>
              <a:off x="2760" y="3045"/>
              <a:ext cx="1347" cy="132"/>
            </a:xfrm>
            <a:prstGeom prst="line">
              <a:avLst/>
            </a:prstGeom>
            <a:noFill/>
            <a:ln w="28575" cap="rnd">
              <a:solidFill>
                <a:srgbClr val="000000"/>
              </a:solidFill>
              <a:round/>
              <a:headEnd/>
              <a:tailEnd/>
            </a:ln>
          </p:spPr>
          <p:txBody>
            <a:bodyPr/>
            <a:lstStyle/>
            <a:p>
              <a:endParaRPr lang="en-GB"/>
            </a:p>
          </p:txBody>
        </p:sp>
        <p:sp>
          <p:nvSpPr>
            <p:cNvPr id="422999" name="Freeform 87"/>
            <p:cNvSpPr>
              <a:spLocks/>
            </p:cNvSpPr>
            <p:nvPr/>
          </p:nvSpPr>
          <p:spPr bwMode="auto">
            <a:xfrm>
              <a:off x="4068" y="3174"/>
              <a:ext cx="395" cy="194"/>
            </a:xfrm>
            <a:custGeom>
              <a:avLst/>
              <a:gdLst/>
              <a:ahLst/>
              <a:cxnLst>
                <a:cxn ang="0">
                  <a:pos x="36" y="10"/>
                </a:cxn>
                <a:cxn ang="0">
                  <a:pos x="180" y="26"/>
                </a:cxn>
                <a:cxn ang="0">
                  <a:pos x="324" y="82"/>
                </a:cxn>
                <a:cxn ang="0">
                  <a:pos x="324" y="162"/>
                </a:cxn>
                <a:cxn ang="0">
                  <a:pos x="252" y="186"/>
                </a:cxn>
                <a:cxn ang="0">
                  <a:pos x="228" y="194"/>
                </a:cxn>
                <a:cxn ang="0">
                  <a:pos x="188" y="154"/>
                </a:cxn>
                <a:cxn ang="0">
                  <a:pos x="220" y="186"/>
                </a:cxn>
              </a:cxnLst>
              <a:rect l="0" t="0" r="r" b="b"/>
              <a:pathLst>
                <a:path w="355" h="194">
                  <a:moveTo>
                    <a:pt x="36" y="10"/>
                  </a:moveTo>
                  <a:cubicBezTo>
                    <a:pt x="109" y="34"/>
                    <a:pt x="0" y="0"/>
                    <a:pt x="180" y="26"/>
                  </a:cubicBezTo>
                  <a:cubicBezTo>
                    <a:pt x="225" y="32"/>
                    <a:pt x="285" y="56"/>
                    <a:pt x="324" y="82"/>
                  </a:cubicBezTo>
                  <a:cubicBezTo>
                    <a:pt x="333" y="108"/>
                    <a:pt x="355" y="138"/>
                    <a:pt x="324" y="162"/>
                  </a:cubicBezTo>
                  <a:cubicBezTo>
                    <a:pt x="324" y="162"/>
                    <a:pt x="264" y="182"/>
                    <a:pt x="252" y="186"/>
                  </a:cubicBezTo>
                  <a:cubicBezTo>
                    <a:pt x="244" y="189"/>
                    <a:pt x="228" y="194"/>
                    <a:pt x="228" y="194"/>
                  </a:cubicBezTo>
                  <a:cubicBezTo>
                    <a:pt x="228" y="194"/>
                    <a:pt x="177" y="165"/>
                    <a:pt x="188" y="154"/>
                  </a:cubicBezTo>
                  <a:cubicBezTo>
                    <a:pt x="201" y="141"/>
                    <a:pt x="218" y="181"/>
                    <a:pt x="220" y="186"/>
                  </a:cubicBezTo>
                </a:path>
              </a:pathLst>
            </a:custGeom>
            <a:noFill/>
            <a:ln w="28575" cap="flat" cmpd="sng">
              <a:solidFill>
                <a:schemeClr val="tx1"/>
              </a:solidFill>
              <a:prstDash val="solid"/>
              <a:round/>
              <a:headEnd/>
              <a:tailEnd/>
            </a:ln>
            <a:effectLst/>
          </p:spPr>
          <p:txBody>
            <a:bodyPr>
              <a:spAutoFit/>
            </a:bodyPr>
            <a:lstStyle/>
            <a:p>
              <a:endParaRPr lang="en-GB"/>
            </a:p>
          </p:txBody>
        </p:sp>
        <p:sp>
          <p:nvSpPr>
            <p:cNvPr id="423000" name="Freeform 88"/>
            <p:cNvSpPr>
              <a:spLocks/>
            </p:cNvSpPr>
            <p:nvPr/>
          </p:nvSpPr>
          <p:spPr bwMode="auto">
            <a:xfrm>
              <a:off x="4088" y="3128"/>
              <a:ext cx="248" cy="248"/>
            </a:xfrm>
            <a:custGeom>
              <a:avLst/>
              <a:gdLst/>
              <a:ahLst/>
              <a:cxnLst>
                <a:cxn ang="0">
                  <a:pos x="280" y="0"/>
                </a:cxn>
                <a:cxn ang="0">
                  <a:pos x="128" y="24"/>
                </a:cxn>
                <a:cxn ang="0">
                  <a:pos x="40" y="56"/>
                </a:cxn>
                <a:cxn ang="0">
                  <a:pos x="64" y="192"/>
                </a:cxn>
              </a:cxnLst>
              <a:rect l="0" t="0" r="r" b="b"/>
              <a:pathLst>
                <a:path w="280" h="192">
                  <a:moveTo>
                    <a:pt x="280" y="0"/>
                  </a:moveTo>
                  <a:cubicBezTo>
                    <a:pt x="231" y="16"/>
                    <a:pt x="179" y="18"/>
                    <a:pt x="128" y="24"/>
                  </a:cubicBezTo>
                  <a:cubicBezTo>
                    <a:pt x="95" y="32"/>
                    <a:pt x="70" y="41"/>
                    <a:pt x="40" y="56"/>
                  </a:cubicBezTo>
                  <a:cubicBezTo>
                    <a:pt x="0" y="116"/>
                    <a:pt x="64" y="127"/>
                    <a:pt x="64" y="192"/>
                  </a:cubicBezTo>
                </a:path>
              </a:pathLst>
            </a:custGeom>
            <a:noFill/>
            <a:ln w="28575" cap="flat" cmpd="sng">
              <a:solidFill>
                <a:schemeClr val="tx1"/>
              </a:solidFill>
              <a:prstDash val="solid"/>
              <a:round/>
              <a:headEnd/>
              <a:tailEnd/>
            </a:ln>
            <a:effectLst/>
          </p:spPr>
          <p:txBody>
            <a:bodyPr>
              <a:spAutoFit/>
            </a:bodyPr>
            <a:lstStyle/>
            <a:p>
              <a:endParaRPr lang="en-GB"/>
            </a:p>
          </p:txBody>
        </p:sp>
      </p:gr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GB" smtClean="0"/>
              <a:t>Itchen Valley ARC 11th June 2010</a:t>
            </a:r>
            <a:endParaRPr lang="en-US"/>
          </a:p>
        </p:txBody>
      </p:sp>
      <p:sp>
        <p:nvSpPr>
          <p:cNvPr id="8" name="Slide Number Placeholder 5"/>
          <p:cNvSpPr>
            <a:spLocks noGrp="1"/>
          </p:cNvSpPr>
          <p:nvPr>
            <p:ph type="sldNum" sz="quarter" idx="11"/>
          </p:nvPr>
        </p:nvSpPr>
        <p:spPr/>
        <p:txBody>
          <a:bodyPr/>
          <a:lstStyle/>
          <a:p>
            <a:fld id="{C1C971BE-B2EE-4B17-8489-85ADA3927066}" type="slidenum">
              <a:rPr lang="en-US"/>
              <a:pPr/>
              <a:t>95</a:t>
            </a:fld>
            <a:endParaRPr lang="en-US"/>
          </a:p>
        </p:txBody>
      </p:sp>
      <p:sp>
        <p:nvSpPr>
          <p:cNvPr id="318466" name="Rectangle 2"/>
          <p:cNvSpPr>
            <a:spLocks noGrp="1" noChangeArrowheads="1"/>
          </p:cNvSpPr>
          <p:nvPr>
            <p:ph type="title"/>
          </p:nvPr>
        </p:nvSpPr>
        <p:spPr>
          <a:xfrm>
            <a:off x="685800" y="0"/>
            <a:ext cx="7772400" cy="609600"/>
          </a:xfrm>
        </p:spPr>
        <p:txBody>
          <a:bodyPr/>
          <a:lstStyle/>
          <a:p>
            <a:r>
              <a:rPr lang="en-GB"/>
              <a:t>(G3LHZ)  Mini-Midi Loop Example.</a:t>
            </a:r>
          </a:p>
        </p:txBody>
      </p:sp>
      <p:sp>
        <p:nvSpPr>
          <p:cNvPr id="318467" name="Rectangle 3"/>
          <p:cNvSpPr>
            <a:spLocks noGrp="1" noChangeArrowheads="1"/>
          </p:cNvSpPr>
          <p:nvPr>
            <p:ph type="body" sz="half" idx="1"/>
          </p:nvPr>
        </p:nvSpPr>
        <p:spPr>
          <a:xfrm>
            <a:off x="288925" y="4692650"/>
            <a:ext cx="8701088" cy="1739900"/>
          </a:xfrm>
        </p:spPr>
        <p:txBody>
          <a:bodyPr/>
          <a:lstStyle/>
          <a:p>
            <a:pPr marL="185738" indent="-185738">
              <a:lnSpc>
                <a:spcPct val="90000"/>
              </a:lnSpc>
            </a:pPr>
            <a:r>
              <a:rPr lang="en-GB" sz="1800"/>
              <a:t>The ‘mini-loop’ is an AMA5 vertical  loop shown with two additional 1440pF Palstar capacitors to tune optionally to 160 m</a:t>
            </a:r>
          </a:p>
          <a:p>
            <a:pPr marL="185738" indent="-185738">
              <a:lnSpc>
                <a:spcPct val="90000"/>
              </a:lnSpc>
            </a:pPr>
            <a:r>
              <a:rPr lang="en-GB" sz="1800"/>
              <a:t>The horizontal rectangular ‘midi-loop’ is 20 to 40m (0.25</a:t>
            </a:r>
            <a:r>
              <a:rPr lang="en-GB" sz="1800">
                <a:sym typeface="Symbol" pitchFamily="18" charset="2"/>
              </a:rPr>
              <a:t></a:t>
            </a:r>
            <a:r>
              <a:rPr lang="en-GB" sz="1800"/>
              <a:t> to  0.5</a:t>
            </a:r>
            <a:r>
              <a:rPr lang="en-GB" sz="1800">
                <a:sym typeface="Symbol" pitchFamily="18" charset="2"/>
              </a:rPr>
              <a:t>)  </a:t>
            </a:r>
            <a:r>
              <a:rPr lang="en-GB" sz="1800"/>
              <a:t>perimeter at about 2m above ground in apple trees. It is attached across the capacitor at top of the mini-loop.  </a:t>
            </a:r>
          </a:p>
          <a:p>
            <a:pPr marL="185738" indent="-185738">
              <a:lnSpc>
                <a:spcPct val="90000"/>
              </a:lnSpc>
            </a:pPr>
            <a:r>
              <a:rPr lang="en-GB" sz="1800"/>
              <a:t>Protection and insulation for the apple tree branches  and bamboo support is provided by plastic foam pipe insulation as shown.</a:t>
            </a:r>
          </a:p>
        </p:txBody>
      </p:sp>
      <p:pic>
        <p:nvPicPr>
          <p:cNvPr id="318470" name="Picture 6" descr="DSC01427"/>
          <p:cNvPicPr>
            <a:picLocks noGrp="1" noChangeAspect="1" noChangeArrowheads="1"/>
          </p:cNvPicPr>
          <p:nvPr>
            <p:ph sz="half" idx="2"/>
          </p:nvPr>
        </p:nvPicPr>
        <p:blipFill>
          <a:blip r:embed="rId2" cstate="print"/>
          <a:srcRect/>
          <a:stretch>
            <a:fillRect/>
          </a:stretch>
        </p:blipFill>
        <p:spPr>
          <a:xfrm>
            <a:off x="176213" y="585788"/>
            <a:ext cx="4237037" cy="3906837"/>
          </a:xfrm>
          <a:noFill/>
          <a:ln/>
        </p:spPr>
      </p:pic>
      <p:pic>
        <p:nvPicPr>
          <p:cNvPr id="318471" name="Picture 7" descr="DSC01430"/>
          <p:cNvPicPr>
            <a:picLocks noChangeAspect="1" noChangeArrowheads="1"/>
          </p:cNvPicPr>
          <p:nvPr/>
        </p:nvPicPr>
        <p:blipFill>
          <a:blip r:embed="rId3" cstate="print"/>
          <a:srcRect/>
          <a:stretch>
            <a:fillRect/>
          </a:stretch>
        </p:blipFill>
        <p:spPr bwMode="auto">
          <a:xfrm>
            <a:off x="4581525" y="1085850"/>
            <a:ext cx="1970088" cy="2724150"/>
          </a:xfrm>
          <a:prstGeom prst="rect">
            <a:avLst/>
          </a:prstGeom>
          <a:noFill/>
        </p:spPr>
      </p:pic>
      <p:pic>
        <p:nvPicPr>
          <p:cNvPr id="318472" name="Picture 8" descr="DSC01429"/>
          <p:cNvPicPr>
            <a:picLocks noChangeAspect="1" noChangeArrowheads="1"/>
          </p:cNvPicPr>
          <p:nvPr/>
        </p:nvPicPr>
        <p:blipFill>
          <a:blip r:embed="rId4" cstate="print"/>
          <a:srcRect/>
          <a:stretch>
            <a:fillRect/>
          </a:stretch>
        </p:blipFill>
        <p:spPr bwMode="auto">
          <a:xfrm>
            <a:off x="6700838" y="1052513"/>
            <a:ext cx="2273300" cy="2782887"/>
          </a:xfrm>
          <a:prstGeom prst="rect">
            <a:avLst/>
          </a:prstGeom>
          <a:no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GB" smtClean="0"/>
              <a:t>Itchen Valley ARC 11th June 2010</a:t>
            </a:r>
            <a:endParaRPr lang="en-US"/>
          </a:p>
        </p:txBody>
      </p:sp>
      <p:sp>
        <p:nvSpPr>
          <p:cNvPr id="5" name="Slide Number Placeholder 5"/>
          <p:cNvSpPr>
            <a:spLocks noGrp="1"/>
          </p:cNvSpPr>
          <p:nvPr>
            <p:ph type="sldNum" sz="quarter" idx="11"/>
          </p:nvPr>
        </p:nvSpPr>
        <p:spPr/>
        <p:txBody>
          <a:bodyPr/>
          <a:lstStyle/>
          <a:p>
            <a:fld id="{28CE71A6-189C-487E-84F3-585119FD3603}" type="slidenum">
              <a:rPr lang="en-US"/>
              <a:pPr/>
              <a:t>96</a:t>
            </a:fld>
            <a:endParaRPr lang="en-US"/>
          </a:p>
        </p:txBody>
      </p:sp>
      <p:sp>
        <p:nvSpPr>
          <p:cNvPr id="324610" name="Rectangle 2"/>
          <p:cNvSpPr>
            <a:spLocks noGrp="1" noChangeArrowheads="1"/>
          </p:cNvSpPr>
          <p:nvPr>
            <p:ph type="title"/>
          </p:nvPr>
        </p:nvSpPr>
        <p:spPr>
          <a:xfrm>
            <a:off x="723900" y="736600"/>
            <a:ext cx="7772400" cy="609600"/>
          </a:xfrm>
        </p:spPr>
        <p:txBody>
          <a:bodyPr/>
          <a:lstStyle/>
          <a:p>
            <a:r>
              <a:rPr lang="en-GB"/>
              <a:t>2007 Update on (G3LHZ)  Mini-Midi Loop.</a:t>
            </a:r>
          </a:p>
        </p:txBody>
      </p:sp>
      <p:sp>
        <p:nvSpPr>
          <p:cNvPr id="324611" name="Rectangle 3"/>
          <p:cNvSpPr>
            <a:spLocks noGrp="1" noChangeArrowheads="1"/>
          </p:cNvSpPr>
          <p:nvPr>
            <p:ph type="body" sz="half" idx="1"/>
          </p:nvPr>
        </p:nvSpPr>
        <p:spPr>
          <a:xfrm>
            <a:off x="233363" y="1911350"/>
            <a:ext cx="8701087" cy="3479800"/>
          </a:xfrm>
        </p:spPr>
        <p:txBody>
          <a:bodyPr/>
          <a:lstStyle/>
          <a:p>
            <a:pPr marL="185738" indent="-185738"/>
            <a:r>
              <a:rPr lang="en-GB" sz="2400" dirty="0" smtClean="0"/>
              <a:t>This was</a:t>
            </a:r>
            <a:r>
              <a:rPr lang="en-GB" sz="2400" dirty="0" smtClean="0"/>
              <a:t> </a:t>
            </a:r>
            <a:r>
              <a:rPr lang="en-GB" sz="2400" dirty="0"/>
              <a:t>the work-horse antenna for 1.8 to 10MHz. </a:t>
            </a:r>
          </a:p>
          <a:p>
            <a:pPr marL="185738" indent="-185738"/>
            <a:r>
              <a:rPr lang="en-GB" sz="2400" dirty="0"/>
              <a:t>On 80m it </a:t>
            </a:r>
            <a:r>
              <a:rPr lang="en-GB" sz="2400" dirty="0" smtClean="0"/>
              <a:t>had </a:t>
            </a:r>
            <a:r>
              <a:rPr lang="en-GB" sz="2400" dirty="0"/>
              <a:t>a combined Q of about 40.</a:t>
            </a:r>
          </a:p>
          <a:p>
            <a:pPr marL="185738" indent="-185738"/>
            <a:r>
              <a:rPr lang="en-GB" sz="2400" dirty="0"/>
              <a:t>On 160m the Q is about 70.  But tuning the loop within this Q bandwidth does affect which loop radiates the most.</a:t>
            </a:r>
          </a:p>
          <a:p>
            <a:pPr marL="185738" indent="-185738"/>
            <a:r>
              <a:rPr lang="en-GB" sz="2400" dirty="0"/>
              <a:t>The Mini- Midi loop takes at least 500watts over the range with 750 watts possible on 80m.  The AMA5 (mini-loop) is rated at 150watts on its own.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6"/>
          <p:cNvSpPr>
            <a:spLocks noGrp="1"/>
          </p:cNvSpPr>
          <p:nvPr>
            <p:ph type="ftr" sz="quarter" idx="10"/>
          </p:nvPr>
        </p:nvSpPr>
        <p:spPr/>
        <p:txBody>
          <a:bodyPr/>
          <a:lstStyle/>
          <a:p>
            <a:r>
              <a:rPr lang="en-GB" smtClean="0"/>
              <a:t>Itchen Valley ARC 11th June 2010</a:t>
            </a:r>
            <a:endParaRPr lang="en-US"/>
          </a:p>
        </p:txBody>
      </p:sp>
      <p:sp>
        <p:nvSpPr>
          <p:cNvPr id="10" name="Slide Number Placeholder 7"/>
          <p:cNvSpPr>
            <a:spLocks noGrp="1"/>
          </p:cNvSpPr>
          <p:nvPr>
            <p:ph type="sldNum" sz="quarter" idx="11"/>
          </p:nvPr>
        </p:nvSpPr>
        <p:spPr/>
        <p:txBody>
          <a:bodyPr/>
          <a:lstStyle/>
          <a:p>
            <a:fld id="{9D4E4F99-E04A-493A-98B0-68666C0C5738}" type="slidenum">
              <a:rPr lang="en-US"/>
              <a:pPr/>
              <a:t>97</a:t>
            </a:fld>
            <a:endParaRPr lang="en-US"/>
          </a:p>
        </p:txBody>
      </p:sp>
      <p:sp>
        <p:nvSpPr>
          <p:cNvPr id="304139" name="Rectangle 11"/>
          <p:cNvSpPr>
            <a:spLocks noGrp="1" noChangeArrowheads="1"/>
          </p:cNvSpPr>
          <p:nvPr>
            <p:ph type="title" sz="quarter"/>
          </p:nvPr>
        </p:nvSpPr>
        <p:spPr>
          <a:xfrm>
            <a:off x="320675" y="0"/>
            <a:ext cx="8785225" cy="914400"/>
          </a:xfrm>
        </p:spPr>
        <p:txBody>
          <a:bodyPr/>
          <a:lstStyle/>
          <a:p>
            <a:r>
              <a:rPr lang="en-GB" dirty="0"/>
              <a:t>Simulated Heuristic Loop Patterns – </a:t>
            </a:r>
            <a:br>
              <a:rPr lang="en-GB" dirty="0"/>
            </a:br>
            <a:r>
              <a:rPr lang="en-GB" sz="2400" b="0" dirty="0"/>
              <a:t>Mini-Loop on left.  </a:t>
            </a:r>
            <a:r>
              <a:rPr lang="en-GB" sz="2400" b="0" dirty="0" smtClean="0">
                <a:sym typeface="Symbol"/>
              </a:rPr>
              <a:t>/2 </a:t>
            </a:r>
            <a:r>
              <a:rPr lang="en-GB" sz="2400" b="0" dirty="0" smtClean="0"/>
              <a:t>Midi-Loop </a:t>
            </a:r>
            <a:r>
              <a:rPr lang="en-GB" sz="2400" b="0" dirty="0"/>
              <a:t>on right</a:t>
            </a:r>
            <a:endParaRPr lang="en-GB" dirty="0"/>
          </a:p>
        </p:txBody>
      </p:sp>
      <p:sp>
        <p:nvSpPr>
          <p:cNvPr id="304155" name="Text Box 27"/>
          <p:cNvSpPr txBox="1">
            <a:spLocks noChangeArrowheads="1"/>
          </p:cNvSpPr>
          <p:nvPr/>
        </p:nvSpPr>
        <p:spPr bwMode="auto">
          <a:xfrm>
            <a:off x="247650" y="3062288"/>
            <a:ext cx="4176713" cy="366712"/>
          </a:xfrm>
          <a:prstGeom prst="rect">
            <a:avLst/>
          </a:prstGeom>
          <a:noFill/>
          <a:ln w="9525">
            <a:noFill/>
            <a:miter lim="800000"/>
            <a:headEnd/>
            <a:tailEnd/>
          </a:ln>
          <a:effectLst/>
        </p:spPr>
        <p:txBody>
          <a:bodyPr>
            <a:spAutoFit/>
          </a:bodyPr>
          <a:lstStyle/>
          <a:p>
            <a:pPr>
              <a:spcBef>
                <a:spcPct val="50000"/>
              </a:spcBef>
            </a:pPr>
            <a:r>
              <a:rPr lang="en-GB" sz="1800">
                <a:effectLst/>
              </a:rPr>
              <a:t>Mini-Loop Directive Gain = 1.5 = 1.76dBi</a:t>
            </a:r>
          </a:p>
        </p:txBody>
      </p:sp>
      <p:sp>
        <p:nvSpPr>
          <p:cNvPr id="304156" name="Text Box 28"/>
          <p:cNvSpPr txBox="1">
            <a:spLocks noChangeArrowheads="1"/>
          </p:cNvSpPr>
          <p:nvPr/>
        </p:nvSpPr>
        <p:spPr bwMode="auto">
          <a:xfrm>
            <a:off x="4572000" y="3062288"/>
            <a:ext cx="4324350" cy="366712"/>
          </a:xfrm>
          <a:prstGeom prst="rect">
            <a:avLst/>
          </a:prstGeom>
          <a:noFill/>
          <a:ln w="9525">
            <a:noFill/>
            <a:miter lim="800000"/>
            <a:headEnd/>
            <a:tailEnd/>
          </a:ln>
          <a:effectLst/>
        </p:spPr>
        <p:txBody>
          <a:bodyPr>
            <a:spAutoFit/>
          </a:bodyPr>
          <a:lstStyle/>
          <a:p>
            <a:pPr>
              <a:spcBef>
                <a:spcPct val="50000"/>
              </a:spcBef>
            </a:pPr>
            <a:r>
              <a:rPr lang="en-GB" sz="1800">
                <a:effectLst/>
              </a:rPr>
              <a:t>Midi-Loop Directive Gain = 1.87 = 2.7dBi</a:t>
            </a:r>
          </a:p>
        </p:txBody>
      </p:sp>
      <p:pic>
        <p:nvPicPr>
          <p:cNvPr id="304157" name="Picture 29"/>
          <p:cNvPicPr>
            <a:picLocks noChangeAspect="1" noChangeArrowheads="1"/>
          </p:cNvPicPr>
          <p:nvPr/>
        </p:nvPicPr>
        <p:blipFill>
          <a:blip r:embed="rId3" cstate="print"/>
          <a:srcRect/>
          <a:stretch>
            <a:fillRect/>
          </a:stretch>
        </p:blipFill>
        <p:spPr bwMode="auto">
          <a:xfrm>
            <a:off x="4911725" y="1071563"/>
            <a:ext cx="3562350" cy="1895475"/>
          </a:xfrm>
          <a:prstGeom prst="rect">
            <a:avLst/>
          </a:prstGeom>
          <a:noFill/>
          <a:ln w="28575" cap="flat" cmpd="sng" algn="ctr">
            <a:noFill/>
            <a:prstDash val="solid"/>
            <a:miter lim="800000"/>
            <a:headEnd/>
            <a:tailEnd/>
          </a:ln>
          <a:effectLst/>
        </p:spPr>
      </p:pic>
      <p:pic>
        <p:nvPicPr>
          <p:cNvPr id="304158" name="Picture 30"/>
          <p:cNvPicPr>
            <a:picLocks noChangeAspect="1" noChangeArrowheads="1"/>
          </p:cNvPicPr>
          <p:nvPr/>
        </p:nvPicPr>
        <p:blipFill>
          <a:blip r:embed="rId4" cstate="print"/>
          <a:srcRect/>
          <a:stretch>
            <a:fillRect/>
          </a:stretch>
        </p:blipFill>
        <p:spPr bwMode="auto">
          <a:xfrm>
            <a:off x="5541963" y="3609975"/>
            <a:ext cx="3038475" cy="3067050"/>
          </a:xfrm>
          <a:prstGeom prst="rect">
            <a:avLst/>
          </a:prstGeom>
          <a:noFill/>
          <a:ln w="28575" cap="flat" cmpd="sng" algn="ctr">
            <a:noFill/>
            <a:prstDash val="solid"/>
            <a:miter lim="800000"/>
            <a:headEnd/>
            <a:tailEnd/>
          </a:ln>
          <a:effectLst/>
        </p:spPr>
      </p:pic>
      <p:pic>
        <p:nvPicPr>
          <p:cNvPr id="304160" name="Picture 32"/>
          <p:cNvPicPr>
            <a:picLocks noChangeAspect="1" noChangeArrowheads="1"/>
          </p:cNvPicPr>
          <p:nvPr/>
        </p:nvPicPr>
        <p:blipFill>
          <a:blip r:embed="rId5" cstate="print"/>
          <a:srcRect t="14184"/>
          <a:stretch>
            <a:fillRect/>
          </a:stretch>
        </p:blipFill>
        <p:spPr bwMode="auto">
          <a:xfrm>
            <a:off x="507271" y="841248"/>
            <a:ext cx="2503201" cy="2286635"/>
          </a:xfrm>
          <a:prstGeom prst="rect">
            <a:avLst/>
          </a:prstGeom>
          <a:noFill/>
          <a:ln w="28575" cap="flat" cmpd="sng" algn="ctr">
            <a:noFill/>
            <a:prstDash val="solid"/>
            <a:miter lim="800000"/>
            <a:headEnd/>
            <a:tailEnd/>
          </a:ln>
          <a:effectLst/>
        </p:spPr>
      </p:pic>
      <p:pic>
        <p:nvPicPr>
          <p:cNvPr id="304161" name="Picture 33"/>
          <p:cNvPicPr>
            <a:picLocks noChangeAspect="1" noChangeArrowheads="1"/>
          </p:cNvPicPr>
          <p:nvPr/>
        </p:nvPicPr>
        <p:blipFill>
          <a:blip r:embed="rId6" cstate="print"/>
          <a:srcRect/>
          <a:stretch>
            <a:fillRect/>
          </a:stretch>
        </p:blipFill>
        <p:spPr bwMode="auto">
          <a:xfrm>
            <a:off x="761238" y="3374513"/>
            <a:ext cx="3006090" cy="3052576"/>
          </a:xfrm>
          <a:prstGeom prst="rect">
            <a:avLst/>
          </a:prstGeom>
          <a:noFill/>
          <a:ln w="28575" cap="flat" cmpd="sng" algn="ctr">
            <a:noFill/>
            <a:prstDash val="solid"/>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4" y="188682"/>
            <a:ext cx="8674100" cy="1204686"/>
          </a:xfrm>
        </p:spPr>
        <p:txBody>
          <a:bodyPr/>
          <a:lstStyle/>
          <a:p>
            <a:r>
              <a:rPr lang="en-GB" dirty="0" smtClean="0"/>
              <a:t>Reference Antenna at G3LHZ </a:t>
            </a:r>
            <a:r>
              <a:rPr lang="en-GB" dirty="0" smtClean="0"/>
              <a:t>= 83m circumference horizontal loop for 1.8 to 60 </a:t>
            </a:r>
            <a:r>
              <a:rPr lang="en-GB" dirty="0" smtClean="0"/>
              <a:t>MHz, now at 15m = 50ft and triangular  (not critical)</a:t>
            </a:r>
            <a:endParaRPr lang="en-GB"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98</a:t>
            </a:fld>
            <a:endParaRPr lang="en-US"/>
          </a:p>
        </p:txBody>
      </p:sp>
      <p:grpSp>
        <p:nvGrpSpPr>
          <p:cNvPr id="50" name="Group 49"/>
          <p:cNvGrpSpPr/>
          <p:nvPr/>
        </p:nvGrpSpPr>
        <p:grpSpPr>
          <a:xfrm>
            <a:off x="224970" y="1635759"/>
            <a:ext cx="8648700" cy="4567124"/>
            <a:chOff x="152400" y="1418049"/>
            <a:chExt cx="8648700" cy="4567124"/>
          </a:xfrm>
        </p:grpSpPr>
        <p:grpSp>
          <p:nvGrpSpPr>
            <p:cNvPr id="17" name="Group 4"/>
            <p:cNvGrpSpPr/>
            <p:nvPr/>
          </p:nvGrpSpPr>
          <p:grpSpPr>
            <a:xfrm rot="5400000">
              <a:off x="1570656" y="2571966"/>
              <a:ext cx="262288" cy="2199300"/>
              <a:chOff x="4406900" y="3962400"/>
              <a:chExt cx="254000" cy="2199300"/>
            </a:xfrm>
          </p:grpSpPr>
          <p:sp>
            <p:nvSpPr>
              <p:cNvPr id="6" name="Rectangle 5"/>
              <p:cNvSpPr/>
              <p:nvPr/>
            </p:nvSpPr>
            <p:spPr bwMode="auto">
              <a:xfrm>
                <a:off x="4406900" y="4051300"/>
                <a:ext cx="254000" cy="2019300"/>
              </a:xfrm>
              <a:prstGeom prst="rect">
                <a:avLst/>
              </a:prstGeom>
              <a:solidFill>
                <a:schemeClr val="bg1"/>
              </a:solidFill>
              <a:ln w="31750" cap="rnd"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Oval 6"/>
              <p:cNvSpPr/>
              <p:nvPr/>
            </p:nvSpPr>
            <p:spPr bwMode="auto">
              <a:xfrm>
                <a:off x="4406900" y="39624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Oval 7"/>
              <p:cNvSpPr/>
              <p:nvPr/>
            </p:nvSpPr>
            <p:spPr bwMode="auto">
              <a:xfrm>
                <a:off x="4406900" y="59817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9" name="Group 8"/>
            <p:cNvGrpSpPr/>
            <p:nvPr/>
          </p:nvGrpSpPr>
          <p:grpSpPr>
            <a:xfrm rot="5400000">
              <a:off x="4174156" y="2821140"/>
              <a:ext cx="262288" cy="2199300"/>
              <a:chOff x="4406900" y="3962400"/>
              <a:chExt cx="254000" cy="2199300"/>
            </a:xfrm>
          </p:grpSpPr>
          <p:sp>
            <p:nvSpPr>
              <p:cNvPr id="10" name="Rectangle 9"/>
              <p:cNvSpPr/>
              <p:nvPr/>
            </p:nvSpPr>
            <p:spPr bwMode="auto">
              <a:xfrm>
                <a:off x="4406900" y="4051300"/>
                <a:ext cx="254000" cy="2019300"/>
              </a:xfrm>
              <a:prstGeom prst="rect">
                <a:avLst/>
              </a:prstGeom>
              <a:solidFill>
                <a:schemeClr val="bg1"/>
              </a:solidFill>
              <a:ln w="31750" cap="rnd"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Oval 10"/>
              <p:cNvSpPr/>
              <p:nvPr/>
            </p:nvSpPr>
            <p:spPr bwMode="auto">
              <a:xfrm>
                <a:off x="4406900" y="39624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Oval 11"/>
              <p:cNvSpPr/>
              <p:nvPr/>
            </p:nvSpPr>
            <p:spPr bwMode="auto">
              <a:xfrm>
                <a:off x="4406900" y="59817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22" name="Group 12"/>
            <p:cNvGrpSpPr/>
            <p:nvPr/>
          </p:nvGrpSpPr>
          <p:grpSpPr>
            <a:xfrm rot="5400000">
              <a:off x="4148756" y="2401479"/>
              <a:ext cx="262288" cy="2199300"/>
              <a:chOff x="4406900" y="3962400"/>
              <a:chExt cx="254000" cy="2199300"/>
            </a:xfrm>
          </p:grpSpPr>
          <p:sp>
            <p:nvSpPr>
              <p:cNvPr id="14" name="Rectangle 13"/>
              <p:cNvSpPr/>
              <p:nvPr/>
            </p:nvSpPr>
            <p:spPr bwMode="auto">
              <a:xfrm>
                <a:off x="4406900" y="4051300"/>
                <a:ext cx="254000" cy="2019300"/>
              </a:xfrm>
              <a:prstGeom prst="rect">
                <a:avLst/>
              </a:prstGeom>
              <a:solidFill>
                <a:schemeClr val="bg1"/>
              </a:solidFill>
              <a:ln w="31750" cap="rnd"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Oval 14"/>
              <p:cNvSpPr/>
              <p:nvPr/>
            </p:nvSpPr>
            <p:spPr bwMode="auto">
              <a:xfrm>
                <a:off x="4406900" y="39624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Oval 15"/>
              <p:cNvSpPr/>
              <p:nvPr/>
            </p:nvSpPr>
            <p:spPr bwMode="auto">
              <a:xfrm>
                <a:off x="4406900" y="5981700"/>
                <a:ext cx="252000" cy="180000"/>
              </a:xfrm>
              <a:prstGeom prst="ellips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cxnSp>
          <p:nvCxnSpPr>
            <p:cNvPr id="18" name="Straight Connector 17"/>
            <p:cNvCxnSpPr/>
            <p:nvPr/>
          </p:nvCxnSpPr>
          <p:spPr bwMode="auto">
            <a:xfrm>
              <a:off x="2730500" y="3690152"/>
              <a:ext cx="292100" cy="13114"/>
            </a:xfrm>
            <a:prstGeom prst="line">
              <a:avLst/>
            </a:prstGeom>
            <a:noFill/>
            <a:ln w="38100" cap="flat" cmpd="sng" algn="ctr">
              <a:solidFill>
                <a:schemeClr val="tx1"/>
              </a:solidFill>
              <a:prstDash val="solid"/>
              <a:round/>
              <a:headEnd type="none" w="med" len="med"/>
              <a:tailEnd type="none" w="med" len="med"/>
            </a:ln>
            <a:effectLst/>
          </p:spPr>
        </p:cxnSp>
        <p:cxnSp>
          <p:nvCxnSpPr>
            <p:cNvPr id="20" name="Straight Connector 19"/>
            <p:cNvCxnSpPr>
              <a:endCxn id="16" idx="7"/>
            </p:cNvCxnSpPr>
            <p:nvPr/>
          </p:nvCxnSpPr>
          <p:spPr bwMode="auto">
            <a:xfrm flipV="1">
              <a:off x="3009900" y="3592099"/>
              <a:ext cx="323990" cy="111168"/>
            </a:xfrm>
            <a:prstGeom prst="line">
              <a:avLst/>
            </a:prstGeom>
            <a:noFill/>
            <a:ln w="381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048000" y="3690152"/>
              <a:ext cx="254000" cy="249174"/>
            </a:xfrm>
            <a:prstGeom prst="line">
              <a:avLst/>
            </a:prstGeom>
            <a:noFill/>
            <a:ln w="38100" cap="flat" cmpd="sng" algn="ctr">
              <a:solidFill>
                <a:schemeClr val="tx1"/>
              </a:solidFill>
              <a:prstDash val="solid"/>
              <a:round/>
              <a:headEnd type="none" w="med" len="med"/>
              <a:tailEnd type="none" w="med" len="med"/>
            </a:ln>
            <a:effectLst/>
          </p:spPr>
        </p:cxnSp>
        <p:cxnSp>
          <p:nvCxnSpPr>
            <p:cNvPr id="25" name="Straight Connector 24"/>
            <p:cNvCxnSpPr>
              <a:stCxn id="7" idx="6"/>
              <a:endCxn id="12" idx="5"/>
            </p:cNvCxnSpPr>
            <p:nvPr/>
          </p:nvCxnSpPr>
          <p:spPr bwMode="auto">
            <a:xfrm rot="16200000" flipH="1">
              <a:off x="2866198" y="3645947"/>
              <a:ext cx="211064" cy="520560"/>
            </a:xfrm>
            <a:prstGeom prst="line">
              <a:avLst/>
            </a:prstGeom>
            <a:noFill/>
            <a:ln w="38100" cap="flat" cmpd="sng" algn="ctr">
              <a:solidFill>
                <a:schemeClr val="tx1"/>
              </a:solidFill>
              <a:prstDash val="solid"/>
              <a:round/>
              <a:headEnd type="none" w="med" len="med"/>
              <a:tailEnd type="none" w="med" len="med"/>
            </a:ln>
            <a:effectLst/>
          </p:spPr>
        </p:cxnSp>
        <p:cxnSp>
          <p:nvCxnSpPr>
            <p:cNvPr id="26" name="Straight Connector 25"/>
            <p:cNvCxnSpPr>
              <a:stCxn id="7" idx="1"/>
            </p:cNvCxnSpPr>
            <p:nvPr/>
          </p:nvCxnSpPr>
          <p:spPr bwMode="auto">
            <a:xfrm flipV="1">
              <a:off x="2775090" y="3500298"/>
              <a:ext cx="495022" cy="78284"/>
            </a:xfrm>
            <a:prstGeom prst="line">
              <a:avLst/>
            </a:prstGeom>
            <a:noFill/>
            <a:ln w="3810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flipV="1">
              <a:off x="5275269" y="1457392"/>
              <a:ext cx="28081" cy="2042704"/>
            </a:xfrm>
            <a:prstGeom prst="line">
              <a:avLst/>
            </a:prstGeom>
            <a:noFill/>
            <a:ln w="381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H="1" flipV="1">
              <a:off x="5324255" y="3896672"/>
              <a:ext cx="28081" cy="2042704"/>
            </a:xfrm>
            <a:prstGeom prst="line">
              <a:avLst/>
            </a:prstGeom>
            <a:noFill/>
            <a:ln w="38100"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V="1">
              <a:off x="5265433" y="1447585"/>
              <a:ext cx="3446770" cy="22734"/>
            </a:xfrm>
            <a:prstGeom prst="line">
              <a:avLst/>
            </a:prstGeom>
            <a:noFill/>
            <a:ln w="381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6200000" flipV="1">
              <a:off x="6482237" y="3665482"/>
              <a:ext cx="4540895" cy="46030"/>
            </a:xfrm>
            <a:prstGeom prst="line">
              <a:avLst/>
            </a:prstGeom>
            <a:noFill/>
            <a:ln w="381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5341633" y="5955447"/>
              <a:ext cx="3459467" cy="29726"/>
            </a:xfrm>
            <a:prstGeom prst="line">
              <a:avLst/>
            </a:prstGeom>
            <a:noFill/>
            <a:ln w="38100" cap="flat" cmpd="sng" algn="ctr">
              <a:solidFill>
                <a:schemeClr val="tx1"/>
              </a:solidFill>
              <a:prstDash val="solid"/>
              <a:round/>
              <a:headEnd type="none" w="med" len="med"/>
              <a:tailEnd type="none" w="med" len="med"/>
            </a:ln>
            <a:effectLst/>
          </p:spPr>
        </p:cxnSp>
        <p:cxnSp>
          <p:nvCxnSpPr>
            <p:cNvPr id="42" name="Straight Arrow Connector 41"/>
            <p:cNvCxnSpPr/>
            <p:nvPr/>
          </p:nvCxnSpPr>
          <p:spPr bwMode="auto">
            <a:xfrm rot="10800000" flipV="1">
              <a:off x="228600" y="3683698"/>
              <a:ext cx="462450" cy="6454"/>
            </a:xfrm>
            <a:prstGeom prst="straightConnector1">
              <a:avLst/>
            </a:prstGeom>
            <a:noFill/>
            <a:ln w="38100" cap="flat" cmpd="sng" algn="ctr">
              <a:solidFill>
                <a:schemeClr val="tx1"/>
              </a:solidFill>
              <a:prstDash val="solid"/>
              <a:round/>
              <a:headEnd type="none" w="med" len="med"/>
              <a:tailEnd type="arrow"/>
            </a:ln>
            <a:effectLst/>
          </p:spPr>
        </p:cxnSp>
        <p:sp>
          <p:nvSpPr>
            <p:cNvPr id="44" name="TextBox 43"/>
            <p:cNvSpPr txBox="1"/>
            <p:nvPr/>
          </p:nvSpPr>
          <p:spPr>
            <a:xfrm>
              <a:off x="152400" y="3797296"/>
              <a:ext cx="869277" cy="338554"/>
            </a:xfrm>
            <a:prstGeom prst="rect">
              <a:avLst/>
            </a:prstGeom>
            <a:noFill/>
          </p:spPr>
          <p:txBody>
            <a:bodyPr wrap="none" rtlCol="0">
              <a:spAutoFit/>
            </a:bodyPr>
            <a:lstStyle/>
            <a:p>
              <a:r>
                <a:rPr lang="en-GB" sz="1600" dirty="0" smtClean="0"/>
                <a:t>To ÁTU</a:t>
              </a:r>
              <a:endParaRPr lang="en-GB" sz="1600" dirty="0"/>
            </a:p>
          </p:txBody>
        </p:sp>
        <p:sp>
          <p:nvSpPr>
            <p:cNvPr id="46" name="TextBox 45"/>
            <p:cNvSpPr txBox="1"/>
            <p:nvPr/>
          </p:nvSpPr>
          <p:spPr>
            <a:xfrm>
              <a:off x="2247900" y="4318000"/>
              <a:ext cx="2933700" cy="1631216"/>
            </a:xfrm>
            <a:prstGeom prst="borderCallout1">
              <a:avLst>
                <a:gd name="adj1" fmla="val -6"/>
                <a:gd name="adj2" fmla="val 43841"/>
                <a:gd name="adj3" fmla="val -39932"/>
                <a:gd name="adj4" fmla="val 61083"/>
              </a:avLst>
            </a:prstGeom>
            <a:noFill/>
            <a:ln w="12700">
              <a:solidFill>
                <a:schemeClr val="tx1"/>
              </a:solidFill>
              <a:tailEnd type="arrow"/>
            </a:ln>
          </p:spPr>
          <p:txBody>
            <a:bodyPr wrap="square" rtlCol="0">
              <a:spAutoFit/>
            </a:bodyPr>
            <a:lstStyle/>
            <a:p>
              <a:r>
                <a:rPr lang="en-GB" dirty="0" smtClean="0"/>
                <a:t>4:1 (balun) transformer is 2</a:t>
              </a:r>
              <a:r>
                <a:rPr lang="en-GB" dirty="0" smtClean="0">
                  <a:sym typeface="Symbol"/>
                </a:rPr>
                <a:t>4m 50 ohm coax twisted together in series at loop and in parallel at ATU end</a:t>
              </a:r>
              <a:endParaRPr lang="en-GB" dirty="0" smtClean="0"/>
            </a:p>
          </p:txBody>
        </p:sp>
        <p:sp>
          <p:nvSpPr>
            <p:cNvPr id="47" name="TextBox 46"/>
            <p:cNvSpPr txBox="1"/>
            <p:nvPr/>
          </p:nvSpPr>
          <p:spPr>
            <a:xfrm>
              <a:off x="821871" y="1500414"/>
              <a:ext cx="3126014" cy="1323439"/>
            </a:xfrm>
            <a:prstGeom prst="borderCallout1">
              <a:avLst>
                <a:gd name="adj1" fmla="val 100755"/>
                <a:gd name="adj2" fmla="val 38012"/>
                <a:gd name="adj3" fmla="val 166551"/>
                <a:gd name="adj4" fmla="val 53015"/>
              </a:avLst>
            </a:prstGeom>
            <a:noFill/>
            <a:ln w="12700">
              <a:solidFill>
                <a:schemeClr val="tx1"/>
              </a:solidFill>
              <a:tailEnd type="arrow"/>
            </a:ln>
          </p:spPr>
          <p:txBody>
            <a:bodyPr wrap="square" rtlCol="0">
              <a:spAutoFit/>
            </a:bodyPr>
            <a:lstStyle/>
            <a:p>
              <a:r>
                <a:rPr lang="en-GB" dirty="0" smtClean="0"/>
                <a:t>Optional 1:1 </a:t>
              </a:r>
              <a:r>
                <a:rPr lang="en-GB" dirty="0" smtClean="0"/>
                <a:t>choke balun in feeder is 5</a:t>
              </a:r>
              <a:r>
                <a:rPr lang="en-GB" dirty="0" smtClean="0">
                  <a:sym typeface="Symbol"/>
                </a:rPr>
                <a:t>15 cm diameter turns in </a:t>
              </a:r>
              <a:r>
                <a:rPr lang="en-GB" dirty="0" smtClean="0">
                  <a:sym typeface="Symbol"/>
                </a:rPr>
                <a:t>antenna end </a:t>
              </a:r>
              <a:r>
                <a:rPr lang="en-GB" dirty="0" smtClean="0">
                  <a:sym typeface="Symbol"/>
                </a:rPr>
                <a:t>of feeder </a:t>
              </a:r>
              <a:r>
                <a:rPr lang="en-GB" dirty="0" smtClean="0">
                  <a:sym typeface="Symbol"/>
                </a:rPr>
                <a:t> </a:t>
              </a:r>
              <a:r>
                <a:rPr lang="en-GB" dirty="0" smtClean="0">
                  <a:sym typeface="Symbol"/>
                </a:rPr>
                <a:t>(now removed)</a:t>
              </a:r>
              <a:endParaRPr lang="en-GB" dirty="0" smtClean="0"/>
            </a:p>
          </p:txBody>
        </p:sp>
        <p:sp>
          <p:nvSpPr>
            <p:cNvPr id="48" name="TextBox 47"/>
            <p:cNvSpPr txBox="1"/>
            <p:nvPr/>
          </p:nvSpPr>
          <p:spPr>
            <a:xfrm>
              <a:off x="5818909" y="1841500"/>
              <a:ext cx="2452256" cy="2800767"/>
            </a:xfrm>
            <a:prstGeom prst="borderCallout1">
              <a:avLst>
                <a:gd name="adj1" fmla="val -6"/>
                <a:gd name="adj2" fmla="val 43841"/>
                <a:gd name="adj3" fmla="val -10541"/>
                <a:gd name="adj4" fmla="val 49293"/>
              </a:avLst>
            </a:prstGeom>
            <a:noFill/>
            <a:ln w="12700">
              <a:solidFill>
                <a:schemeClr val="tx1"/>
              </a:solidFill>
              <a:tailEnd type="arrow"/>
            </a:ln>
          </p:spPr>
          <p:txBody>
            <a:bodyPr wrap="square" rtlCol="0">
              <a:spAutoFit/>
            </a:bodyPr>
            <a:lstStyle/>
            <a:p>
              <a:r>
                <a:rPr lang="en-GB" sz="1600" dirty="0" smtClean="0"/>
                <a:t>83m circumference loop can be 3 to 6 sides. The shape and area is not critical.</a:t>
              </a:r>
            </a:p>
            <a:p>
              <a:r>
                <a:rPr lang="en-GB" sz="1600" dirty="0" smtClean="0"/>
                <a:t>Supports should be 3 to 6 m away from house and trees for minimum domestic noise and tree noise.</a:t>
              </a:r>
            </a:p>
            <a:p>
              <a:r>
                <a:rPr lang="en-GB" sz="1600" b="1" dirty="0" smtClean="0"/>
                <a:t>Always  “the higher the better” , without fail!</a:t>
              </a:r>
              <a:endParaRPr lang="en-GB" sz="1600" b="1" dirty="0"/>
            </a:p>
          </p:txBody>
        </p:sp>
        <p:cxnSp>
          <p:nvCxnSpPr>
            <p:cNvPr id="37" name="Straight Connector 36"/>
            <p:cNvCxnSpPr>
              <a:endCxn id="11" idx="2"/>
            </p:cNvCxnSpPr>
            <p:nvPr/>
          </p:nvCxnSpPr>
          <p:spPr bwMode="auto">
            <a:xfrm rot="16200000" flipH="1">
              <a:off x="5219565" y="3694259"/>
              <a:ext cx="178081" cy="12691"/>
            </a:xfrm>
            <a:prstGeom prst="line">
              <a:avLst/>
            </a:prstGeom>
            <a:noFill/>
            <a:ln w="38100" cap="flat" cmpd="sng" algn="ctr">
              <a:solidFill>
                <a:schemeClr val="tx1"/>
              </a:solidFill>
              <a:prstDash val="solid"/>
              <a:round/>
              <a:headEnd type="none" w="med" len="med"/>
              <a:tailEnd type="none" w="med" len="med"/>
            </a:ln>
            <a:effectLst/>
          </p:spPr>
        </p:cxnSp>
      </p:gr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2" y="0"/>
            <a:ext cx="8899300" cy="721217"/>
          </a:xfrm>
        </p:spPr>
        <p:txBody>
          <a:bodyPr/>
          <a:lstStyle/>
          <a:p>
            <a:r>
              <a:rPr lang="en-GB" sz="2400" dirty="0" smtClean="0"/>
              <a:t>SWR and resistance of 83m Reference Loop from 1 </a:t>
            </a:r>
            <a:r>
              <a:rPr lang="en-GB" sz="2400" dirty="0" smtClean="0"/>
              <a:t>to 60 </a:t>
            </a:r>
            <a:r>
              <a:rPr lang="en-GB" sz="2400" dirty="0" err="1" smtClean="0"/>
              <a:t>MHz.</a:t>
            </a:r>
            <a:r>
              <a:rPr lang="en-GB" sz="2400" dirty="0" smtClean="0"/>
              <a:t>  Low loss with ATU from 1.8 to &gt;60MHz . SWR is not too high.</a:t>
            </a:r>
            <a:endParaRPr lang="en-GB" sz="2400" dirty="0"/>
          </a:p>
        </p:txBody>
      </p:sp>
      <p:sp>
        <p:nvSpPr>
          <p:cNvPr id="3" name="Footer Placeholder 2"/>
          <p:cNvSpPr>
            <a:spLocks noGrp="1"/>
          </p:cNvSpPr>
          <p:nvPr>
            <p:ph type="ftr" sz="quarter" idx="10"/>
          </p:nvPr>
        </p:nvSpPr>
        <p:spPr/>
        <p:txBody>
          <a:bodyPr/>
          <a:lstStyle/>
          <a:p>
            <a:r>
              <a:rPr lang="en-GB" smtClean="0"/>
              <a:t>Itchen Valley ARC 11th June 2010</a:t>
            </a:r>
            <a:endParaRPr lang="en-US"/>
          </a:p>
        </p:txBody>
      </p:sp>
      <p:sp>
        <p:nvSpPr>
          <p:cNvPr id="4" name="Slide Number Placeholder 3"/>
          <p:cNvSpPr>
            <a:spLocks noGrp="1"/>
          </p:cNvSpPr>
          <p:nvPr>
            <p:ph type="sldNum" sz="quarter" idx="11"/>
          </p:nvPr>
        </p:nvSpPr>
        <p:spPr/>
        <p:txBody>
          <a:bodyPr/>
          <a:lstStyle/>
          <a:p>
            <a:fld id="{B1E4E6EF-28E2-4E3F-A9BD-69FD3AAD899B}" type="slidenum">
              <a:rPr lang="en-US" smtClean="0"/>
              <a:pPr/>
              <a:t>99</a:t>
            </a:fld>
            <a:endParaRPr lang="en-US"/>
          </a:p>
        </p:txBody>
      </p:sp>
      <p:pic>
        <p:nvPicPr>
          <p:cNvPr id="721922" name="Picture 2"/>
          <p:cNvPicPr>
            <a:picLocks noChangeAspect="1" noChangeArrowheads="1"/>
          </p:cNvPicPr>
          <p:nvPr/>
        </p:nvPicPr>
        <p:blipFill>
          <a:blip r:embed="rId2" cstate="print"/>
          <a:srcRect l="6539" r="2700"/>
          <a:stretch>
            <a:fillRect/>
          </a:stretch>
        </p:blipFill>
        <p:spPr bwMode="auto">
          <a:xfrm>
            <a:off x="47774" y="881345"/>
            <a:ext cx="9044712" cy="5602843"/>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G3LHZ">
  <a:themeElements>
    <a:clrScheme name="G3LHZ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3LHZ">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1750"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noFill/>
        <a:ln w="38100" cap="flat" cmpd="sng" algn="ctr">
          <a:solidFill>
            <a:schemeClr val="tx1"/>
          </a:solidFill>
          <a:prstDash val="solid"/>
          <a:round/>
          <a:headEnd type="none" w="med" len="med"/>
          <a:tailEnd type="none" w="med" len="med"/>
        </a:ln>
        <a:effectLst/>
      </a:spPr>
      <a:bodyPr/>
      <a:lstStyle/>
    </a:lnDef>
  </a:objectDefaults>
  <a:extraClrSchemeLst>
    <a:extraClrScheme>
      <a:clrScheme name="G3LHZ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3LHZ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3LHZ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3LHZ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3LHZ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3LHZ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3LHZ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G3LHZ</Template>
  <TotalTime>133084</TotalTime>
  <Words>12248</Words>
  <Application>Microsoft Office PowerPoint</Application>
  <PresentationFormat>On-screen Show (4:3)</PresentationFormat>
  <Paragraphs>1280</Paragraphs>
  <Slides>153</Slides>
  <Notes>20</Notes>
  <HiddenSlides>5</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153</vt:i4>
      </vt:variant>
    </vt:vector>
  </HeadingPairs>
  <TitlesOfParts>
    <vt:vector size="157" baseType="lpstr">
      <vt:lpstr>G3LHZ</vt:lpstr>
      <vt:lpstr>Equation</vt:lpstr>
      <vt:lpstr>Mathcad</vt:lpstr>
      <vt:lpstr>Worksheet</vt:lpstr>
      <vt:lpstr>Loops and how antennas (aerials ) really work</vt:lpstr>
      <vt:lpstr>Summary 1</vt:lpstr>
      <vt:lpstr>Summary 2</vt:lpstr>
      <vt:lpstr>Summary 3</vt:lpstr>
      <vt:lpstr>Summary 4</vt:lpstr>
      <vt:lpstr>Questions</vt:lpstr>
      <vt:lpstr>The Schopenhauer Effect</vt:lpstr>
      <vt:lpstr>Heuristics – what is it? – 1</vt:lpstr>
      <vt:lpstr>Heuristics – what is it? – 2 </vt:lpstr>
      <vt:lpstr>Heuristics – what is it? – 3</vt:lpstr>
      <vt:lpstr>Contents of this talk on Small Loops</vt:lpstr>
      <vt:lpstr>3 HF Transmitting loops in an attic ~/25 to /6  (in 2004)</vt:lpstr>
      <vt:lpstr>Where it started in 1994 – Public Demonstration at IEE and University of Surrey Inaugural Lecture</vt:lpstr>
      <vt:lpstr>HFC2000 Demonstration  of:  (a) Fields around a Loop   (b) ‘Cordless Welding’</vt:lpstr>
      <vt:lpstr>Demonstration of AMA3 (from AA&amp;A) – observations and conclusions</vt:lpstr>
      <vt:lpstr>How Antennas Work</vt:lpstr>
      <vt:lpstr>‘Reception’ is the key to how antennas work</vt:lpstr>
      <vt:lpstr>Radiation patterns of dipoles</vt:lpstr>
      <vt:lpstr>Antenna aperture and capture area</vt:lpstr>
      <vt:lpstr>Antenna with two types of stored energy</vt:lpstr>
      <vt:lpstr>Where does the radiation come from on the antenna?</vt:lpstr>
      <vt:lpstr>Where does the radiation come from on the antenna?</vt:lpstr>
      <vt:lpstr>The Goubau single wire transmission line</vt:lpstr>
      <vt:lpstr>Goubau Single Wire Transmission Line</vt:lpstr>
      <vt:lpstr>Importance of the Goubau Transmission Line</vt:lpstr>
      <vt:lpstr>How antennas actually work – derived heuristically from observations and measurements</vt:lpstr>
      <vt:lpstr>New Antenna Theory</vt:lpstr>
      <vt:lpstr>Summary ‘qualitative’ heuristic theory of electromagnetic radiation</vt:lpstr>
      <vt:lpstr>Qualitative heuristic theory – outcomes and validation</vt:lpstr>
      <vt:lpstr>Preliminary ‘quantitative’ heuristic theory of electromagnetic radiation – based on energy and power considerations</vt:lpstr>
      <vt:lpstr>‘Quantitative’ heuristic theory of electromagnetic radiation – based on energy and power considerations</vt:lpstr>
      <vt:lpstr>Loop matching</vt:lpstr>
      <vt:lpstr>The G3LHZ ‘twisted gamma match’ for tuned loops, with equivalent circuits</vt:lpstr>
      <vt:lpstr>AMA5 Loop with double twist gamma match</vt:lpstr>
      <vt:lpstr>The Twisted Gamma Match - 1</vt:lpstr>
      <vt:lpstr>The Twisted Gamma Match - 2</vt:lpstr>
      <vt:lpstr>  Wideband-Q method predicted SWR over tuning range of 1m loop:-  &lt; 1.5:1 from 3 to 18MHz </vt:lpstr>
      <vt:lpstr>5 band &lt; 2:1 SWR of AMA3 83cm diameter loop with ‘twisted gamma match’  –  as seen on miniVNA </vt:lpstr>
      <vt:lpstr>Loop efficiency</vt:lpstr>
      <vt:lpstr>Summary of Antenna Efficiency – Using the First Law of Thermodynamics (conservation of energy law)</vt:lpstr>
      <vt:lpstr>Tuned Loop Efficiency – The Controversy is ‘Classical Theory versus Practical Measurements’ (‘Wideband Q’ measurements)</vt:lpstr>
      <vt:lpstr>A case to be treated by Heuristics?:- “October 2007 Technical Topics – ‘Variable Dielectric Capacitors’ – for VFOs and Loops” 1</vt:lpstr>
      <vt:lpstr>Oct 2007 TT – continued  “The Death of the Chu-Wheeler Small Antenna Criterion”</vt:lpstr>
      <vt:lpstr>‘Heat Balance’ Measurement of Antenna Efficiency (as in Nov 2004 Radcom article on Loops) </vt:lpstr>
      <vt:lpstr>Thermal Camera Heat Balance  Efficiency Results  for 1m diameter Loop of 10mm Plumbing Copper Tube  </vt:lpstr>
      <vt:lpstr>Some New Heat Measurements</vt:lpstr>
      <vt:lpstr>Some New Heat Measurements (continued)</vt:lpstr>
      <vt:lpstr>How to measure Antenna Q</vt:lpstr>
      <vt:lpstr>Loop capacitor voltage relative to 50 ohm matched input voltage on Tektronix TDS 210 scope using MFJ269 antenna analyser as a matched source </vt:lpstr>
      <vt:lpstr>miniVNA Vector Network Analyser</vt:lpstr>
      <vt:lpstr>miniVNA – ‘DET’ connection makes it a two-port VNA  for ‘transmission’ measurements</vt:lpstr>
      <vt:lpstr> LPA-1C Ramsey Linear Power Amplifier Kit:  * Frequency: 100kHz - 1GHz , * Output: 1W, * Supply: 12 - 15V DC @ 250mA </vt:lpstr>
      <vt:lpstr>miniVNA pro Vector Network Analyser</vt:lpstr>
      <vt:lpstr>Array Solutions  Vector Network Analyser VNA 2180</vt:lpstr>
      <vt:lpstr>MiniVNA pro plot of AMA3 – as used for the ‘fluorescent’ tube demo.  Q = 281</vt:lpstr>
      <vt:lpstr>MiniVNA Pro:- Smith Chart plot of AMA3</vt:lpstr>
      <vt:lpstr>Simple Rho-Q Method for Antenna Efficiency -1</vt:lpstr>
      <vt:lpstr>Simple Rho-Q Method for Antenna Efficiency-2</vt:lpstr>
      <vt:lpstr>Rho-Q Loop Efficiency Spreadsheet </vt:lpstr>
      <vt:lpstr>Rho-Q Loop Efficiency Spreadsheet </vt:lpstr>
      <vt:lpstr>Rho-Q Loop Efficiency Spreadsheet - 2</vt:lpstr>
      <vt:lpstr>Rho-Q Loop Efficiency Spreadsheet - 3</vt:lpstr>
      <vt:lpstr>The importance of the simple Rho-Q Method for Antenna Efficiency </vt:lpstr>
      <vt:lpstr>Wideband-Q ‘ Heuristic’ Method for Measuring All Radiation Resistance and Loss Components</vt:lpstr>
      <vt:lpstr>Loop Radiation Resistance Components </vt:lpstr>
      <vt:lpstr>Loop Loss Resistance Components – continuation.</vt:lpstr>
      <vt:lpstr>Tuned Loop Mathcad Worksheet Circuit Model – a simulation!</vt:lpstr>
      <vt:lpstr>MJU Mathcad Loop Worksheet - 1</vt:lpstr>
      <vt:lpstr>Fig 2. Comparison of measured and predicted input impedance at centre of loop tuning range 10.21MHz </vt:lpstr>
      <vt:lpstr>Comparison of measured Q values with model predictions over the loop tuning range.  Upper with RSS power combining of radiation and loss resistances.  Lower with resistances added conventionally. </vt:lpstr>
      <vt:lpstr>68cm loop over wet field</vt:lpstr>
      <vt:lpstr>MJU Mathcad Loop Worksheet - 3</vt:lpstr>
      <vt:lpstr>The Chu-Wheeler Criterion for Small Antenna Q</vt:lpstr>
      <vt:lpstr>Loop Design Formulas - Inductance</vt:lpstr>
      <vt:lpstr>Inductance of single turn loop appears to vary with frequency!</vt:lpstr>
      <vt:lpstr>2 Turn Loop in Conservatory</vt:lpstr>
      <vt:lpstr>Using Heuristics to  resolve the ‘Loop Controversy’ once and for all time!</vt:lpstr>
      <vt:lpstr>Tuned Loop Efficiency – The Controversy is ‘Classical Theory versus Practical Measurements’ (‘Wideband Q’ measurements)</vt:lpstr>
      <vt:lpstr>DEFINITIONS OF ANTENNA EFFICIENCY AND EFFECTIVENESS “Where does the power go?” </vt:lpstr>
      <vt:lpstr>Heuristics for (Loop) Antennas with Propagation</vt:lpstr>
      <vt:lpstr>Close-in Ground Losses for Any Small Antenna Close to Ground</vt:lpstr>
      <vt:lpstr>Using Heuristics to  resolve the ‘Loop Controversy’ once and for all time!</vt:lpstr>
      <vt:lpstr>Radiation mechanisms of a small antenna over medium loss ground</vt:lpstr>
      <vt:lpstr>Reception mechanisms of a small antenna over medium loss ground </vt:lpstr>
      <vt:lpstr>Effect of antenna height on antenna loss for sky wave</vt:lpstr>
      <vt:lpstr> Impact of the ground and environment on antenna ‘effectiveness’ </vt:lpstr>
      <vt:lpstr>1.5 metre loop 10m away from lossy and noisy fir tree</vt:lpstr>
      <vt:lpstr>Progress in (Small) Loop Antennas</vt:lpstr>
      <vt:lpstr>The G3LHZ  loop-monopole arrangement</vt:lpstr>
      <vt:lpstr>Unidirectional Loop Directivity – a ‘heuristic’ approach</vt:lpstr>
      <vt:lpstr>My original 1 metre diameter 1.8 + 3.5 - 30MHz experimental transmitting GP-loop.  </vt:lpstr>
      <vt:lpstr>G3LHZ  Mini-Midi Loop.</vt:lpstr>
      <vt:lpstr>Original 2006 (G3LHZ)  Mini-Midi Loop.</vt:lpstr>
      <vt:lpstr>2007 Mini-Midi Loop Variants – ‘heuristic discoveries’ not yet fully explained</vt:lpstr>
      <vt:lpstr>(G3LHZ)  Mini-Midi Loop Example.</vt:lpstr>
      <vt:lpstr>2007 Update on (G3LHZ)  Mini-Midi Loop.</vt:lpstr>
      <vt:lpstr>Simulated Heuristic Loop Patterns –  Mini-Loop on left.  /2 Midi-Loop on right</vt:lpstr>
      <vt:lpstr>Reference Antenna at G3LHZ = 83m circumference horizontal loop for 1.8 to 60 MHz, now at 15m = 50ft and triangular  (not critical)</vt:lpstr>
      <vt:lpstr>SWR and resistance of 83m Reference Loop from 1 to 60 MHz.  Low loss with ATU from 1.8 to &gt;60MHz . SWR is not too high.</vt:lpstr>
      <vt:lpstr>4:1 Wideband Balun Transformer</vt:lpstr>
      <vt:lpstr>Antennas Using Metal Roofs and Fences (in Adelaide, Australia)</vt:lpstr>
      <vt:lpstr>‘Adelaide’  Feb  2008 Update on (G3LHZ)  Mini-Midi Loop –1.</vt:lpstr>
      <vt:lpstr>‘Adelaide’  Feb  2008 Update on (G3LHZ)  Mini-Midi Loop –2.</vt:lpstr>
      <vt:lpstr>Multi-mode and multi-resonant loops</vt:lpstr>
      <vt:lpstr>From the Original G3LHZ IP-Quad to Novel Multi-tuned Loops</vt:lpstr>
      <vt:lpstr> </vt:lpstr>
      <vt:lpstr>Centre-Line Tuned Loops </vt:lpstr>
      <vt:lpstr>Reasons for Corner Fed Square Loop</vt:lpstr>
      <vt:lpstr>Corner Fed Square Loop</vt:lpstr>
      <vt:lpstr>Corner Fed Square Loop – reverse</vt:lpstr>
      <vt:lpstr>One Diagonal Square Loop Arrangement</vt:lpstr>
      <vt:lpstr>Four-frequency Loop</vt:lpstr>
      <vt:lpstr>Wider-Band High Power Loops</vt:lpstr>
      <vt:lpstr>Novel Small Tuned Antennas derived from the Tuned Loop – How do they work?</vt:lpstr>
      <vt:lpstr>Twisted Tuned Folded Dipole – how can it radiate at all?</vt:lpstr>
      <vt:lpstr>Slide 116</vt:lpstr>
      <vt:lpstr>Twisted Folded Dipole Outcomes</vt:lpstr>
      <vt:lpstr>Basic and Double Tuned Folded Dipoles Compared (can be twisted or straight)</vt:lpstr>
      <vt:lpstr>2m length horizontal double-tuned folded dipole</vt:lpstr>
      <vt:lpstr>2m length horizontal double-tuned folded dipole</vt:lpstr>
      <vt:lpstr>2m length horizontal double-tuned folded dipole</vt:lpstr>
      <vt:lpstr>miniVNA demo, 270cm hairpins (one double tuned on right), 70cm tuned folded dipole, and 35cm 1-150MHz double tuned loop</vt:lpstr>
      <vt:lpstr>Double Tuned 70cm Hairpin SWR Plot on MiniVNA</vt:lpstr>
      <vt:lpstr>The New Radiation/Reception Theory – derived heuristically from observations of the above ‘impossible’ antennas</vt:lpstr>
      <vt:lpstr>2.2 m high ‘Double Dustbin Antenna’ with internal tuned folded dipole of 52m = 10m  total length.</vt:lpstr>
      <vt:lpstr>Tuned Hairpin Antenna</vt:lpstr>
      <vt:lpstr>Pair of Tuned Hairpin Antennas</vt:lpstr>
      <vt:lpstr>Coupling between two 2m length vertical tuned hairpins spaced 1.5 metres apart (using MiniVNA)</vt:lpstr>
      <vt:lpstr>Coupling between two 2m length vertical tuned hairpins spaced 4.2 metres apart (using MiniVNA)</vt:lpstr>
      <vt:lpstr>Coupling between two 2m length vertical tuned hairpins spaced 1.5 and 4.2 metres apart (using MiniVNA)</vt:lpstr>
      <vt:lpstr>Coiled Tuned Hairpin</vt:lpstr>
      <vt:lpstr>Coiled Double-Tuned Hairpin</vt:lpstr>
      <vt:lpstr>Heuristically Derived Antenna Pattern of Coiled Hairpin</vt:lpstr>
      <vt:lpstr>Figure 1: Pair of Candidate ‘Tuned Coiled Hairpins’ in front of UR Labs at one end of UR Open Range for Small Antenna Measurement. (Antennas 5m apart)</vt:lpstr>
      <vt:lpstr>Figure 3: Original Open Range Arrangement of Equipment.</vt:lpstr>
      <vt:lpstr>Figure 2: Underhill Research Open Range for Small Antenna Measurement. (Illustrating Rotatable 6.1m End-fed Horizontal Wire (inside plastic pipe) at 16m Distance with UR 35cm Receiving Loop in Foreground.)</vt:lpstr>
      <vt:lpstr>Doubly Resonant 35 cm Receiving Loop 1.5 to 150 MHz.   </vt:lpstr>
      <vt:lpstr>Experimental Antennas (Explained by Goubau ?)</vt:lpstr>
      <vt:lpstr>Wide-band Un-tuned Receiving Loops (Field Sensors)</vt:lpstr>
      <vt:lpstr>Broadband and Wide-band Tuning  Multi-turn Transmitting Loop</vt:lpstr>
      <vt:lpstr>SWR of Broadband and Wide-band Tuning  Multi-turn Transmitting Loop  – using miniVNA</vt:lpstr>
      <vt:lpstr>Smith Plot of Broadband and Wide-band Tuning  Multi-turn Transmitting Loop  – using miniVNA</vt:lpstr>
      <vt:lpstr>Broadband and Wide-band Tuning  Multi-turn Transmitting Loop with additional horizontal midi loop of 50m perimeter  on or just above ground</vt:lpstr>
      <vt:lpstr>Broadband and Wide-band Tuning  Multi-turn Transmitting Loop with additional horizontal midi loop of 50m perimeter  on or just above ground</vt:lpstr>
      <vt:lpstr>Coupled Mode Loops</vt:lpstr>
      <vt:lpstr>Coupled tuned circuit model of Coupled Mode (loop) Antenna</vt:lpstr>
      <vt:lpstr>Tuneable Coupled Mode Loop with Ground-Plane or Vertical Counterpoise</vt:lpstr>
      <vt:lpstr>Two-turn 80cm tuneable Coupled Mode Loop </vt:lpstr>
      <vt:lpstr>Resonances: 3.78MHz (Q = 200) and 7.2MHz (Q = 133)</vt:lpstr>
      <vt:lpstr>AMA5  loop with 2 turns end connected side loading gives Q about 50 to 200 depending on the surroundings</vt:lpstr>
      <vt:lpstr>AMA5  loop with 2 turns end connected side loading Wet condx: at 3.5MHz Q = 200; at 7MHz Q = 140</vt:lpstr>
      <vt:lpstr>Small Tuned Antenna and Loop Construction</vt:lpstr>
      <vt:lpstr>Latest Conclusions</vt:lpstr>
    </vt:vector>
  </TitlesOfParts>
  <Company>Underhill Research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Loops</dc:title>
  <dc:creator>MJU</dc:creator>
  <cp:lastModifiedBy>??</cp:lastModifiedBy>
  <cp:revision>352</cp:revision>
  <dcterms:created xsi:type="dcterms:W3CDTF">2002-10-08T09:07:59Z</dcterms:created>
  <dcterms:modified xsi:type="dcterms:W3CDTF">2010-06-11T13:40:54Z</dcterms:modified>
</cp:coreProperties>
</file>